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  <a:alpha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VY_32_INOVACE_03-13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167840"/>
              </p:ext>
            </p:extLst>
          </p:nvPr>
        </p:nvGraphicFramePr>
        <p:xfrm>
          <a:off x="1516013" y="2060848"/>
          <a:ext cx="6208395" cy="2638832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1508760"/>
                <a:gridCol w="4699635"/>
              </a:tblGrid>
              <a:tr h="41379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6004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Tvarosloví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Slovesný vid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20. </a:t>
                      </a:r>
                      <a:r>
                        <a:rPr lang="cs-CZ" sz="1400" kern="50" smtClean="0">
                          <a:effectLst/>
                        </a:rPr>
                        <a:t>2 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 s další mluvnickou kategorií</a:t>
                      </a:r>
                      <a:r>
                        <a:rPr lang="cs-CZ" sz="1400" kern="50" baseline="0" dirty="0" smtClean="0">
                          <a:effectLst/>
                        </a:rPr>
                        <a:t> u sloves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62980" y="404664"/>
            <a:ext cx="7772400" cy="147002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Slovesa III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Slovesa III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Slovesný vid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972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Slovesný 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Schopnost slovesa vyjádřit ohraničenost nebo neohraničenost děje se nazývá </a:t>
            </a:r>
            <a:r>
              <a:rPr lang="cs-CZ" dirty="0" smtClean="0">
                <a:solidFill>
                  <a:srgbClr val="00B050"/>
                </a:solidFill>
              </a:rPr>
              <a:t>VID</a:t>
            </a:r>
            <a:r>
              <a:rPr lang="cs-CZ" dirty="0" smtClean="0"/>
              <a:t>.</a:t>
            </a:r>
          </a:p>
          <a:p>
            <a:r>
              <a:rPr lang="cs-CZ" dirty="0" smtClean="0"/>
              <a:t>Rozlišujeme vid:</a:t>
            </a:r>
          </a:p>
          <a:p>
            <a:pPr lvl="2" indent="-342900">
              <a:buFont typeface="Wingdings" pitchFamily="2" charset="2"/>
              <a:buChar char="q"/>
            </a:pPr>
            <a:r>
              <a:rPr lang="cs-CZ" dirty="0" smtClean="0"/>
              <a:t> a) nedokonavý </a:t>
            </a:r>
          </a:p>
          <a:p>
            <a:pPr lvl="2" indent="-342900">
              <a:buFont typeface="Wingdings" pitchFamily="2" charset="2"/>
              <a:buChar char="q"/>
            </a:pPr>
            <a:r>
              <a:rPr lang="cs-CZ" dirty="0" smtClean="0"/>
              <a:t> b) dokonavý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  <a:r>
              <a:rPr lang="cs-CZ" u="sng" dirty="0" smtClean="0">
                <a:solidFill>
                  <a:srgbClr val="7030A0"/>
                </a:solidFill>
              </a:rPr>
              <a:t> nedokonavý	</a:t>
            </a:r>
            <a:r>
              <a:rPr lang="cs-CZ" dirty="0" smtClean="0">
                <a:solidFill>
                  <a:srgbClr val="7030A0"/>
                </a:solidFill>
              </a:rPr>
              <a:t>	</a:t>
            </a:r>
            <a:r>
              <a:rPr lang="cs-CZ" u="sng" dirty="0" smtClean="0">
                <a:solidFill>
                  <a:srgbClr val="7030A0"/>
                </a:solidFill>
              </a:rPr>
              <a:t>dokonavý</a:t>
            </a:r>
            <a:r>
              <a:rPr lang="cs-CZ" dirty="0" smtClean="0">
                <a:solidFill>
                  <a:srgbClr val="7030A0"/>
                </a:solidFill>
              </a:rPr>
              <a:t>	</a:t>
            </a:r>
          </a:p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	</a:t>
            </a:r>
            <a:r>
              <a:rPr lang="cs-CZ" dirty="0" smtClean="0">
                <a:solidFill>
                  <a:srgbClr val="7030A0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kreslit		nakreslit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budovat 		vybudovat	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6201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Nedokonavý 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Psát (nedokonavé </a:t>
            </a:r>
            <a:r>
              <a:rPr lang="cs-CZ" dirty="0" smtClean="0"/>
              <a:t>sloveso)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>
                <a:solidFill>
                  <a:srgbClr val="0070C0"/>
                </a:solidFill>
              </a:rPr>
              <a:t>psal jsem, píšu , budu psát </a:t>
            </a:r>
            <a:r>
              <a:rPr lang="cs-CZ" dirty="0"/>
              <a:t>(</a:t>
            </a:r>
            <a:r>
              <a:rPr lang="cs-CZ" dirty="0">
                <a:solidFill>
                  <a:srgbClr val="00B050"/>
                </a:solidFill>
              </a:rPr>
              <a:t>stále, pořád</a:t>
            </a:r>
            <a:r>
              <a:rPr lang="cs-CZ" dirty="0"/>
              <a:t>)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Děj můžeme vyjádřit čarou bez hranice. Stále probíhá, je neukončený.</a:t>
            </a:r>
          </a:p>
          <a:p>
            <a:r>
              <a:rPr lang="cs-CZ" dirty="0" smtClean="0"/>
              <a:t>Slovesa </a:t>
            </a:r>
            <a:r>
              <a:rPr lang="cs-CZ" b="1" u="sng" dirty="0" smtClean="0"/>
              <a:t>nedokonavá</a:t>
            </a:r>
            <a:r>
              <a:rPr lang="cs-CZ" dirty="0" smtClean="0"/>
              <a:t> vyjadřují neohraničený, stále probíhající děj.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467544" y="2996952"/>
            <a:ext cx="8208912" cy="7200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3826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Dokonavý 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Napsat (dokonavé </a:t>
            </a:r>
            <a:r>
              <a:rPr lang="cs-CZ" dirty="0" smtClean="0"/>
              <a:t>sloveso)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napsal </a:t>
            </a:r>
            <a:r>
              <a:rPr lang="cs-CZ" dirty="0"/>
              <a:t>jsem, </a:t>
            </a:r>
            <a:r>
              <a:rPr lang="cs-CZ" dirty="0" smtClean="0"/>
              <a:t>napíšu </a:t>
            </a:r>
          </a:p>
          <a:p>
            <a:pPr marL="0" indent="0">
              <a:buNone/>
            </a:pPr>
            <a:r>
              <a:rPr lang="cs-CZ" dirty="0" smtClean="0"/>
              <a:t>Děj můžeme vyjádřit čarou se zarážkou.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Sloveso vyjadřuje </a:t>
            </a:r>
            <a:r>
              <a:rPr lang="cs-CZ" dirty="0" smtClean="0">
                <a:solidFill>
                  <a:srgbClr val="00B050"/>
                </a:solidFill>
              </a:rPr>
              <a:t>ukončený, ohraničený </a:t>
            </a:r>
            <a:r>
              <a:rPr lang="cs-CZ" dirty="0" smtClean="0"/>
              <a:t>děj.</a:t>
            </a:r>
          </a:p>
          <a:p>
            <a:pPr marL="0" indent="0">
              <a:buNone/>
            </a:pPr>
            <a:r>
              <a:rPr lang="cs-CZ" dirty="0" smtClean="0"/>
              <a:t>(Napsal jsem a činnost skončila.)</a:t>
            </a:r>
          </a:p>
          <a:p>
            <a:r>
              <a:rPr lang="cs-CZ" dirty="0" smtClean="0"/>
              <a:t>Slovesa </a:t>
            </a:r>
            <a:r>
              <a:rPr lang="cs-CZ" b="1" u="sng" dirty="0" smtClean="0"/>
              <a:t>dokonavá</a:t>
            </a:r>
            <a:r>
              <a:rPr lang="cs-CZ" dirty="0" smtClean="0"/>
              <a:t> vyjadřují ukončený, ohraničený děj.</a:t>
            </a:r>
            <a:endParaRPr lang="cs-CZ" dirty="0"/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730384" y="2772677"/>
            <a:ext cx="54006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130984" y="2348880"/>
            <a:ext cx="0" cy="43204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748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Rozhodni, o jaký děj se jedná. Pomoz si příslovci stále , pořád. Škrtni špatný tvar.</a:t>
            </a:r>
            <a:endParaRPr lang="cs-CZ" sz="2800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6480293"/>
              </p:ext>
            </p:extLst>
          </p:nvPr>
        </p:nvGraphicFramePr>
        <p:xfrm>
          <a:off x="1619672" y="1484784"/>
          <a:ext cx="5482952" cy="46634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743200"/>
                <a:gridCol w="27397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sloveso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vid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cvičí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D -  N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dočetl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D -  N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povídal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D -  N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vymluvil se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D -  N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vymlouval se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D -  N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nakresli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D -  N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zazpívej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D -  N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snažím se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D -  N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0" name="Přímá spojnice 9"/>
          <p:cNvCxnSpPr/>
          <p:nvPr/>
        </p:nvCxnSpPr>
        <p:spPr>
          <a:xfrm>
            <a:off x="4339839" y="5733256"/>
            <a:ext cx="432048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914514" y="5157192"/>
            <a:ext cx="432048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915903" y="4653136"/>
            <a:ext cx="432048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344755" y="4074023"/>
            <a:ext cx="432048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915903" y="3598168"/>
            <a:ext cx="432048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339839" y="3067073"/>
            <a:ext cx="432048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932040" y="2635025"/>
            <a:ext cx="432048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355976" y="2060848"/>
            <a:ext cx="432048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658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Rozděl slovesa na dokonavá a nedokonavá.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5517232"/>
            <a:ext cx="2592288" cy="576064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dokonavá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4860032" y="5517232"/>
            <a:ext cx="2736304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nedokonavá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583412" y="1745196"/>
            <a:ext cx="1512168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počítat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191494" y="1645568"/>
            <a:ext cx="1512168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ztratil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38207" y="2272803"/>
            <a:ext cx="1512168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podepsal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789419" y="2249252"/>
            <a:ext cx="1512168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mluvil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472100" y="2288857"/>
            <a:ext cx="1512168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přeplav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092280" y="2249252"/>
            <a:ext cx="1512168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rozdělal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789419" y="1645568"/>
            <a:ext cx="1512168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vešel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472100" y="1645568"/>
            <a:ext cx="1512168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hází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092280" y="1645568"/>
            <a:ext cx="1512168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jedná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54733" y="2348880"/>
            <a:ext cx="1512168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poděkoval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124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6 L 0.58975 0.3768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79" y="18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37E-7 L 0.07535 0.454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67" y="2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-0.35938 0.3914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69" y="19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85185E-6 L 0.03941 0.5145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2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01806 C -0.00069 0.00069 -0.00312 -0.01597 -0.00382 -0.01597 C -0.00902 -0.01597 -0.01441 0.25069 -0.01441 0.51736 C -0.01441 0.38287 -0.01701 0.25069 -0.01944 0.25069 C -0.02222 0.25069 -0.02465 0.38495 -0.02465 0.51736 C -0.02465 0.45116 -0.02604 0.38287 -0.02725 0.38287 C -0.02864 0.38287 -0.03003 0.44907 -0.03003 0.51736 C -0.03003 0.4831 -0.03055 0.45116 -0.03125 0.45116 C -0.03194 0.45116 -0.03264 0.48519 -0.03264 0.51736 C -0.03264 0.5 -0.03298 0.4831 -0.03333 0.4831 C -0.0335 0.4831 -0.03402 0.50046 -0.03402 0.51736 C -0.03402 0.5088 -0.0342 0.5 -0.03437 0.5 C -0.03437 0.49792 -0.03472 0.50833 -0.03472 0.51736 C -0.03472 0.51273 -0.03472 0.5088 -0.03489 0.5088 C -0.03489 0.51088 -0.03507 0.51319 -0.03507 0.51736 C -0.03507 0.51528 -0.03507 0.51273 -0.03507 0.51088 C -0.03524 0.51088 -0.03524 0.51273 -0.03524 0.51528 C -0.03541 0.51528 -0.03541 0.51319 -0.03541 0.51088 C -0.03541 0.51088 -0.03541 0.51273 -0.03541 0.51528 " pathEditMode="relative" rAng="0" ptsTypes="fffffffffffffffffff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1" y="23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33333E-6 L -0.00556 0.4148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" y="20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816 -0.16204 L -0.05642 0.2638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87" y="21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33333E-6 L 0.09739 0.3138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61" y="1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764 0.02477 C 0.09462 0.03033 0.11198 0.02176 0.09792 0.03334 C 0.09462 0.03611 0.08733 0.03843 0.08334 0.03982 C 0.07796 0.04676 0.07414 0.04746 0.06719 0.05047 C 0.05556 0.06135 0.04011 0.06482 0.02848 0.07639 C 0.01424 0.09051 0.02066 0.08681 0.01077 0.09144 C 0.00625 0.10047 -0.00069 0.10579 -0.00538 0.11505 C -0.0059 0.11713 -0.00573 0.11991 -0.00694 0.12153 C -0.00816 0.12315 -0.01024 0.12246 -0.0118 0.12361 C -0.02048 0.1301 -0.02882 0.1382 -0.0375 0.14514 C -0.05677 0.16065 -0.07569 0.17686 -0.09566 0.19028 C -0.10173 0.19422 -0.1052 0.20023 -0.1118 0.20324 C -0.121 0.2125 -0.12968 0.21875 -0.14079 0.22246 C -0.14913 0.2301 -0.16007 0.23172 -0.16823 0.23982 C -0.17534 0.24699 -0.18038 0.25533 -0.18923 0.25903 C -0.19861 0.26736 -0.20885 0.27801 -0.21979 0.28264 C -0.22882 0.29074 -0.23663 0.29954 -0.24722 0.30417 C -0.25434 0.31065 -0.26145 0.31088 -0.26979 0.31273 C -0.27986 0.31968 -0.2868 0.31991 -0.29878 0.32153 C -0.3085 0.3257 -0.31823 0.3301 -0.32795 0.33426 C -0.33628 0.34283 -0.34583 0.34375 -0.35538 0.34931 C -0.35763 0.35047 -0.35937 0.35324 -0.3618 0.35371 C -0.36979 0.35533 -0.37795 0.3551 -0.38593 0.35579 C -0.3901 0.35787 -0.39461 0.35811 -0.39878 0.36019 C -0.40052 0.36111 -0.40191 0.36343 -0.40364 0.36436 C -0.40573 0.36551 -0.40798 0.36598 -0.41024 0.36667 C -0.41336 0.36945 -0.41666 0.37223 -0.41979 0.37523 C -0.42187 0.37732 -0.42395 0.37963 -0.42621 0.38172 C -0.4309 0.38611 -0.43663 0.38889 -0.44079 0.39445 C -0.44618 0.40162 -0.45225 0.4125 -0.4585 0.41829 C -0.4618 0.42454 -0.46475 0.42963 -0.46979 0.43334 L -0.46979 0.45255 L -0.46823 0.4375 L -0.46979 0.42477 L -0.46823 0.44838 C -0.45416 0.38519 -0.43767 0.32315 -0.42621 0.25903 C -0.42534 0.25394 -0.43593 0.2676 -0.43593 0.2676 C -0.43888 0.27292 -0.44288 0.27709 -0.44566 0.28264 C -0.44652 0.28449 -0.44635 0.28704 -0.44722 0.28912 C -0.44861 0.29213 -0.45052 0.29491 -0.45208 0.29769 C -0.45555 0.31227 -0.46111 0.32523 -0.46336 0.34074 C -0.4677 0.37153 -0.46788 0.40278 -0.47309 0.43334 C -0.47257 0.43542 -0.47326 0.43982 -0.47152 0.43982 C -0.46961 0.43982 -0.46857 0.43588 -0.46823 0.43334 C -0.46701 0.4257 -0.46701 0.4176 -0.46666 0.40973 C -0.46562 0.3875 -0.46996 0.35811 -0.45694 0.34074 C -0.45277 0.32315 -0.44114 0.32037 -0.43107 0.31065 C -0.42691 0.30672 -0.42569 0.30324 -0.42309 0.29769 C -0.41805 0.31875 -0.42569 0.34699 -0.42795 0.36875 C -0.42847 0.38033 -0.42882 0.39167 -0.42951 0.40324 C -0.42986 0.41042 -0.43316 0.41806 -0.43107 0.42477 C -0.42986 0.42871 -0.4276 0.4176 -0.42621 0.41389 C -0.42239 0.40348 -0.42135 0.3963 -0.41493 0.3882 C -0.41163 0.37871 -0.40798 0.36875 -0.40364 0.36019 C -0.40138 0.36968 -0.40538 0.39028 -0.40538 0.39028 C -0.4059 0.40533 -0.40694 0.42037 -0.40694 0.43542 C -0.40694 0.43773 -0.40711 0.42894 -0.40538 0.42894 C -0.40347 0.42894 -0.40208 0.43542 -0.40208 0.43542 " pathEditMode="relative" ptsTypes="ffffffffffffffffffffffffffffffAAAAfffffffffffffffffffffffA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33333E-6 L -0.5158 0.31389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799" y="1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1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Vidové dvojice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Sloveso nedokonavé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51822" y="2132857"/>
            <a:ext cx="4040188" cy="237626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psát</a:t>
            </a:r>
          </a:p>
          <a:p>
            <a:pPr marL="0" indent="0">
              <a:buNone/>
            </a:pPr>
            <a:r>
              <a:rPr lang="cs-CZ" dirty="0" smtClean="0"/>
              <a:t>ptát se </a:t>
            </a:r>
          </a:p>
          <a:p>
            <a:pPr marL="0" indent="0">
              <a:buNone/>
            </a:pPr>
            <a:r>
              <a:rPr lang="cs-CZ" dirty="0" smtClean="0"/>
              <a:t>děkovat</a:t>
            </a:r>
          </a:p>
          <a:p>
            <a:pPr marL="0" indent="0">
              <a:buNone/>
            </a:pPr>
            <a:r>
              <a:rPr lang="cs-CZ" dirty="0" smtClean="0"/>
              <a:t>hlásit se </a:t>
            </a:r>
          </a:p>
          <a:p>
            <a:pPr marL="0" indent="0">
              <a:buNone/>
            </a:pPr>
            <a:r>
              <a:rPr lang="cs-CZ" dirty="0" smtClean="0"/>
              <a:t>zdobit</a:t>
            </a:r>
          </a:p>
          <a:p>
            <a:pPr marL="0" indent="0">
              <a:buNone/>
            </a:pPr>
            <a:r>
              <a:rPr lang="cs-CZ" dirty="0" smtClean="0"/>
              <a:t>malovat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Sloveso dokonavé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4008" y="2132856"/>
            <a:ext cx="4041775" cy="237626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</a:t>
            </a:r>
            <a:r>
              <a:rPr lang="cs-CZ" dirty="0" smtClean="0">
                <a:solidFill>
                  <a:srgbClr val="0070C0"/>
                </a:solidFill>
              </a:rPr>
              <a:t>psat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ze</a:t>
            </a:r>
            <a:r>
              <a:rPr lang="cs-CZ" dirty="0" smtClean="0">
                <a:solidFill>
                  <a:srgbClr val="0070C0"/>
                </a:solidFill>
              </a:rPr>
              <a:t>ptat</a:t>
            </a:r>
            <a:r>
              <a:rPr lang="cs-CZ" dirty="0" smtClean="0"/>
              <a:t> se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</a:t>
            </a:r>
            <a:r>
              <a:rPr lang="cs-CZ" dirty="0" smtClean="0">
                <a:solidFill>
                  <a:srgbClr val="0070C0"/>
                </a:solidFill>
              </a:rPr>
              <a:t>děkovat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při</a:t>
            </a:r>
            <a:r>
              <a:rPr lang="cs-CZ" dirty="0" smtClean="0">
                <a:solidFill>
                  <a:srgbClr val="0070C0"/>
                </a:solidFill>
              </a:rPr>
              <a:t>hlásit</a:t>
            </a:r>
            <a:r>
              <a:rPr lang="cs-CZ" dirty="0" smtClean="0"/>
              <a:t> se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0070C0"/>
                </a:solidFill>
              </a:rPr>
              <a:t>zdobit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</a:t>
            </a:r>
            <a:r>
              <a:rPr lang="cs-CZ" dirty="0" smtClean="0">
                <a:solidFill>
                  <a:srgbClr val="0070C0"/>
                </a:solidFill>
              </a:rPr>
              <a:t>malovat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7554" y="4869160"/>
            <a:ext cx="8208912" cy="165618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Ke každému slovesu jsem mohl doplnit pomocí </a:t>
            </a:r>
            <a:r>
              <a:rPr lang="cs-CZ" sz="2800" b="1" dirty="0" smtClean="0">
                <a:solidFill>
                  <a:srgbClr val="FF0000"/>
                </a:solidFill>
              </a:rPr>
              <a:t>předpony</a:t>
            </a:r>
            <a:r>
              <a:rPr lang="cs-CZ" sz="2800" dirty="0" smtClean="0"/>
              <a:t> sloveso opačného vidu. Tvoří spolu</a:t>
            </a:r>
          </a:p>
          <a:p>
            <a:pPr algn="ctr"/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vidovou dvojici</a:t>
            </a:r>
            <a:r>
              <a:rPr lang="cs-CZ" sz="2800" dirty="0" smtClean="0"/>
              <a:t>. Většinou mají stejný </a:t>
            </a:r>
            <a:r>
              <a:rPr lang="cs-CZ" sz="2800" dirty="0" smtClean="0">
                <a:solidFill>
                  <a:srgbClr val="0070C0"/>
                </a:solidFill>
              </a:rPr>
              <a:t>kořen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1907704" y="2420888"/>
            <a:ext cx="2684306" cy="309634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5436096" y="4293096"/>
            <a:ext cx="1656184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8104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build="p" animBg="1"/>
      <p:bldP spid="7" grpId="0" uiExpand="1" build="p" animBg="1"/>
      <p:bldP spid="8" grpId="0" uiExpand="1" build="p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Vidové dvojice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sloveso dokonavé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2406253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za</a:t>
            </a:r>
            <a:r>
              <a:rPr lang="cs-CZ" b="1" dirty="0" smtClean="0"/>
              <a:t>poj</a:t>
            </a:r>
            <a:r>
              <a:rPr lang="cs-CZ" dirty="0" smtClean="0"/>
              <a:t>it</a:t>
            </a:r>
          </a:p>
          <a:p>
            <a:pPr marL="0" indent="0">
              <a:buNone/>
            </a:pPr>
            <a:r>
              <a:rPr lang="cs-CZ" b="1" dirty="0" smtClean="0"/>
              <a:t>chyt</a:t>
            </a:r>
            <a:r>
              <a:rPr lang="cs-CZ" dirty="0" smtClean="0"/>
              <a:t>it</a:t>
            </a:r>
          </a:p>
          <a:p>
            <a:pPr marL="0" indent="0">
              <a:buNone/>
            </a:pPr>
            <a:r>
              <a:rPr lang="cs-CZ" b="1" dirty="0" smtClean="0"/>
              <a:t>získ</a:t>
            </a:r>
            <a:r>
              <a:rPr lang="cs-CZ" dirty="0" smtClean="0"/>
              <a:t>at</a:t>
            </a:r>
          </a:p>
          <a:p>
            <a:pPr marL="0" indent="0">
              <a:buNone/>
            </a:pPr>
            <a:r>
              <a:rPr lang="cs-CZ" dirty="0" smtClean="0"/>
              <a:t>při</a:t>
            </a:r>
            <a:r>
              <a:rPr lang="cs-CZ" b="1" dirty="0" smtClean="0">
                <a:solidFill>
                  <a:schemeClr val="tx1"/>
                </a:solidFill>
              </a:rPr>
              <a:t>véz</a:t>
            </a:r>
            <a:r>
              <a:rPr lang="cs-CZ" dirty="0" smtClean="0"/>
              <a:t>t</a:t>
            </a:r>
          </a:p>
          <a:p>
            <a:pPr marL="0" indent="0">
              <a:buNone/>
            </a:pPr>
            <a:r>
              <a:rPr lang="cs-CZ" dirty="0" smtClean="0"/>
              <a:t>vy</a:t>
            </a:r>
            <a:r>
              <a:rPr lang="cs-CZ" b="1" dirty="0" smtClean="0"/>
              <a:t>hr</a:t>
            </a:r>
            <a:r>
              <a:rPr lang="cs-CZ" dirty="0" smtClean="0"/>
              <a:t>át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sloveso nedokonavé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240625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za</a:t>
            </a:r>
            <a:r>
              <a:rPr lang="cs-CZ" b="1" dirty="0" smtClean="0">
                <a:solidFill>
                  <a:schemeClr val="tx1"/>
                </a:solidFill>
              </a:rPr>
              <a:t>poj</a:t>
            </a:r>
            <a:r>
              <a:rPr lang="cs-CZ" dirty="0" smtClean="0">
                <a:solidFill>
                  <a:srgbClr val="FF0000"/>
                </a:solidFill>
              </a:rPr>
              <a:t>ova</a:t>
            </a:r>
            <a:r>
              <a:rPr lang="cs-CZ" dirty="0" smtClean="0">
                <a:solidFill>
                  <a:schemeClr val="tx1"/>
                </a:solidFill>
              </a:rPr>
              <a:t>t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chyt</a:t>
            </a:r>
            <a:r>
              <a:rPr lang="cs-CZ" dirty="0" smtClean="0">
                <a:solidFill>
                  <a:schemeClr val="tx1"/>
                </a:solidFill>
              </a:rPr>
              <a:t>at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získ</a:t>
            </a:r>
            <a:r>
              <a:rPr lang="cs-CZ" dirty="0" smtClean="0">
                <a:solidFill>
                  <a:schemeClr val="tx1"/>
                </a:solidFill>
              </a:rPr>
              <a:t>ávat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při</a:t>
            </a:r>
            <a:r>
              <a:rPr lang="cs-CZ" b="1" dirty="0" smtClean="0">
                <a:solidFill>
                  <a:schemeClr val="tx1"/>
                </a:solidFill>
              </a:rPr>
              <a:t>váž</a:t>
            </a:r>
            <a:r>
              <a:rPr lang="cs-CZ" dirty="0" smtClean="0">
                <a:solidFill>
                  <a:schemeClr val="tx1"/>
                </a:solidFill>
              </a:rPr>
              <a:t>et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vy</a:t>
            </a:r>
            <a:r>
              <a:rPr lang="cs-CZ" b="1" dirty="0" smtClean="0">
                <a:solidFill>
                  <a:schemeClr val="tx1"/>
                </a:solidFill>
              </a:rPr>
              <a:t>hr</a:t>
            </a:r>
            <a:r>
              <a:rPr lang="cs-CZ" dirty="0" smtClean="0">
                <a:solidFill>
                  <a:schemeClr val="tx1"/>
                </a:solidFill>
              </a:rPr>
              <a:t>ávat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797152"/>
            <a:ext cx="8136904" cy="18722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Ke každému slovesu jsme mohli pomocí </a:t>
            </a:r>
            <a:r>
              <a:rPr lang="cs-CZ" sz="3200" dirty="0" smtClean="0">
                <a:solidFill>
                  <a:srgbClr val="FF0000"/>
                </a:solidFill>
              </a:rPr>
              <a:t>přípony</a:t>
            </a:r>
            <a:r>
              <a:rPr lang="cs-CZ" sz="3200" dirty="0" smtClean="0"/>
              <a:t> vytvořit vidovou dvojici. Slovesa mají stejný </a:t>
            </a:r>
            <a:r>
              <a:rPr lang="cs-CZ" sz="3200" b="1" dirty="0" smtClean="0"/>
              <a:t>kořen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 flipV="1">
            <a:off x="5724128" y="2564904"/>
            <a:ext cx="2232248" cy="25202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1056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5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Vidové dvojice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cs-CZ" dirty="0" smtClean="0"/>
              <a:t>Některá slovesa tvoří vidovou dvojici od </a:t>
            </a:r>
            <a:r>
              <a:rPr lang="cs-CZ" dirty="0" smtClean="0">
                <a:solidFill>
                  <a:srgbClr val="FF0000"/>
                </a:solidFill>
              </a:rPr>
              <a:t>jiného kořene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        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Některá slovesa jsou pouze </a:t>
            </a:r>
            <a:r>
              <a:rPr lang="cs-CZ" b="1" dirty="0" smtClean="0"/>
              <a:t>nedokonavá</a:t>
            </a:r>
            <a:r>
              <a:rPr lang="cs-CZ" dirty="0" smtClean="0"/>
              <a:t>, netvoří vidovou dvojici.</a:t>
            </a:r>
          </a:p>
          <a:p>
            <a:pPr marL="0" indent="0">
              <a:buNone/>
            </a:pPr>
            <a:r>
              <a:rPr lang="cs-CZ" dirty="0" smtClean="0"/>
              <a:t> - </a:t>
            </a:r>
            <a:r>
              <a:rPr lang="cs-CZ" dirty="0" smtClean="0">
                <a:solidFill>
                  <a:srgbClr val="0070C0"/>
                </a:solidFill>
              </a:rPr>
              <a:t>chtít, muset, smět, libovat si, naslouchat,                                                     posmívat se </a:t>
            </a:r>
          </a:p>
          <a:p>
            <a:r>
              <a:rPr lang="cs-CZ" dirty="0" smtClean="0"/>
              <a:t>Některá slovesa jsou pouze </a:t>
            </a:r>
            <a:r>
              <a:rPr lang="cs-CZ" b="1" dirty="0" smtClean="0"/>
              <a:t>dokonavá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- obdržet, nastydnout, onemocnět, </a:t>
            </a:r>
            <a:r>
              <a:rPr lang="cs-CZ" dirty="0" err="1" smtClean="0">
                <a:solidFill>
                  <a:srgbClr val="0070C0"/>
                </a:solidFill>
              </a:rPr>
              <a:t>oblínit</a:t>
            </a:r>
            <a:r>
              <a:rPr lang="cs-CZ" dirty="0" smtClean="0">
                <a:solidFill>
                  <a:srgbClr val="0070C0"/>
                </a:solidFill>
              </a:rPr>
              <a:t> si, uhodit,   udeřit 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62393" y="2132856"/>
            <a:ext cx="2016224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brát - vzít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3926559" y="2132856"/>
            <a:ext cx="2592288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položit - klást</a:t>
            </a:r>
            <a:endParaRPr lang="cs-CZ" sz="28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6372200" y="3356992"/>
            <a:ext cx="936104" cy="144016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4690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Utvoř vidové dvojice </a:t>
            </a:r>
            <a:r>
              <a:rPr lang="cs-CZ" sz="3200" dirty="0" smtClean="0">
                <a:solidFill>
                  <a:srgbClr val="FF0000"/>
                </a:solidFill>
              </a:rPr>
              <a:t>pomocí předpon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 smtClean="0"/>
              <a:t>Proškrtni nepárová slovesa.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6324779"/>
              </p:ext>
            </p:extLst>
          </p:nvPr>
        </p:nvGraphicFramePr>
        <p:xfrm>
          <a:off x="457200" y="1600200"/>
          <a:ext cx="8229600" cy="45720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platit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zaplatit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hrabat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vyhrabat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blížit se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přiblížit se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chtít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------------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trávit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strávit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kousat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pokousat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držet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podržet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šířit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rozšířit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tleskat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zatleskat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muset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-------------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Obdélník 10"/>
          <p:cNvSpPr/>
          <p:nvPr/>
        </p:nvSpPr>
        <p:spPr>
          <a:xfrm>
            <a:off x="4572000" y="1628800"/>
            <a:ext cx="1872208" cy="45365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3600" dirty="0"/>
              <a:t>Utvoř vidové dvojice </a:t>
            </a:r>
            <a:r>
              <a:rPr lang="cs-CZ" sz="3600" dirty="0">
                <a:solidFill>
                  <a:srgbClr val="FF0000"/>
                </a:solidFill>
              </a:rPr>
              <a:t>pomocí </a:t>
            </a:r>
            <a:r>
              <a:rPr lang="cs-CZ" sz="3600" dirty="0" smtClean="0">
                <a:solidFill>
                  <a:srgbClr val="FF0000"/>
                </a:solidFill>
              </a:rPr>
              <a:t>přípon</a:t>
            </a:r>
            <a:r>
              <a:rPr lang="cs-CZ" sz="3600" dirty="0"/>
              <a:t>.</a:t>
            </a:r>
            <a:br>
              <a:rPr lang="cs-CZ" sz="3600" dirty="0"/>
            </a:br>
            <a:r>
              <a:rPr lang="cs-CZ" sz="3600" dirty="0"/>
              <a:t>Proškrtni nepárová slovesa.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0085929"/>
              </p:ext>
            </p:extLst>
          </p:nvPr>
        </p:nvGraphicFramePr>
        <p:xfrm>
          <a:off x="457200" y="1628799"/>
          <a:ext cx="8229600" cy="45720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4114800"/>
                <a:gridCol w="4114800"/>
              </a:tblGrid>
              <a:tr h="3422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opustit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opouštět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zvednout se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zvedat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vyhnout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vyhýbat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oblíbit</a:t>
                      </a:r>
                      <a:r>
                        <a:rPr lang="cs-CZ" sz="2400" b="1" baseline="0" dirty="0" smtClean="0"/>
                        <a:t> si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-------------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zasáhnout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zasahovat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zapálit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zapalovat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vyvolat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vyvolávat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rozbít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rozbíjet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položit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pokládat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odjet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odjíždět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572000" y="1700808"/>
            <a:ext cx="1800200" cy="4536504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709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HRDLIČKOVÁ, Hana; BERÁNKOVÁ, Eva; KLÍMA, Ivan. </a:t>
            </a:r>
            <a:r>
              <a:rPr lang="cs-CZ" i="1" dirty="0"/>
              <a:t>Český jazyk 8 : 1.díl - Učivo o jazyce</a:t>
            </a:r>
            <a:r>
              <a:rPr lang="cs-CZ" dirty="0"/>
              <a:t>. Havlíčkův Brod : ALTER, 2005. 173 s. ISBN 80-7245-011-5.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143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362</Words>
  <Application>Microsoft Office PowerPoint</Application>
  <PresentationFormat>Předvádění na obrazovce (4:3)</PresentationFormat>
  <Paragraphs>159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Slovesa III</vt:lpstr>
      <vt:lpstr>Slovesa III</vt:lpstr>
      <vt:lpstr>Slovesný vid</vt:lpstr>
      <vt:lpstr>Nedokonavý vid</vt:lpstr>
      <vt:lpstr>Dokonavý vid</vt:lpstr>
      <vt:lpstr>Rozhodni, o jaký děj se jedná. Pomoz si příslovci stále , pořád. Škrtni špatný tvar.</vt:lpstr>
      <vt:lpstr>Rozděl slovesa na dokonavá a nedokonavá.</vt:lpstr>
      <vt:lpstr>Vidové dvojice</vt:lpstr>
      <vt:lpstr>Vidové dvojice</vt:lpstr>
      <vt:lpstr>Vidové dvojice</vt:lpstr>
      <vt:lpstr>Utvoř vidové dvojice pomocí předpon. Proškrtni nepárová slovesa.</vt:lpstr>
      <vt:lpstr>Utvoř vidové dvojice pomocí přípon. Proškrtni nepárová slovesa.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Libuše Gondkovská</cp:lastModifiedBy>
  <cp:revision>23</cp:revision>
  <dcterms:created xsi:type="dcterms:W3CDTF">2011-08-03T06:27:36Z</dcterms:created>
  <dcterms:modified xsi:type="dcterms:W3CDTF">2012-03-21T18:49:28Z</dcterms:modified>
</cp:coreProperties>
</file>