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58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VY_32_INOVACE_03-14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6740015"/>
              </p:ext>
            </p:extLst>
          </p:nvPr>
        </p:nvGraphicFramePr>
        <p:xfrm>
          <a:off x="1444982" y="1700808"/>
          <a:ext cx="6208395" cy="2783552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508760"/>
                <a:gridCol w="4699635"/>
              </a:tblGrid>
              <a:tr h="55851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Slovesné třídy a vzory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14.3.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se slovesnými třídami a slovesnými vzory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188641"/>
            <a:ext cx="7772400" cy="1224136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Slovesa IV</a:t>
            </a:r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Slovesa IV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Slovesné třídy a vzory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58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Slovesné třídy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Tvar slovesa:  </a:t>
            </a:r>
            <a:r>
              <a:rPr lang="cs-CZ" u="sng" dirty="0" smtClean="0">
                <a:solidFill>
                  <a:srgbClr val="FF0000"/>
                </a:solidFill>
              </a:rPr>
              <a:t>3. os. č. jed. </a:t>
            </a:r>
            <a:r>
              <a:rPr lang="cs-CZ" u="sng" dirty="0" err="1" smtClean="0">
                <a:solidFill>
                  <a:srgbClr val="FF0000"/>
                </a:solidFill>
              </a:rPr>
              <a:t>zp</a:t>
            </a:r>
            <a:r>
              <a:rPr lang="cs-CZ" u="sng" dirty="0" smtClean="0">
                <a:solidFill>
                  <a:srgbClr val="FF0000"/>
                </a:solidFill>
              </a:rPr>
              <a:t>. </a:t>
            </a:r>
            <a:r>
              <a:rPr lang="cs-CZ" u="sng" dirty="0" err="1" smtClean="0">
                <a:solidFill>
                  <a:srgbClr val="FF0000"/>
                </a:solidFill>
              </a:rPr>
              <a:t>ozn</a:t>
            </a:r>
            <a:r>
              <a:rPr lang="cs-CZ" u="sng" dirty="0" smtClean="0">
                <a:solidFill>
                  <a:srgbClr val="FF0000"/>
                </a:solidFill>
              </a:rPr>
              <a:t>. č. přít.</a:t>
            </a:r>
            <a:endParaRPr lang="cs-CZ" u="sng" dirty="0"/>
          </a:p>
          <a:p>
            <a:r>
              <a:rPr lang="cs-CZ" u="sng" dirty="0" smtClean="0"/>
              <a:t>Slovesné třídy:</a:t>
            </a:r>
          </a:p>
          <a:p>
            <a:pPr marL="1828800" lvl="3" indent="-457200">
              <a:buFont typeface="+mj-lt"/>
              <a:buAutoNum type="arabicPeriod"/>
            </a:pPr>
            <a:r>
              <a:rPr lang="cs-CZ" b="1" dirty="0" smtClean="0"/>
              <a:t>-e</a:t>
            </a:r>
          </a:p>
          <a:p>
            <a:pPr marL="1828800" lvl="3" indent="-457200">
              <a:buFont typeface="+mj-lt"/>
              <a:buAutoNum type="arabicPeriod"/>
            </a:pPr>
            <a:r>
              <a:rPr lang="cs-CZ" b="1" dirty="0" smtClean="0"/>
              <a:t>-ne            </a:t>
            </a:r>
          </a:p>
          <a:p>
            <a:pPr marL="1828800" lvl="3" indent="-457200">
              <a:buFont typeface="+mj-lt"/>
              <a:buAutoNum type="arabicPeriod"/>
            </a:pPr>
            <a:r>
              <a:rPr lang="cs-CZ" b="1" dirty="0" smtClean="0"/>
              <a:t>-je</a:t>
            </a:r>
          </a:p>
          <a:p>
            <a:pPr marL="1828800" lvl="3" indent="-457200">
              <a:buFont typeface="+mj-lt"/>
              <a:buAutoNum type="arabicPeriod"/>
            </a:pPr>
            <a:r>
              <a:rPr lang="cs-CZ" b="1" dirty="0" smtClean="0"/>
              <a:t>-í</a:t>
            </a:r>
          </a:p>
          <a:p>
            <a:pPr marL="1828800" lvl="3" indent="-457200">
              <a:buFont typeface="+mj-lt"/>
              <a:buAutoNum type="arabicPeriod"/>
            </a:pPr>
            <a:r>
              <a:rPr lang="cs-CZ" b="1" dirty="0" smtClean="0"/>
              <a:t>-á</a:t>
            </a:r>
          </a:p>
          <a:p>
            <a:pPr marL="571500" indent="-457200"/>
            <a:r>
              <a:rPr lang="cs-CZ" dirty="0" smtClean="0"/>
              <a:t>Některá slovesa mohou mít i dvojtvary – 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píšu/píši, sází/sázejí</a:t>
            </a:r>
          </a:p>
        </p:txBody>
      </p:sp>
    </p:spTree>
    <p:extLst>
      <p:ext uri="{BB962C8B-B14F-4D97-AF65-F5344CB8AC3E}">
        <p14:creationId xmlns:p14="http://schemas.microsoft.com/office/powerpoint/2010/main" val="141610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Zařaď slovesa ke třídám.</a:t>
            </a:r>
            <a:endParaRPr lang="cs-CZ" dirty="0"/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4118185"/>
              </p:ext>
            </p:extLst>
          </p:nvPr>
        </p:nvGraphicFramePr>
        <p:xfrm>
          <a:off x="457200" y="1855440"/>
          <a:ext cx="8229600" cy="45720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743200"/>
                <a:gridCol w="3747864"/>
                <a:gridCol w="17385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infinitiv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 os. č. jed. </a:t>
                      </a:r>
                      <a:r>
                        <a:rPr lang="cs-CZ" sz="2400" dirty="0" err="1" smtClean="0"/>
                        <a:t>zp</a:t>
                      </a:r>
                      <a:r>
                        <a:rPr lang="cs-CZ" sz="2400" dirty="0" smtClean="0"/>
                        <a:t>. </a:t>
                      </a:r>
                      <a:r>
                        <a:rPr lang="cs-CZ" sz="2400" dirty="0" err="1" smtClean="0"/>
                        <a:t>ozn</a:t>
                      </a:r>
                      <a:r>
                        <a:rPr lang="cs-CZ" sz="2400" dirty="0" smtClean="0"/>
                        <a:t>. přít. č.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třída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hrát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hraje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zavalit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zavalí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vinout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vine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bouchat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bouchá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škodit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škodí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klopýtat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klopýtá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pracovat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pracuje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tušit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tuší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nést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203848" y="2432016"/>
            <a:ext cx="4392488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2913036"/>
            <a:ext cx="4392488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03848" y="3324200"/>
            <a:ext cx="4392488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21752" y="3782692"/>
            <a:ext cx="4392488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188296"/>
            <a:ext cx="4392488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03848" y="4640012"/>
            <a:ext cx="4392488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085184"/>
            <a:ext cx="4392488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03848" y="5625244"/>
            <a:ext cx="4392488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03848" y="5985284"/>
            <a:ext cx="4392488" cy="36004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70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Dej sloveso do  daného tvaru a urči třídu.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293450"/>
              </p:ext>
            </p:extLst>
          </p:nvPr>
        </p:nvGraphicFramePr>
        <p:xfrm>
          <a:off x="531677" y="1744216"/>
          <a:ext cx="8229600" cy="45720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530624"/>
                <a:gridCol w="3816424"/>
                <a:gridCol w="18825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 os. č. jed. </a:t>
                      </a:r>
                      <a:r>
                        <a:rPr lang="cs-CZ" sz="2400" dirty="0" err="1" smtClean="0"/>
                        <a:t>zp</a:t>
                      </a:r>
                      <a:r>
                        <a:rPr lang="cs-CZ" sz="2400" dirty="0" smtClean="0"/>
                        <a:t>. </a:t>
                      </a:r>
                      <a:r>
                        <a:rPr lang="cs-CZ" sz="2400" dirty="0" err="1" smtClean="0"/>
                        <a:t>ozn</a:t>
                      </a:r>
                      <a:r>
                        <a:rPr lang="cs-CZ" sz="2400" dirty="0" smtClean="0"/>
                        <a:t>. přít. č.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třída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netušili bychom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netuší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naložili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naloží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nakládali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nakládá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oprav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opraví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rozhlédni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rozhlédne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umeleme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umele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namažete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namaže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sedřít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sedře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nezakopni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zakopne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134309" y="2270783"/>
            <a:ext cx="482453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067380" y="2783223"/>
            <a:ext cx="482453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59567" y="3167977"/>
            <a:ext cx="482453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076926" y="3573016"/>
            <a:ext cx="482453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024868" y="4081855"/>
            <a:ext cx="482453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024868" y="4603506"/>
            <a:ext cx="482453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024868" y="4984138"/>
            <a:ext cx="482453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024868" y="5481228"/>
            <a:ext cx="482453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001450" y="5938478"/>
            <a:ext cx="482453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34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xit" presetSubtype="2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2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2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1. slovesná třída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7809216"/>
              </p:ext>
            </p:extLst>
          </p:nvPr>
        </p:nvGraphicFramePr>
        <p:xfrm>
          <a:off x="539552" y="1772816"/>
          <a:ext cx="8167856" cy="4341993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41964"/>
                <a:gridCol w="2350524"/>
                <a:gridCol w="1872208"/>
                <a:gridCol w="1903160"/>
              </a:tblGrid>
              <a:tr h="867273">
                <a:tc>
                  <a:txBody>
                    <a:bodyPr/>
                    <a:lstStyle/>
                    <a:p>
                      <a:r>
                        <a:rPr lang="cs-CZ" dirty="0" smtClean="0"/>
                        <a:t>3. os. č. jed. </a:t>
                      </a:r>
                      <a:r>
                        <a:rPr lang="cs-CZ" dirty="0" err="1" smtClean="0"/>
                        <a:t>ozn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zp</a:t>
                      </a:r>
                      <a:r>
                        <a:rPr lang="cs-CZ" dirty="0" smtClean="0"/>
                        <a:t>. přít. 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3.os.č.jed.ozn.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zp</a:t>
                      </a:r>
                      <a:r>
                        <a:rPr lang="cs-CZ" baseline="0" dirty="0" smtClean="0"/>
                        <a:t>.</a:t>
                      </a:r>
                    </a:p>
                    <a:p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č. minulého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 koncovým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–l</a:t>
                      </a:r>
                    </a:p>
                    <a:p>
                      <a:r>
                        <a:rPr lang="cs-CZ" dirty="0" smtClean="0"/>
                        <a:t>je:</a:t>
                      </a:r>
                      <a:endParaRPr lang="cs-CZ" dirty="0"/>
                    </a:p>
                  </a:txBody>
                  <a:tcPr/>
                </a:tc>
              </a:tr>
              <a:tr h="50246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2400" dirty="0" smtClean="0"/>
                        <a:t> e</a:t>
                      </a:r>
                    </a:p>
                    <a:p>
                      <a:endParaRPr lang="cs-CZ" sz="2400" dirty="0" smtClean="0"/>
                    </a:p>
                    <a:p>
                      <a:r>
                        <a:rPr lang="cs-CZ" sz="2400" dirty="0" err="1" smtClean="0"/>
                        <a:t>be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 r</a:t>
                      </a:r>
                      <a:r>
                        <a:rPr lang="cs-CZ" sz="2400" dirty="0" smtClean="0"/>
                        <a:t> 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u="sng" dirty="0" smtClean="0"/>
                        <a:t>tvrdé vzory</a:t>
                      </a:r>
                    </a:p>
                    <a:p>
                      <a:r>
                        <a:rPr lang="cs-CZ" sz="2400" dirty="0" smtClean="0"/>
                        <a:t>před koncovým –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sz="2400" dirty="0" smtClean="0"/>
                        <a:t> je </a:t>
                      </a:r>
                      <a:r>
                        <a:rPr lang="cs-CZ" sz="2400" b="1" dirty="0" smtClean="0"/>
                        <a:t>neměkčená</a:t>
                      </a:r>
                      <a:r>
                        <a:rPr lang="cs-CZ" sz="2400" dirty="0" smtClean="0"/>
                        <a:t> souhláska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2400" dirty="0" smtClean="0"/>
                        <a:t> l</a:t>
                      </a:r>
                    </a:p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br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dirty="0" smtClean="0"/>
                        <a:t> 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   souhláska</a:t>
                      </a:r>
                    </a:p>
                    <a:p>
                      <a:endParaRPr lang="cs-CZ" sz="2400" dirty="0" smtClean="0"/>
                    </a:p>
                    <a:p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      - a</a:t>
                      </a:r>
                      <a:r>
                        <a:rPr lang="cs-CZ" sz="2400" baseline="0" dirty="0" smtClean="0">
                          <a:solidFill>
                            <a:srgbClr val="0070C0"/>
                          </a:solidFill>
                        </a:rPr>
                        <a:t> -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502468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pe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 č</a:t>
                      </a:r>
                      <a:r>
                        <a:rPr lang="cs-CZ" sz="2400" dirty="0" smtClean="0"/>
                        <a:t> e</a:t>
                      </a:r>
                    </a:p>
                    <a:p>
                      <a:endParaRPr lang="cs-CZ" sz="2400" dirty="0" smtClean="0"/>
                    </a:p>
                    <a:p>
                      <a:r>
                        <a:rPr lang="cs-CZ" sz="2400" dirty="0" err="1" smtClean="0"/>
                        <a:t>ma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ž</a:t>
                      </a:r>
                      <a:r>
                        <a:rPr lang="cs-CZ" sz="2400" dirty="0" smtClean="0"/>
                        <a:t> e</a:t>
                      </a:r>
                    </a:p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um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 ř</a:t>
                      </a:r>
                      <a:r>
                        <a:rPr lang="cs-CZ" sz="2400" dirty="0" smtClean="0"/>
                        <a:t> 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u="sng" dirty="0" smtClean="0"/>
                        <a:t>měkké vzory</a:t>
                      </a:r>
                    </a:p>
                    <a:p>
                      <a:r>
                        <a:rPr lang="cs-CZ" sz="2400" dirty="0" smtClean="0"/>
                        <a:t>před koncovým –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sz="2400" dirty="0" smtClean="0"/>
                        <a:t> mají </a:t>
                      </a:r>
                      <a:r>
                        <a:rPr lang="cs-CZ" sz="2400" b="1" dirty="0" smtClean="0"/>
                        <a:t>měkkou</a:t>
                      </a:r>
                      <a:r>
                        <a:rPr lang="cs-CZ" sz="2400" dirty="0" smtClean="0"/>
                        <a:t> souhlásku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r>
                        <a:rPr lang="cs-CZ" sz="2400" dirty="0" smtClean="0"/>
                        <a:t> l</a:t>
                      </a:r>
                    </a:p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maz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 a</a:t>
                      </a:r>
                      <a:r>
                        <a:rPr lang="cs-CZ" sz="2400" dirty="0" smtClean="0"/>
                        <a:t> l</a:t>
                      </a:r>
                    </a:p>
                    <a:p>
                      <a:endParaRPr lang="cs-CZ" sz="2400" dirty="0" smtClean="0"/>
                    </a:p>
                    <a:p>
                      <a:r>
                        <a:rPr lang="cs-CZ" sz="2400" dirty="0" err="1" smtClean="0"/>
                        <a:t>umř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sz="2400" dirty="0" smtClean="0"/>
                        <a:t> 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souhláska</a:t>
                      </a:r>
                    </a:p>
                    <a:p>
                      <a:endParaRPr lang="cs-CZ" sz="24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       - a – </a:t>
                      </a:r>
                    </a:p>
                    <a:p>
                      <a:endParaRPr lang="cs-CZ" sz="24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       - e -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772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Slovesa patří do 1. slovesné třídy. Zařaď je ke vzorům.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0381182"/>
              </p:ext>
            </p:extLst>
          </p:nvPr>
        </p:nvGraphicFramePr>
        <p:xfrm>
          <a:off x="395536" y="1700808"/>
          <a:ext cx="8229600" cy="45720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infinitiv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3.os. </a:t>
                      </a:r>
                      <a:r>
                        <a:rPr lang="cs-CZ" dirty="0" err="1" smtClean="0"/>
                        <a:t>zp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ozn.č.přít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měkký/</a:t>
                      </a:r>
                    </a:p>
                    <a:p>
                      <a:r>
                        <a:rPr lang="cs-CZ" dirty="0" smtClean="0"/>
                        <a:t>tvrdý vzor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minulé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 koncovým</a:t>
                      </a:r>
                      <a:r>
                        <a:rPr lang="cs-CZ" baseline="0" dirty="0" smtClean="0"/>
                        <a:t> </a:t>
                      </a:r>
                    </a:p>
                    <a:p>
                      <a:r>
                        <a:rPr lang="cs-CZ" baseline="0" dirty="0" smtClean="0"/>
                        <a:t>–l 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tlouci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tluče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tloukl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souhláska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peče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dupat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dupe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dupal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bere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kvést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kvete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kvetl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souhláska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klusat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kluše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klusal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maže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orat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oral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maže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lézt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leze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lezl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souhláska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houpat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houpe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houpal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téct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tekl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souhláska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peče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835696" y="2708920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15512" y="2648548"/>
            <a:ext cx="4050256" cy="4204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5696" y="3188671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835696" y="3645024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835696" y="4005064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54704" y="4423374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17888" y="4923772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722748" y="5361776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896488" y="5817074"/>
            <a:ext cx="266429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49048" y="3068960"/>
            <a:ext cx="4050256" cy="4204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60784" y="3468060"/>
            <a:ext cx="4050256" cy="4204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60784" y="3888472"/>
            <a:ext cx="4050256" cy="4204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42976" y="4355787"/>
            <a:ext cx="4050256" cy="4204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60784" y="4777335"/>
            <a:ext cx="4050256" cy="4204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28736" y="5301404"/>
            <a:ext cx="4050256" cy="4204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560784" y="5825792"/>
            <a:ext cx="4050256" cy="4204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53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Slovesa 2. slovesné třídy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611832"/>
              </p:ext>
            </p:extLst>
          </p:nvPr>
        </p:nvGraphicFramePr>
        <p:xfrm>
          <a:off x="457200" y="1600200"/>
          <a:ext cx="8229600" cy="2291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3.os.  </a:t>
                      </a:r>
                      <a:r>
                        <a:rPr lang="cs-CZ" dirty="0" err="1" smtClean="0"/>
                        <a:t>č.jed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ozn.zp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č.přít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3.os  příčestí minulé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 koncovým –l je: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tisk </a:t>
                      </a:r>
                      <a:r>
                        <a:rPr lang="cs-CZ" sz="3600" b="1" dirty="0" smtClean="0"/>
                        <a:t>ne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 tis  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r>
                        <a:rPr lang="cs-CZ" sz="3600" dirty="0" smtClean="0"/>
                        <a:t> 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souhláska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 mi  </a:t>
                      </a:r>
                      <a:r>
                        <a:rPr lang="cs-CZ" sz="3600" b="1" dirty="0" smtClean="0"/>
                        <a:t>ne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min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r>
                        <a:rPr lang="cs-CZ" sz="3600" dirty="0" smtClean="0"/>
                        <a:t> 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- u -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zač </a:t>
                      </a:r>
                      <a:r>
                        <a:rPr lang="cs-CZ" sz="3600" b="1" dirty="0" smtClean="0"/>
                        <a:t>ne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zač 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3600" dirty="0" smtClean="0"/>
                        <a:t> 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- a -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4365104"/>
            <a:ext cx="8064896" cy="194421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??? zatkl nebo zatknul ???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Pomohou Pravidla českého pravopisu.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Slovesa, která mají před koncovým  </a:t>
            </a:r>
            <a:r>
              <a:rPr lang="cs-CZ" sz="2400" b="1" dirty="0" smtClean="0">
                <a:solidFill>
                  <a:srgbClr val="0070C0"/>
                </a:solidFill>
              </a:rPr>
              <a:t>-ne </a:t>
            </a:r>
            <a:r>
              <a:rPr lang="cs-CZ" sz="2400" b="1" dirty="0" smtClean="0">
                <a:solidFill>
                  <a:srgbClr val="FF0000"/>
                </a:solidFill>
              </a:rPr>
              <a:t>samohlásku</a:t>
            </a:r>
            <a:r>
              <a:rPr lang="cs-CZ" sz="2400" b="1" dirty="0" smtClean="0"/>
              <a:t> nebo</a:t>
            </a:r>
            <a:r>
              <a:rPr lang="cs-CZ" sz="2400" b="1" dirty="0" smtClean="0">
                <a:solidFill>
                  <a:srgbClr val="FF0000"/>
                </a:solidFill>
              </a:rPr>
              <a:t> l, r</a:t>
            </a:r>
            <a:r>
              <a:rPr lang="cs-CZ" sz="2400" b="1" dirty="0" smtClean="0"/>
              <a:t>, se časují jako vzor </a:t>
            </a:r>
            <a:r>
              <a:rPr lang="cs-CZ" sz="2400" b="1" dirty="0" smtClean="0">
                <a:solidFill>
                  <a:srgbClr val="0070C0"/>
                </a:solidFill>
              </a:rPr>
              <a:t>mine</a:t>
            </a:r>
            <a:r>
              <a:rPr lang="cs-CZ" sz="2400" b="1" dirty="0" smtClean="0"/>
              <a:t>.</a:t>
            </a:r>
            <a:endParaRPr lang="cs-CZ" sz="2400" b="1" dirty="0"/>
          </a:p>
          <a:p>
            <a:pPr algn="ctr"/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4404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Slovesa 3. slovesné třídy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3168998"/>
              </p:ext>
            </p:extLst>
          </p:nvPr>
        </p:nvGraphicFramePr>
        <p:xfrm>
          <a:off x="395536" y="1988841"/>
          <a:ext cx="8229600" cy="2028056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743200"/>
                <a:gridCol w="2743200"/>
                <a:gridCol w="2743200"/>
              </a:tblGrid>
              <a:tr h="8698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3.os.  </a:t>
                      </a:r>
                      <a:r>
                        <a:rPr lang="cs-CZ" sz="2400" dirty="0" err="1" smtClean="0"/>
                        <a:t>č.jed</a:t>
                      </a:r>
                      <a:r>
                        <a:rPr lang="cs-CZ" sz="2400" dirty="0" smtClean="0"/>
                        <a:t>. </a:t>
                      </a:r>
                      <a:r>
                        <a:rPr lang="cs-CZ" sz="2400" dirty="0" err="1" smtClean="0"/>
                        <a:t>ozn.zp</a:t>
                      </a:r>
                      <a:r>
                        <a:rPr lang="cs-CZ" sz="2400" dirty="0" smtClean="0"/>
                        <a:t>. </a:t>
                      </a:r>
                      <a:r>
                        <a:rPr lang="cs-CZ" sz="2400" dirty="0" err="1" smtClean="0"/>
                        <a:t>č.přít</a:t>
                      </a:r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3.os  příčestí minulé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 koncovým –l je: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kry  je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kry  l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kupu  je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kup 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ova</a:t>
                      </a:r>
                      <a:r>
                        <a:rPr lang="cs-CZ" sz="3200" dirty="0" smtClean="0"/>
                        <a:t> 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r>
                        <a:rPr lang="cs-CZ" sz="3200" b="1" dirty="0" smtClean="0"/>
                        <a:t>- ova -</a:t>
                      </a:r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146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Slovesa 4. slovesné třídy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567668"/>
              </p:ext>
            </p:extLst>
          </p:nvPr>
        </p:nvGraphicFramePr>
        <p:xfrm>
          <a:off x="457200" y="1600200"/>
          <a:ext cx="8229600" cy="2926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3.os.  </a:t>
                      </a:r>
                      <a:r>
                        <a:rPr lang="cs-CZ" sz="2400" dirty="0" err="1" smtClean="0"/>
                        <a:t>č.jed</a:t>
                      </a:r>
                      <a:r>
                        <a:rPr lang="cs-CZ" sz="2400" dirty="0" smtClean="0"/>
                        <a:t>. </a:t>
                      </a:r>
                      <a:r>
                        <a:rPr lang="cs-CZ" sz="2400" dirty="0" err="1" smtClean="0"/>
                        <a:t>ozn.zp</a:t>
                      </a:r>
                      <a:r>
                        <a:rPr lang="cs-CZ" sz="2400" dirty="0" smtClean="0"/>
                        <a:t>. </a:t>
                      </a:r>
                      <a:r>
                        <a:rPr lang="cs-CZ" sz="2400" dirty="0" err="1" smtClean="0"/>
                        <a:t>č.přít</a:t>
                      </a:r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3.os  příčestí minulé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 koncovým –l je: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rozkazovací způsob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pros</a:t>
                      </a:r>
                      <a:r>
                        <a:rPr lang="cs-CZ" sz="3200" baseline="0" dirty="0" smtClean="0"/>
                        <a:t>  </a:t>
                      </a:r>
                      <a:r>
                        <a:rPr lang="cs-CZ" sz="3200" baseline="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pros 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3200" dirty="0" smtClean="0"/>
                        <a:t> 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 -i- 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trp  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trp 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ě</a:t>
                      </a:r>
                      <a:r>
                        <a:rPr lang="cs-CZ" sz="3200" dirty="0" smtClean="0"/>
                        <a:t> 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-e-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trp!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sáz</a:t>
                      </a:r>
                      <a:r>
                        <a:rPr lang="cs-CZ" sz="3200" dirty="0" smtClean="0"/>
                        <a:t>  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sáz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sz="3200" dirty="0" smtClean="0"/>
                        <a:t> 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 -e-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sáz</a:t>
                      </a:r>
                      <a:r>
                        <a:rPr lang="cs-CZ" sz="3200" dirty="0" smtClean="0">
                          <a:solidFill>
                            <a:srgbClr val="002060"/>
                          </a:solidFill>
                        </a:rPr>
                        <a:t>ej</a:t>
                      </a:r>
                      <a:r>
                        <a:rPr lang="cs-CZ" sz="3200" dirty="0" smtClean="0"/>
                        <a:t>!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409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Slovesa 5. slovesné třídy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5"/>
          </a:xfrm>
        </p:spPr>
        <p:txBody>
          <a:bodyPr/>
          <a:lstStyle/>
          <a:p>
            <a:r>
              <a:rPr lang="cs-CZ" dirty="0" smtClean="0"/>
              <a:t>Pouze jeden vzor: </a:t>
            </a:r>
            <a:r>
              <a:rPr lang="cs-CZ" sz="4000" dirty="0" smtClean="0">
                <a:solidFill>
                  <a:srgbClr val="FF0000"/>
                </a:solidFill>
              </a:rPr>
              <a:t>dělá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5656" y="3212976"/>
            <a:ext cx="5760640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Nepravidelná</a:t>
            </a:r>
            <a:r>
              <a:rPr lang="cs-CZ" dirty="0" smtClean="0"/>
              <a:t> </a:t>
            </a:r>
            <a:r>
              <a:rPr lang="cs-CZ" sz="3600" dirty="0" smtClean="0"/>
              <a:t>slovesa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827584" y="4797152"/>
            <a:ext cx="7416824" cy="18002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být – on je, bude, byl – buď! – byl by</a:t>
            </a:r>
          </a:p>
          <a:p>
            <a:r>
              <a:rPr lang="cs-CZ" sz="2800" dirty="0" smtClean="0"/>
              <a:t>chtít – on chce – chtěj! – chtěl by</a:t>
            </a:r>
          </a:p>
          <a:p>
            <a:r>
              <a:rPr lang="cs-CZ" sz="2800" dirty="0" smtClean="0"/>
              <a:t>vědět  - on ví- věz! – věděl by</a:t>
            </a:r>
          </a:p>
          <a:p>
            <a:r>
              <a:rPr lang="cs-CZ" sz="2800" dirty="0" smtClean="0"/>
              <a:t>jíst – on jí -   jez! – jedl by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412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Zařaď slovesa ke vzorům 2. slovesné třídy.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3432178"/>
              </p:ext>
            </p:extLst>
          </p:nvPr>
        </p:nvGraphicFramePr>
        <p:xfrm>
          <a:off x="457200" y="1600200"/>
          <a:ext cx="8229600" cy="451612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818656"/>
                <a:gridCol w="2667744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infinitiv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minulé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vinout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vinul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mine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padnout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padl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tiskne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vyhrnout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vyhrnul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mine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klesnout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klesl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tiskne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spolknout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spolkl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tiskne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strnout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strnul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mine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písknout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pískl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tiskne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tonout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tonul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mine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347864" y="2060848"/>
            <a:ext cx="2376264" cy="41044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940152" y="2060848"/>
            <a:ext cx="2304256" cy="40324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186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slovesa 3. třídy ke vzoru.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7676311"/>
              </p:ext>
            </p:extLst>
          </p:nvPr>
        </p:nvGraphicFramePr>
        <p:xfrm>
          <a:off x="1115616" y="1556792"/>
          <a:ext cx="6995120" cy="45720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497560"/>
                <a:gridCol w="34975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sloveso</a:t>
                      </a:r>
                      <a:r>
                        <a:rPr lang="cs-CZ" sz="2400" baseline="0" dirty="0" smtClean="0"/>
                        <a:t> v infinitivu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bojovat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41044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plout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malovat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plet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hřát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posilovat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přišít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zrychlovat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děkovat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567648" y="1988840"/>
            <a:ext cx="1944216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kupovat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663472" y="3004200"/>
            <a:ext cx="1944216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kupovat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671744" y="4323380"/>
            <a:ext cx="1944216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kupovat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634872" y="5239972"/>
            <a:ext cx="1944216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kupovat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598128" y="5748652"/>
            <a:ext cx="1944216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kupovat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598128" y="2492896"/>
            <a:ext cx="1440160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krýt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4671744" y="3408040"/>
            <a:ext cx="1440160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krýt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4671744" y="3840088"/>
            <a:ext cx="1440160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krýt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671744" y="4811608"/>
            <a:ext cx="1440160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krýt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5537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2813659"/>
              </p:ext>
            </p:extLst>
          </p:nvPr>
        </p:nvGraphicFramePr>
        <p:xfrm>
          <a:off x="673224" y="1672208"/>
          <a:ext cx="8075240" cy="3783816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1903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příč</a:t>
                      </a:r>
                      <a:r>
                        <a:rPr lang="cs-CZ" dirty="0" smtClean="0"/>
                        <a:t>. minulé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rozkazovací </a:t>
                      </a:r>
                      <a:r>
                        <a:rPr lang="cs-CZ" dirty="0" err="1" smtClean="0"/>
                        <a:t>zp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zkouší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zkoušel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zkoušej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kreslí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kreslil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boří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bořil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vráží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vrážel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vrážej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čistí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čistil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krouží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kroužil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radí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radil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446256">
                <a:tc>
                  <a:txBody>
                    <a:bodyPr/>
                    <a:lstStyle/>
                    <a:p>
                      <a:r>
                        <a:rPr lang="cs-CZ" dirty="0" smtClean="0"/>
                        <a:t>bruslí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bruslil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vrní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vrněl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6848416" y="3169372"/>
            <a:ext cx="165618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sází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928240" y="5141560"/>
            <a:ext cx="165618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trpí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U sloves 4. třídy utvoř tvar a urči vzor.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99792" y="2076088"/>
            <a:ext cx="1728192" cy="3384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860032" y="2060848"/>
            <a:ext cx="1656184" cy="3528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28240" y="4642716"/>
            <a:ext cx="165618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prosí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908496" y="4241500"/>
            <a:ext cx="165618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prosí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83424" y="3881460"/>
            <a:ext cx="165618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prosí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804248" y="3529412"/>
            <a:ext cx="165618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prosí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804248" y="2809332"/>
            <a:ext cx="165618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prosí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804248" y="2354796"/>
            <a:ext cx="165618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prosí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848416" y="1973288"/>
            <a:ext cx="165618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sází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858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5" grpId="0" animBg="1"/>
      <p:bldP spid="5" grpId="1" animBg="1"/>
      <p:bldP spid="6" grpId="0" animBg="1"/>
      <p:bldP spid="6" grpId="1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HRDLIČKOVÁ, Hana; BERÁNKOVÁ, Eva; KLÍMA, Ivan. </a:t>
            </a:r>
            <a:r>
              <a:rPr lang="cs-CZ" i="1" dirty="0" smtClean="0"/>
              <a:t>Český jazyk 8 : 1.díl - Učivo o jazyce</a:t>
            </a:r>
            <a:r>
              <a:rPr lang="cs-CZ" dirty="0" smtClean="0"/>
              <a:t>. Havlíčkův Brod : ALTER, 2005. 173 s. ISBN 80-7245-011-5.</a:t>
            </a:r>
          </a:p>
          <a:p>
            <a:r>
              <a:rPr lang="cs-CZ" dirty="0" smtClean="0"/>
              <a:t>TOPIL</a:t>
            </a:r>
            <a:r>
              <a:rPr lang="cs-CZ" dirty="0"/>
              <a:t>, Zdeněk; BIČÍKOVÁ, Vladimíra. </a:t>
            </a:r>
            <a:r>
              <a:rPr lang="cs-CZ" i="1" dirty="0"/>
              <a:t>Český jazyk s Tobiášem : Slovesa</a:t>
            </a:r>
            <a:r>
              <a:rPr lang="cs-CZ" dirty="0"/>
              <a:t>. Havlíčkův Brod : Tobiáš, 1994. 79 s. ISBN 80-85808-24-2.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801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1098</TotalTime>
  <Words>756</Words>
  <Application>Microsoft Office PowerPoint</Application>
  <PresentationFormat>Předvádění na obrazovce (4:3)</PresentationFormat>
  <Paragraphs>320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Slovesa IV</vt:lpstr>
      <vt:lpstr>Slovesa IV</vt:lpstr>
      <vt:lpstr>Slovesné třídy</vt:lpstr>
      <vt:lpstr>Zařaď slovesa ke třídám.</vt:lpstr>
      <vt:lpstr>Dej sloveso do  daného tvaru a urči třídu.</vt:lpstr>
      <vt:lpstr>1. slovesná třída</vt:lpstr>
      <vt:lpstr>Slovesa patří do 1. slovesné třídy. Zařaď je ke vzorům.</vt:lpstr>
      <vt:lpstr>Slovesa 2. slovesné třídy</vt:lpstr>
      <vt:lpstr>Slovesa 3. slovesné třídy</vt:lpstr>
      <vt:lpstr>Slovesa 4. slovesné třídy</vt:lpstr>
      <vt:lpstr>Slovesa 5. slovesné třídy</vt:lpstr>
      <vt:lpstr>Zařaď slovesa ke vzorům 2. slovesné třídy.</vt:lpstr>
      <vt:lpstr>Přiřaď slovesa 3. třídy ke vzoru.</vt:lpstr>
      <vt:lpstr>U sloves 4. třídy utvoř tvar a urči vzor.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30</cp:revision>
  <dcterms:created xsi:type="dcterms:W3CDTF">2011-08-03T06:27:36Z</dcterms:created>
  <dcterms:modified xsi:type="dcterms:W3CDTF">2012-03-21T18:50:51Z</dcterms:modified>
</cp:coreProperties>
</file>