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99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4581535-D938-41DB-8ACC-90D8DDC98C79}" type="datetimeFigureOut">
              <a:rPr lang="cs-CZ" smtClean="0"/>
              <a:pPr/>
              <a:t>12.11.2011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D0310E6-C0E5-430E-8ED6-7E6DC036D5F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VY_32_INOVACE_03-16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265584"/>
              </p:ext>
            </p:extLst>
          </p:nvPr>
        </p:nvGraphicFramePr>
        <p:xfrm>
          <a:off x="1419810" y="1637456"/>
          <a:ext cx="6208395" cy="2907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42339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7.</a:t>
                      </a: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100" kern="50" dirty="0" smtClean="0">
                          <a:effectLst/>
                          <a:latin typeface="Times New Roman"/>
                          <a:ea typeface="Times New Roman"/>
                        </a:rPr>
                        <a:t>Jazyk a</a:t>
                      </a:r>
                      <a:r>
                        <a:rPr lang="cs-CZ" sz="11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jazyková komunikace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0288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Tvarosloví</a:t>
                      </a:r>
                      <a:endParaRPr lang="cs-CZ" sz="11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Předložky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9. 10. 2011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Prohlubující učivo</a:t>
                      </a:r>
                      <a:r>
                        <a:rPr lang="cs-CZ" sz="14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o předložkách vlastních a nevlastních a jejich spojení s pádovými otázkami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37808" y="332656"/>
            <a:ext cx="7772400" cy="1037977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ředložky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7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lova</a:t>
            </a:r>
            <a:r>
              <a:rPr lang="cs-CZ" dirty="0"/>
              <a:t>, která podobně jako příslovce vyjadřují různé nejbližší okolnosti děje, ale teprve ve spojení se jmény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Spolu se svým jménem tvoří předložkový pád neboli předložkovou vazbu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70916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			      vlastní</a:t>
            </a:r>
          </a:p>
          <a:p>
            <a:r>
              <a:rPr lang="cs-CZ" dirty="0" smtClean="0"/>
              <a:t>Rozlišujeme</a:t>
            </a:r>
          </a:p>
          <a:p>
            <a:pPr>
              <a:buNone/>
            </a:pPr>
            <a:r>
              <a:rPr lang="cs-CZ" dirty="0" smtClean="0"/>
              <a:t>				      nevlastní</a:t>
            </a:r>
          </a:p>
          <a:p>
            <a:pPr>
              <a:buNone/>
            </a:pPr>
            <a:endParaRPr lang="cs-CZ" sz="800" dirty="0" smtClean="0"/>
          </a:p>
          <a:p>
            <a:r>
              <a:rPr lang="cs-CZ" dirty="0" smtClean="0"/>
              <a:t>Vlastní – vyskytují se jedině jako předložky (na, pod, u, s, k, před, …)</a:t>
            </a:r>
          </a:p>
          <a:p>
            <a:endParaRPr lang="cs-CZ" sz="800" dirty="0" smtClean="0"/>
          </a:p>
          <a:p>
            <a:r>
              <a:rPr lang="cs-CZ" dirty="0" smtClean="0"/>
              <a:t>Nevlastní – mohou být i jiným slovním druhem (příslovcem nebo podstatným jménem – vedle, místo, …)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3071802" y="1857364"/>
            <a:ext cx="571504" cy="500066"/>
          </a:xfrm>
          <a:prstGeom prst="straightConnector1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3071802" y="2357430"/>
            <a:ext cx="571504" cy="500066"/>
          </a:xfrm>
          <a:prstGeom prst="straightConnector1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Předložky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Neslabičné předložky „s“, „z“, „v“, „k“ mohou mít pro snazší výslovnost slabičnou podobu „se“, „ze“, „ve“, „ke“</a:t>
            </a:r>
          </a:p>
          <a:p>
            <a:pPr>
              <a:buNone/>
            </a:pPr>
            <a:endParaRPr lang="cs-CZ" sz="900" dirty="0" smtClean="0"/>
          </a:p>
          <a:p>
            <a:r>
              <a:rPr lang="cs-CZ" dirty="0" smtClean="0"/>
              <a:t>V některých ustálených spojeních má předložka „k“ slabičnou podobu „ku“ (ku příkladu, ku prospěchu, ku Praze, tři ku dvěma, …)</a:t>
            </a:r>
          </a:p>
          <a:p>
            <a:pPr>
              <a:buNone/>
            </a:pPr>
            <a:endParaRPr lang="cs-CZ" sz="900" dirty="0" smtClean="0"/>
          </a:p>
          <a:p>
            <a:r>
              <a:rPr lang="cs-CZ" dirty="0" smtClean="0"/>
              <a:t>Slabičné předložky zakončené na souhlásku „od“, „nad“, „pod“, „před“, „bez“ mívají občas podobu „ode“, „nade“, „pode“, „přede“, „beze“  (ode mne, přede mnou, …)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véPole 29"/>
          <p:cNvSpPr txBox="1"/>
          <p:nvPr/>
        </p:nvSpPr>
        <p:spPr>
          <a:xfrm>
            <a:off x="2928926" y="3214686"/>
            <a:ext cx="285752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86116" y="4214818"/>
            <a:ext cx="35719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71802" y="5786454"/>
            <a:ext cx="500066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43306" y="4786322"/>
            <a:ext cx="500066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57488" y="5214950"/>
            <a:ext cx="71438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3108" y="2714620"/>
            <a:ext cx="71438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86116" y="2202412"/>
            <a:ext cx="642942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43042" y="1714488"/>
            <a:ext cx="285752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00364" y="3714752"/>
            <a:ext cx="71438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Byl jsi s ním doma?</a:t>
            </a:r>
          </a:p>
          <a:p>
            <a:pPr>
              <a:buNone/>
            </a:pPr>
            <a:r>
              <a:rPr lang="cs-CZ" dirty="0" smtClean="0"/>
              <a:t>Zatím mají dům bez oken.</a:t>
            </a:r>
          </a:p>
          <a:p>
            <a:pPr>
              <a:buNone/>
            </a:pPr>
            <a:r>
              <a:rPr lang="cs-CZ" dirty="0" smtClean="0"/>
              <a:t>Běž tudy přes most.</a:t>
            </a:r>
          </a:p>
          <a:p>
            <a:pPr>
              <a:buNone/>
            </a:pPr>
            <a:r>
              <a:rPr lang="cs-CZ" dirty="0" smtClean="0"/>
              <a:t>Dnes jsem byl u Petra.</a:t>
            </a:r>
          </a:p>
          <a:p>
            <a:pPr>
              <a:buNone/>
            </a:pPr>
            <a:r>
              <a:rPr lang="cs-CZ" dirty="0" smtClean="0"/>
              <a:t>Něco ti spadlo pod stůl.</a:t>
            </a:r>
          </a:p>
          <a:p>
            <a:pPr>
              <a:buNone/>
            </a:pPr>
            <a:r>
              <a:rPr lang="cs-CZ" dirty="0" smtClean="0"/>
              <a:t>Právě jsem vyšel z obchodu.</a:t>
            </a:r>
          </a:p>
          <a:p>
            <a:pPr>
              <a:buNone/>
            </a:pPr>
            <a:r>
              <a:rPr lang="cs-CZ" dirty="0" smtClean="0"/>
              <a:t>Koupil si zmrzlinu za své peníze.</a:t>
            </a:r>
          </a:p>
          <a:p>
            <a:pPr>
              <a:buNone/>
            </a:pPr>
            <a:r>
              <a:rPr lang="cs-CZ" dirty="0" smtClean="0"/>
              <a:t>Letadlo letělo nad mraky.</a:t>
            </a:r>
          </a:p>
          <a:p>
            <a:pPr>
              <a:buNone/>
            </a:pPr>
            <a:r>
              <a:rPr lang="cs-CZ" dirty="0" smtClean="0"/>
              <a:t>Vezmi si tužku od Martiny.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Vyhledej ve větách předložky a zjisti, s kterým pádem se pojí</a:t>
            </a:r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>
            <a:off x="3786182" y="1714488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4857752" y="2143116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3857620" y="2643182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>
            <a:off x="4286248" y="3214686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4500562" y="3714752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5143504" y="4214818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17"/>
          <p:cNvSpPr/>
          <p:nvPr/>
        </p:nvSpPr>
        <p:spPr>
          <a:xfrm>
            <a:off x="6000760" y="4714884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18"/>
          <p:cNvSpPr/>
          <p:nvPr/>
        </p:nvSpPr>
        <p:spPr>
          <a:xfrm>
            <a:off x="4786314" y="5214950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>
            <a:off x="5072066" y="5786454"/>
            <a:ext cx="642942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4500562" y="1643050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pád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500562" y="2548590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000628" y="3120094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14974" y="3620160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857916" y="4120226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715172" y="4643446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414962" y="5143512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7. pád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786478" y="5691862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500726" y="2048524"/>
            <a:ext cx="1785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 pád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1" animBg="1"/>
      <p:bldP spid="11" grpId="0" animBg="1"/>
      <p:bldP spid="10" grpId="0" animBg="1"/>
      <p:bldP spid="9" grpId="0" animBg="1"/>
      <p:bldP spid="8" grpId="0" animBg="1"/>
      <p:bldP spid="6" grpId="0" animBg="1"/>
      <p:bldP spid="4" grpId="0" animBg="1"/>
      <p:bldP spid="7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643306" y="2071678"/>
            <a:ext cx="107157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7554" y="2500306"/>
            <a:ext cx="1071570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4348" y="3357562"/>
            <a:ext cx="928694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86446" y="3357562"/>
            <a:ext cx="1214446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643702" y="3786190"/>
            <a:ext cx="928694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4348" y="4214818"/>
            <a:ext cx="1143008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86380" y="5072074"/>
            <a:ext cx="2643206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57818" y="5500702"/>
            <a:ext cx="928694" cy="369332"/>
          </a:xfrm>
          <a:prstGeom prst="rect">
            <a:avLst/>
          </a:prstGeom>
          <a:solidFill>
            <a:srgbClr val="F99949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Vyhledej nevlastní předložky: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563" indent="-46038">
              <a:buNone/>
            </a:pPr>
            <a:r>
              <a:rPr lang="cs-CZ" dirty="0" smtClean="0"/>
              <a:t>Zastav se u nás, až půjdeš kolem. Červený automobil profičel kolem nás. Co se ti stalo s předním kolem? Blízko naší zahrady teče potůček. Máte pro mne volné místo? Půjdeš tam místo mne? Narýsuj trojúhelník pomocí pravítka. S jeho pomocí jsem to zvládl. Sedni si vedle mě. Během prázdnin se velmi ochladilo. Abychom stihli oběd včas, museli jsme to vzít svižným během. K tomu se vyjádříme prostřednictvím tiskového mluvčího. Polož to vedle do místnosti.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Užij náležité tvary předložek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cs-CZ" dirty="0" smtClean="0"/>
              <a:t>Odejděte (od) ____ mě. Vyděl to číslo (bez) ____ zbytku. Poraď se o tom (s) ____ svým bratrem. Byla jsem tam (s) ____ vlastní sestrou. Helikoptéra kroužila stále (nad) _____ mnou. Dej tam toho dvě (k) ____ jedné. Byl jsem tam přesně (v) ____ tři hodiny. Běž (k) ____ němu. Náhle se  (před) _____ mnou objevila hora. Vytáhni klíče (z) ____ zámku. Nechoď (přes) ____ ten most. Vítejte (v) ____ našem městě. Vyber si něco (z) ____ mnou vytvořených věcí.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86116" y="154845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ode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00100" y="2000240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beze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29256" y="242886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s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43636" y="2834342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nade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29124" y="3286124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ku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43702" y="369159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k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868" y="4120226"/>
            <a:ext cx="1214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přede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86182" y="4548854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ze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00100" y="5000636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přes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00496" y="5406110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z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86050" y="369159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ve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14942" y="5000636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v</a:t>
            </a:r>
            <a:endParaRPr lang="cs-CZ" sz="2800" dirty="0">
              <a:solidFill>
                <a:srgbClr val="F99949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15074" y="2000240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99949"/>
                </a:solidFill>
              </a:rPr>
              <a:t>se</a:t>
            </a:r>
            <a:endParaRPr lang="cs-CZ" sz="2800" dirty="0">
              <a:solidFill>
                <a:srgbClr val="F9994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4160309" y="207014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 wrap="square" lIns="36000"/>
          <a:lstStyle/>
          <a:p>
            <a:r>
              <a:rPr lang="cs-CZ" dirty="0" smtClean="0"/>
              <a:t>Za naší zahradou ___ , po koupelně ___, proměnil se v hada___    kratší o metr ___, mluvil o Karlovi ____, před domem___, visí mezi okny ___, v řece____, za korunu ____,</a:t>
            </a:r>
          </a:p>
          <a:p>
            <a:pPr marL="137160" indent="0">
              <a:buNone/>
            </a:pPr>
            <a:r>
              <a:rPr lang="cs-CZ" dirty="0" smtClean="0"/>
              <a:t>     během prázdnin ____, podle potoka ___, díky mamince ____, uprostřed náměstí ____, nad  nádražím ___, ke koupališti _____ , vedle nás __ .             	</a:t>
            </a:r>
          </a:p>
          <a:p>
            <a:pPr marL="137160" indent="0">
              <a:buNone/>
            </a:pPr>
            <a:r>
              <a:rPr lang="cs-CZ" dirty="0" smtClean="0"/>
              <a:t>     </a:t>
            </a:r>
            <a:r>
              <a:rPr lang="cs-CZ" dirty="0"/>
              <a:t>	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860558" y="422617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168421" y="422617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251734" y="421160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115585" y="38470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293959" y="3842277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833645" y="344836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779912" y="346035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161006" y="29027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92357" y="290277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843808" y="285854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32240" y="245481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87924" y="2442227"/>
            <a:ext cx="576064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6.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020272" y="207289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76256" y="17008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23928" y="17008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67944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Určete pád následujících slovních spojení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748464" y="36450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-2340768" y="188547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0" grpId="0"/>
      <p:bldP spid="31" grpId="0"/>
      <p:bldP spid="23" grpId="0"/>
      <p:bldP spid="24" grpId="0"/>
      <p:bldP spid="25" grpId="0"/>
      <p:bldP spid="26" grpId="0"/>
      <p:bldP spid="27" grpId="0"/>
      <p:bldP spid="28" grpId="0"/>
      <p:bldP spid="18" grpId="0"/>
      <p:bldP spid="19" grpId="0"/>
      <p:bldP spid="20" grpId="0"/>
      <p:bldP spid="21" grpId="0"/>
      <p:bldP spid="22" grpId="0"/>
      <p:bldP spid="10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 marL="137160" indent="0">
              <a:buNone/>
            </a:pPr>
            <a:r>
              <a:rPr lang="cs-CZ" dirty="0" smtClean="0"/>
              <a:t>Do divadla jela celá rodina kromě (babička).</a:t>
            </a:r>
          </a:p>
          <a:p>
            <a:pPr marL="137160" indent="0">
              <a:buNone/>
            </a:pPr>
            <a:r>
              <a:rPr lang="cs-CZ" dirty="0" smtClean="0"/>
              <a:t>Kino u nás hraje celý týden mimo (sobota).</a:t>
            </a:r>
          </a:p>
          <a:p>
            <a:pPr marL="137160" indent="0">
              <a:buNone/>
            </a:pPr>
            <a:r>
              <a:rPr lang="cs-CZ" dirty="0" smtClean="0"/>
              <a:t>Přečetla všechny knihy mimo ( jedna).</a:t>
            </a:r>
          </a:p>
          <a:p>
            <a:pPr marL="137160" indent="0">
              <a:buNone/>
            </a:pPr>
            <a:r>
              <a:rPr lang="cs-CZ" dirty="0" smtClean="0"/>
              <a:t>Mám rád míčové hry kromě (házená).</a:t>
            </a:r>
          </a:p>
          <a:p>
            <a:pPr marL="137160" indent="0">
              <a:buNone/>
            </a:pPr>
            <a:r>
              <a:rPr lang="cs-CZ" dirty="0" smtClean="0"/>
              <a:t>Mám rád míčové hry mimo (házená).</a:t>
            </a:r>
          </a:p>
          <a:p>
            <a:pPr marL="137160" indent="0">
              <a:buNone/>
            </a:pPr>
            <a:r>
              <a:rPr lang="cs-CZ" dirty="0" smtClean="0"/>
              <a:t> V obchodě </a:t>
            </a:r>
            <a:r>
              <a:rPr lang="cs-CZ" dirty="0" err="1" smtClean="0"/>
              <a:t>ěli</a:t>
            </a:r>
            <a:r>
              <a:rPr lang="cs-CZ" dirty="0" smtClean="0"/>
              <a:t> všechny druhy nanuků kromě (jogurtový).</a:t>
            </a:r>
          </a:p>
          <a:p>
            <a:pPr marL="137160" indent="0">
              <a:buNone/>
            </a:pPr>
            <a:r>
              <a:rPr lang="cs-CZ" dirty="0"/>
              <a:t>V obchodě měli všechny druhy nanuků </a:t>
            </a:r>
            <a:r>
              <a:rPr lang="cs-CZ" dirty="0" smtClean="0"/>
              <a:t>mimo </a:t>
            </a:r>
            <a:r>
              <a:rPr lang="cs-CZ" dirty="0"/>
              <a:t>(jogurtový).</a:t>
            </a:r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Užij předložku </a:t>
            </a:r>
            <a:r>
              <a:rPr lang="cs-CZ" sz="3200" b="0" dirty="0" smtClean="0"/>
              <a:t>kromě a mimo </a:t>
            </a:r>
            <a:r>
              <a:rPr lang="cs-CZ" sz="3200" dirty="0" smtClean="0"/>
              <a:t>a slova dej do správného tvaru.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6012160" y="1532969"/>
            <a:ext cx="2448272" cy="6074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babičky.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023872" y="2140391"/>
            <a:ext cx="1944216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sobotu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83568" y="5661248"/>
            <a:ext cx="1584176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jogurtový.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683568" y="4653136"/>
            <a:ext cx="1935832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jogurtového.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3203848" y="3653284"/>
            <a:ext cx="1584176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házenou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231784" y="3197413"/>
            <a:ext cx="1584176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házené.</a:t>
            </a:r>
            <a:endParaRPr lang="cs-CZ" sz="2400" dirty="0"/>
          </a:p>
        </p:txBody>
      </p:sp>
      <p:sp>
        <p:nvSpPr>
          <p:cNvPr id="11" name="Obdélník 10"/>
          <p:cNvSpPr/>
          <p:nvPr/>
        </p:nvSpPr>
        <p:spPr>
          <a:xfrm>
            <a:off x="5411804" y="2749991"/>
            <a:ext cx="1584176" cy="455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jednu.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6438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lvl="0"/>
            <a:r>
              <a:rPr lang="cs-CZ" dirty="0"/>
              <a:t>TOPIL, Zdeněk; BIČÍKOVÁ, Vladimíra. </a:t>
            </a:r>
            <a:r>
              <a:rPr lang="cs-CZ" i="1" dirty="0"/>
              <a:t>Český jazyk s Tobiášem : Přídavná jména, zájmena, číslovky a neohebné slovní druhy</a:t>
            </a:r>
            <a:r>
              <a:rPr lang="cs-CZ" dirty="0"/>
              <a:t>. Havlíčkův Brod : Tobiáš, 1994. 80 s. ISBN 80-85808-25-0.</a:t>
            </a:r>
          </a:p>
          <a:p>
            <a:r>
              <a:rPr lang="cs-CZ" dirty="0"/>
              <a:t>HORÁČKOVÁ, Miroslava, et al. </a:t>
            </a:r>
            <a:r>
              <a:rPr lang="cs-CZ" i="1" dirty="0"/>
              <a:t>Český jazyk pro sedmý ročník </a:t>
            </a:r>
            <a:r>
              <a:rPr lang="cs-CZ" i="1" dirty="0" smtClean="0"/>
              <a:t>ZŠ</a:t>
            </a:r>
            <a:r>
              <a:rPr lang="cs-CZ" dirty="0"/>
              <a:t>. Havlíčkův Brod</a:t>
            </a:r>
            <a:r>
              <a:rPr lang="cs-CZ" dirty="0"/>
              <a:t> : Alter, 1999. 188 s. ISBN 80-7245-1001-8.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790</TotalTime>
  <Words>716</Words>
  <Application>Microsoft Office PowerPoint</Application>
  <PresentationFormat>Předvádění na obrazovce (4:3)</PresentationFormat>
  <Paragraphs>111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Vrchol</vt:lpstr>
      <vt:lpstr>Předložky</vt:lpstr>
      <vt:lpstr>Předložky</vt:lpstr>
      <vt:lpstr>Předložky</vt:lpstr>
      <vt:lpstr>Předložky</vt:lpstr>
      <vt:lpstr>Vyhledej ve větách předložky a zjisti, s kterým pádem se pojí</vt:lpstr>
      <vt:lpstr>Vyhledej nevlastní předložky:</vt:lpstr>
      <vt:lpstr>Užij náležité tvary předložek</vt:lpstr>
      <vt:lpstr>Určete pád následujících slovních spojení.</vt:lpstr>
      <vt:lpstr>Užij předložku kromě a mimo a slova dej do správného tvaru.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</dc:title>
  <dc:creator>ajwee</dc:creator>
  <cp:lastModifiedBy>Libuše Gondkovská</cp:lastModifiedBy>
  <cp:revision>77</cp:revision>
  <dcterms:created xsi:type="dcterms:W3CDTF">2011-08-09T12:53:11Z</dcterms:created>
  <dcterms:modified xsi:type="dcterms:W3CDTF">2011-11-12T18:56:25Z</dcterms:modified>
</cp:coreProperties>
</file>