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7" r:id="rId4"/>
    <p:sldId id="268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C01455C-5BC8-49DF-A4B8-B6CF18F07B5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F648CD3-62F5-4028-93C0-1C84B327E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7E1967-CE72-43F8-BD1B-FA700B559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4E4A83-CBB3-4F07-89AE-A4A5F697AD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404A8-E94D-44EA-8786-A70CDBECC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9DC037-BDF3-47F9-A6B4-265ABE454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25311A-58C1-4DF3-B2D5-860B65D84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94E10-5AFD-4A9D-9C67-D7E243155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B581F2-9C0C-4CC4-8E6C-722DE9CB99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F26ED4-11ED-45F6-8187-911DCED89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5A868A-AE7D-4643-8FC3-553606F755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E2D67-8898-47AF-BA6E-7FBCD4919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431077-9C05-4214-B156-8159BCFFF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D9266D-6F3E-470F-ABDF-0FC5BF731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6093BB4-3EB9-4C41-A127-7DA30FAC9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kasg.cz/pravitka_p-sortiment_sc-9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SHODNOST 1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- Základní pojmy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98" name="Group 250"/>
          <p:cNvGraphicFramePr>
            <a:graphicFrameLocks noGrp="1"/>
          </p:cNvGraphicFramePr>
          <p:nvPr/>
        </p:nvGraphicFramePr>
        <p:xfrm>
          <a:off x="1042988" y="1484313"/>
          <a:ext cx="7129462" cy="196056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SHODNOST 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9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628935">
            <a:off x="-314325" y="3789363"/>
            <a:ext cx="285432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Obrázek 2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628935">
            <a:off x="4932363" y="2420938"/>
            <a:ext cx="2706687" cy="270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Obrázek 19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615437">
            <a:off x="2987675" y="1196975"/>
            <a:ext cx="3311525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Obrázek 7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125538"/>
            <a:ext cx="3222625" cy="322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3905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Co to je shodnost ?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9863" y="1196975"/>
            <a:ext cx="9154665" cy="14398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dirty="0" smtClean="0"/>
              <a:t>Je možné, že by tím matematici pojmenovali </a:t>
            </a:r>
            <a:r>
              <a:rPr lang="cs-CZ" sz="2400" dirty="0" smtClean="0"/>
              <a:t>cokoli, </a:t>
            </a:r>
            <a:r>
              <a:rPr lang="cs-CZ" sz="2400" dirty="0" smtClean="0"/>
              <a:t>co je </a:t>
            </a:r>
            <a:r>
              <a:rPr lang="cs-CZ" sz="2400" dirty="0" smtClean="0"/>
              <a:t>stejné?</a:t>
            </a: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/>
              <a:t> </a:t>
            </a:r>
            <a:r>
              <a:rPr lang="cs-CZ" sz="2400" b="1" dirty="0" smtClean="0"/>
              <a:t>Ano</a:t>
            </a:r>
            <a:r>
              <a:rPr lang="cs-CZ" sz="2400" dirty="0" smtClean="0"/>
              <a:t> !       Jakékoliv věci, objekty útvary mající stejné vlastnosti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( barvu, hmotnost, velikost, tvar,…)  jsou </a:t>
            </a:r>
            <a:r>
              <a:rPr lang="cs-CZ" sz="2400" b="1" u="sng" dirty="0" smtClean="0"/>
              <a:t>SHODNÉ</a:t>
            </a:r>
            <a:r>
              <a:rPr lang="cs-CZ" sz="2400" dirty="0" smtClean="0"/>
              <a:t> .</a:t>
            </a:r>
          </a:p>
        </p:txBody>
      </p:sp>
      <p:pic>
        <p:nvPicPr>
          <p:cNvPr id="3080" name="Obrázek 10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227508">
            <a:off x="2268538" y="4305300"/>
            <a:ext cx="2552700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Obrázek 26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2553528">
            <a:off x="6156325" y="3573463"/>
            <a:ext cx="2552700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31750" y="5805488"/>
            <a:ext cx="8974138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Mimochodem – to jsou zrovna pomůcky nejvhodnější pro tvé další akce v geometrii !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8625" y="290513"/>
            <a:ext cx="8464550" cy="1193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Jak jednoduše zjistíš, že jsou dva útvary shodné ?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</a:t>
            </a:r>
            <a:r>
              <a:rPr lang="cs-CZ" sz="2400" u="sng" smtClean="0"/>
              <a:t>Překryješ je ! </a:t>
            </a:r>
            <a:r>
              <a:rPr lang="cs-CZ" sz="2400" smtClean="0"/>
              <a:t>    Shodnost se zapisuje zvláštní značkou  </a:t>
            </a:r>
            <a:r>
              <a:rPr lang="cs-CZ" sz="4400" b="1" smtClean="0">
                <a:solidFill>
                  <a:srgbClr val="0000FF"/>
                </a:solidFill>
                <a:sym typeface="Symbol" pitchFamily="18" charset="2"/>
              </a:rPr>
              <a:t></a:t>
            </a:r>
            <a:endParaRPr lang="cs-CZ" sz="4400" b="1" smtClean="0">
              <a:solidFill>
                <a:srgbClr val="0000FF"/>
              </a:solidFill>
            </a:endParaRP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169863" y="1989138"/>
            <a:ext cx="8974137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Je asi jasné, že platí :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 a) dvě shodné úsečky mají stejnou délku</a:t>
            </a: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 bwMode="auto">
          <a:xfrm>
            <a:off x="219075" y="3856038"/>
            <a:ext cx="89741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b) dva shodné úhly mají stejnou velikost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468313" y="27971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A</a:t>
            </a:r>
          </a:p>
        </p:txBody>
      </p:sp>
      <p:sp>
        <p:nvSpPr>
          <p:cNvPr id="8" name="Line 6"/>
          <p:cNvSpPr>
            <a:spLocks noChangeShapeType="1"/>
          </p:cNvSpPr>
          <p:nvPr/>
        </p:nvSpPr>
        <p:spPr bwMode="auto">
          <a:xfrm>
            <a:off x="915988" y="2997200"/>
            <a:ext cx="2376487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" name="Line 6"/>
          <p:cNvSpPr>
            <a:spLocks noChangeShapeType="1"/>
          </p:cNvSpPr>
          <p:nvPr/>
        </p:nvSpPr>
        <p:spPr bwMode="auto">
          <a:xfrm flipH="1" flipV="1">
            <a:off x="915988" y="2924175"/>
            <a:ext cx="0" cy="15240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 flipH="1" flipV="1">
            <a:off x="3297238" y="2921000"/>
            <a:ext cx="0" cy="15240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3322638" y="27844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B</a:t>
            </a:r>
          </a:p>
        </p:txBody>
      </p:sp>
      <p:sp>
        <p:nvSpPr>
          <p:cNvPr id="12" name="Line 6"/>
          <p:cNvSpPr>
            <a:spLocks noChangeShapeType="1"/>
          </p:cNvSpPr>
          <p:nvPr/>
        </p:nvSpPr>
        <p:spPr bwMode="auto">
          <a:xfrm>
            <a:off x="915988" y="3573463"/>
            <a:ext cx="2376487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" name="Line 6"/>
          <p:cNvSpPr>
            <a:spLocks noChangeShapeType="1"/>
          </p:cNvSpPr>
          <p:nvPr/>
        </p:nvSpPr>
        <p:spPr bwMode="auto">
          <a:xfrm flipH="1" flipV="1">
            <a:off x="909638" y="3497263"/>
            <a:ext cx="0" cy="152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" name="Line 6"/>
          <p:cNvSpPr>
            <a:spLocks noChangeShapeType="1"/>
          </p:cNvSpPr>
          <p:nvPr/>
        </p:nvSpPr>
        <p:spPr bwMode="auto">
          <a:xfrm flipH="1" flipV="1">
            <a:off x="3297238" y="3497263"/>
            <a:ext cx="0" cy="152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" name="Rectangle 3"/>
          <p:cNvSpPr txBox="1">
            <a:spLocks noChangeArrowheads="1"/>
          </p:cNvSpPr>
          <p:nvPr/>
        </p:nvSpPr>
        <p:spPr bwMode="auto">
          <a:xfrm>
            <a:off x="468313" y="3357563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X</a:t>
            </a:r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 bwMode="auto">
          <a:xfrm>
            <a:off x="3321050" y="3357563"/>
            <a:ext cx="5143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Y</a:t>
            </a:r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 bwMode="auto">
          <a:xfrm>
            <a:off x="6011863" y="2420938"/>
            <a:ext cx="17287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b="1"/>
              <a:t>IABI = IXYI</a:t>
            </a:r>
          </a:p>
        </p:txBody>
      </p:sp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6084888" y="3092450"/>
            <a:ext cx="17272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  </a:t>
            </a:r>
            <a:r>
              <a:rPr lang="cs-CZ" sz="2400" b="1"/>
              <a:t>AB </a:t>
            </a:r>
            <a:r>
              <a:rPr lang="cs-CZ" sz="2400" b="1">
                <a:sym typeface="Symbol" pitchFamily="18" charset="2"/>
              </a:rPr>
              <a:t></a:t>
            </a:r>
            <a:r>
              <a:rPr lang="cs-CZ" sz="2400" b="1"/>
              <a:t> XY</a:t>
            </a: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5237163" y="1800225"/>
            <a:ext cx="38163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Dávej pozor na zápisy !</a:t>
            </a:r>
          </a:p>
        </p:txBody>
      </p:sp>
      <p:sp>
        <p:nvSpPr>
          <p:cNvPr id="24" name="Line 6"/>
          <p:cNvSpPr>
            <a:spLocks noChangeShapeType="1"/>
          </p:cNvSpPr>
          <p:nvPr/>
        </p:nvSpPr>
        <p:spPr bwMode="auto">
          <a:xfrm>
            <a:off x="611188" y="4724400"/>
            <a:ext cx="2089150" cy="792163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" name="Line 6"/>
          <p:cNvSpPr>
            <a:spLocks noChangeShapeType="1"/>
          </p:cNvSpPr>
          <p:nvPr/>
        </p:nvSpPr>
        <p:spPr bwMode="auto">
          <a:xfrm flipV="1">
            <a:off x="611188" y="4437063"/>
            <a:ext cx="2089150" cy="287337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6" name="Line 6"/>
          <p:cNvSpPr>
            <a:spLocks noChangeShapeType="1"/>
          </p:cNvSpPr>
          <p:nvPr/>
        </p:nvSpPr>
        <p:spPr bwMode="auto">
          <a:xfrm flipV="1">
            <a:off x="2681288" y="4473575"/>
            <a:ext cx="1974850" cy="2889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" name="Line 6"/>
          <p:cNvSpPr>
            <a:spLocks noChangeShapeType="1"/>
          </p:cNvSpPr>
          <p:nvPr/>
        </p:nvSpPr>
        <p:spPr bwMode="auto">
          <a:xfrm>
            <a:off x="2700338" y="4762500"/>
            <a:ext cx="2109787" cy="7540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8" name="Freeform 17"/>
          <p:cNvSpPr>
            <a:spLocks/>
          </p:cNvSpPr>
          <p:nvPr/>
        </p:nvSpPr>
        <p:spPr bwMode="auto">
          <a:xfrm rot="2022475">
            <a:off x="2087563" y="4541838"/>
            <a:ext cx="431800" cy="776287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34"/>
              <a:gd name="T16" fmla="*/ 0 h 363"/>
              <a:gd name="T17" fmla="*/ 234 w 234"/>
              <a:gd name="T18" fmla="*/ 363 h 36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9" name="Freeform 17"/>
          <p:cNvSpPr>
            <a:spLocks/>
          </p:cNvSpPr>
          <p:nvPr/>
        </p:nvSpPr>
        <p:spPr bwMode="auto">
          <a:xfrm rot="2022475">
            <a:off x="4146550" y="4560888"/>
            <a:ext cx="496888" cy="750887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34"/>
              <a:gd name="T16" fmla="*/ 0 h 363"/>
              <a:gd name="T17" fmla="*/ 234 w 234"/>
              <a:gd name="T18" fmla="*/ 363 h 36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1789113" y="4618038"/>
            <a:ext cx="5143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l-GR" sz="2400"/>
              <a:t>α</a:t>
            </a:r>
            <a:endParaRPr lang="cs-CZ" sz="2400"/>
          </a:p>
        </p:txBody>
      </p:sp>
      <p:sp>
        <p:nvSpPr>
          <p:cNvPr id="31" name="Rectangle 3"/>
          <p:cNvSpPr txBox="1">
            <a:spLocks noChangeArrowheads="1"/>
          </p:cNvSpPr>
          <p:nvPr/>
        </p:nvSpPr>
        <p:spPr bwMode="auto">
          <a:xfrm>
            <a:off x="3835400" y="4687888"/>
            <a:ext cx="51435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l-GR" sz="2400"/>
              <a:t>β</a:t>
            </a:r>
            <a:endParaRPr lang="cs-CZ" sz="2400"/>
          </a:p>
        </p:txBody>
      </p:sp>
      <p:sp>
        <p:nvSpPr>
          <p:cNvPr id="32" name="Rectangle 3"/>
          <p:cNvSpPr txBox="1">
            <a:spLocks noChangeArrowheads="1"/>
          </p:cNvSpPr>
          <p:nvPr/>
        </p:nvSpPr>
        <p:spPr bwMode="auto">
          <a:xfrm>
            <a:off x="6372225" y="5013325"/>
            <a:ext cx="1147763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b="1"/>
              <a:t> </a:t>
            </a:r>
            <a:r>
              <a:rPr lang="el-GR" sz="2400" b="1"/>
              <a:t>α</a:t>
            </a:r>
            <a:r>
              <a:rPr lang="cs-CZ" sz="2400" b="1"/>
              <a:t> </a:t>
            </a:r>
            <a:r>
              <a:rPr lang="cs-CZ" sz="2400" b="1">
                <a:sym typeface="Symbol" pitchFamily="18" charset="2"/>
              </a:rPr>
              <a:t></a:t>
            </a:r>
            <a:r>
              <a:rPr lang="cs-CZ" sz="2400" b="1"/>
              <a:t> </a:t>
            </a:r>
            <a:r>
              <a:rPr lang="el-GR" sz="2400" b="1"/>
              <a:t>β</a:t>
            </a:r>
            <a:endParaRPr lang="cs-CZ" sz="2400" b="1"/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6443663" y="4437063"/>
            <a:ext cx="17287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l-GR" sz="2400" b="1"/>
              <a:t>α</a:t>
            </a:r>
            <a:r>
              <a:rPr lang="cs-CZ" sz="2400" b="1"/>
              <a:t>  = </a:t>
            </a:r>
            <a:r>
              <a:rPr lang="el-GR" sz="2400" b="1"/>
              <a:t>β</a:t>
            </a: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7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1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1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3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1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1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1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8" grpId="0" animBg="1"/>
      <p:bldP spid="9" grpId="0" animBg="1"/>
      <p:bldP spid="10" grpId="0" animBg="1"/>
      <p:bldP spid="12" grpId="0" animBg="1"/>
      <p:bldP spid="17" grpId="0" animBg="1"/>
      <p:bldP spid="18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2700338" y="5084763"/>
            <a:ext cx="584200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A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0" y="292417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B</a:t>
            </a:r>
          </a:p>
        </p:txBody>
      </p:sp>
      <p:sp>
        <p:nvSpPr>
          <p:cNvPr id="19" name="Rectangle 3"/>
          <p:cNvSpPr txBox="1">
            <a:spLocks noChangeArrowheads="1"/>
          </p:cNvSpPr>
          <p:nvPr/>
        </p:nvSpPr>
        <p:spPr bwMode="auto">
          <a:xfrm>
            <a:off x="2555875" y="4437063"/>
            <a:ext cx="511175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Z</a:t>
            </a:r>
          </a:p>
        </p:txBody>
      </p:sp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323850" y="6092825"/>
            <a:ext cx="367347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zápis !      </a:t>
            </a:r>
            <a:r>
              <a:rPr lang="cs-CZ" sz="2400">
                <a:cs typeface="Arial" charset="0"/>
              </a:rPr>
              <a:t>∆</a:t>
            </a:r>
            <a:r>
              <a:rPr lang="cs-CZ" sz="2400"/>
              <a:t>ABC </a:t>
            </a:r>
            <a:r>
              <a:rPr lang="cs-CZ" sz="2400" b="1">
                <a:sym typeface="Symbol" pitchFamily="18" charset="2"/>
              </a:rPr>
              <a:t></a:t>
            </a:r>
            <a:r>
              <a:rPr lang="cs-CZ" sz="2400"/>
              <a:t> </a:t>
            </a:r>
            <a:r>
              <a:rPr lang="cs-CZ" sz="2400">
                <a:cs typeface="Arial" charset="0"/>
              </a:rPr>
              <a:t>∆</a:t>
            </a:r>
            <a:r>
              <a:rPr lang="cs-CZ" sz="2400"/>
              <a:t>XYZ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395288" y="333375"/>
            <a:ext cx="8320087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u="sng"/>
              <a:t>Přímo shodné útvary </a:t>
            </a:r>
            <a:r>
              <a:rPr lang="cs-CZ" sz="2400"/>
              <a:t>- jestliže je lze zakrýt pomocí pouhého posunutí nebo pootočení</a:t>
            </a:r>
            <a:endParaRPr lang="cs-CZ" sz="4400" b="1">
              <a:solidFill>
                <a:srgbClr val="0000FF"/>
              </a:solidFill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395288" y="1196975"/>
            <a:ext cx="8320087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u="sng"/>
              <a:t>Nepřímo shodné útvary </a:t>
            </a:r>
            <a:r>
              <a:rPr lang="cs-CZ" sz="2400"/>
              <a:t>- pro zakrytí si musíme pomoci ještě překlopením</a:t>
            </a:r>
            <a:endParaRPr lang="cs-CZ" sz="4400" b="1">
              <a:solidFill>
                <a:srgbClr val="0000FF"/>
              </a:solidFill>
            </a:endParaRPr>
          </a:p>
        </p:txBody>
      </p:sp>
      <p:sp>
        <p:nvSpPr>
          <p:cNvPr id="18463" name="AutoShape 31"/>
          <p:cNvSpPr>
            <a:spLocks noChangeArrowheads="1"/>
          </p:cNvSpPr>
          <p:nvPr/>
        </p:nvSpPr>
        <p:spPr bwMode="auto">
          <a:xfrm rot="-1446761">
            <a:off x="1754188" y="1817688"/>
            <a:ext cx="1598612" cy="2619375"/>
          </a:xfrm>
          <a:prstGeom prst="rtTriangle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755650" y="566102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C</a:t>
            </a:r>
          </a:p>
        </p:txBody>
      </p:sp>
      <p:sp>
        <p:nvSpPr>
          <p:cNvPr id="5133" name="AutoShape 34"/>
          <p:cNvSpPr>
            <a:spLocks noChangeArrowheads="1"/>
          </p:cNvSpPr>
          <p:nvPr/>
        </p:nvSpPr>
        <p:spPr bwMode="auto">
          <a:xfrm rot="-1446761">
            <a:off x="514350" y="2927350"/>
            <a:ext cx="1603375" cy="2665413"/>
          </a:xfrm>
          <a:prstGeom prst="rtTriangle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2" name="Rectangle 3"/>
          <p:cNvSpPr txBox="1">
            <a:spLocks noChangeArrowheads="1"/>
          </p:cNvSpPr>
          <p:nvPr/>
        </p:nvSpPr>
        <p:spPr bwMode="auto">
          <a:xfrm>
            <a:off x="1258888" y="2781300"/>
            <a:ext cx="514350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40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3779838" y="3860800"/>
            <a:ext cx="511175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X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900113" y="2060575"/>
            <a:ext cx="511175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Y</a:t>
            </a:r>
          </a:p>
        </p:txBody>
      </p:sp>
      <p:sp>
        <p:nvSpPr>
          <p:cNvPr id="5140" name="AutoShape 34"/>
          <p:cNvSpPr>
            <a:spLocks noChangeArrowheads="1"/>
          </p:cNvSpPr>
          <p:nvPr/>
        </p:nvSpPr>
        <p:spPr bwMode="auto">
          <a:xfrm rot="-1446761">
            <a:off x="4932363" y="2276475"/>
            <a:ext cx="1603375" cy="2665413"/>
          </a:xfrm>
          <a:prstGeom prst="rtTriangle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42" name="AutoShape 34"/>
          <p:cNvSpPr>
            <a:spLocks noChangeArrowheads="1"/>
          </p:cNvSpPr>
          <p:nvPr/>
        </p:nvSpPr>
        <p:spPr bwMode="auto">
          <a:xfrm rot="3203710">
            <a:off x="6251575" y="2325688"/>
            <a:ext cx="2724150" cy="1619250"/>
          </a:xfrm>
          <a:prstGeom prst="rtTriangle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076825" y="5157788"/>
            <a:ext cx="406717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otočením a následně posunutím nelze překrýt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5076825" y="49418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C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6804025" y="450850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A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4067175" y="234950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B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411413" y="5157788"/>
            <a:ext cx="792162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A=X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0" y="2924175"/>
            <a:ext cx="792163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B=Y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395288" y="5661025"/>
            <a:ext cx="792162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C=Z</a:t>
            </a: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 bwMode="auto">
          <a:xfrm>
            <a:off x="7812088" y="45085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X</a:t>
            </a: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 bwMode="auto">
          <a:xfrm>
            <a:off x="7596188" y="1700213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Y</a:t>
            </a:r>
          </a:p>
        </p:txBody>
      </p:sp>
      <p:sp>
        <p:nvSpPr>
          <p:cNvPr id="17" name="Rectangle 3"/>
          <p:cNvSpPr txBox="1">
            <a:spLocks noChangeArrowheads="1"/>
          </p:cNvSpPr>
          <p:nvPr/>
        </p:nvSpPr>
        <p:spPr bwMode="auto">
          <a:xfrm>
            <a:off x="5724525" y="227647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8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82211E-6 L -0.13368 0.16794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84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8" presetClass="exit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4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3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6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51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16" grpId="0" build="allAtOnce"/>
      <p:bldP spid="11" grpId="0" build="allAtOnce"/>
      <p:bldP spid="19" grpId="0" build="allAtOnce"/>
      <p:bldP spid="18463" grpId="0" animBg="1"/>
      <p:bldP spid="18463" grpId="1" animBg="1"/>
      <p:bldP spid="3" grpId="0" build="allAtOnce"/>
      <p:bldP spid="5133" grpId="0" animBg="1"/>
      <p:bldP spid="4" grpId="0" build="allAtOnce"/>
      <p:bldP spid="5" grpId="0" build="allAtOnce"/>
      <p:bldP spid="5140" grpId="0" animBg="1"/>
      <p:bldP spid="5142" grpId="0" animBg="1"/>
      <p:bldP spid="514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1) Obrázky, náčrty a schémata :  Mgr. Michal Divíšek</a:t>
            </a:r>
          </a:p>
          <a:p>
            <a:pPr eaLnBrk="1" hangingPunct="1">
              <a:buFontTx/>
              <a:buNone/>
            </a:pPr>
            <a:r>
              <a:rPr lang="cs-CZ" sz="2000" smtClean="0"/>
              <a:t>2) Snímky :</a:t>
            </a:r>
          </a:p>
          <a:p>
            <a:r>
              <a:rPr lang="cs-CZ" sz="1800" u="sng" smtClean="0">
                <a:hlinkClick r:id="rId3"/>
              </a:rPr>
              <a:t>http://www.arkasg.cz/pravitka_p-sortiment_sc-9.html</a:t>
            </a:r>
            <a:endParaRPr lang="cs-CZ" sz="1800" smtClean="0"/>
          </a:p>
        </p:txBody>
      </p:sp>
      <p:sp>
        <p:nvSpPr>
          <p:cNvPr id="6147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1068</TotalTime>
  <Words>256</Words>
  <Application>Microsoft Office PowerPoint</Application>
  <PresentationFormat>Předvádění na obrazovce (4:3)</PresentationFormat>
  <Paragraphs>60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Symbol</vt:lpstr>
      <vt:lpstr>Výchozí návrh</vt:lpstr>
      <vt:lpstr>SHODNOST 1</vt:lpstr>
      <vt:lpstr>Co to je shodnost ?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63</cp:revision>
  <dcterms:created xsi:type="dcterms:W3CDTF">2011-04-20T17:56:56Z</dcterms:created>
  <dcterms:modified xsi:type="dcterms:W3CDTF">2014-03-09T19:18:25Z</dcterms:modified>
</cp:coreProperties>
</file>