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6" r:id="rId2"/>
    <p:sldId id="275" r:id="rId3"/>
    <p:sldId id="257" r:id="rId4"/>
    <p:sldId id="272" r:id="rId5"/>
    <p:sldId id="273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9B6065F-609F-44A9-9C17-D298C918F22F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BE70DAF-F7AB-45F1-902B-246ED4712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77960-1595-497C-A72F-A664BA8E5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777F9-2465-486B-8EF2-5EE7F56AD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69897-CFD9-4FE6-86FE-06B7E53C5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9C084-8CF6-4903-8C74-BD2709A82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73383-2CA1-41E3-BB24-C19AFD132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D20BAB-C21D-4ADC-8675-5AFB63E19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B39779-72D2-4691-90B1-F65F350D01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B12B5-CC6D-45CE-9B9F-AAB0E6F42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BA33B-CC3D-4291-943B-6AF5052E8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5BAAE-6D4E-4206-BD88-A22B19AA1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F60F5-A848-4BA4-934E-23B63B3E6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B77BB-2A2B-431A-9581-2AE31BD90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1D55D740-53AA-4FE9-A04D-9683AA14A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2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Konstrukce </a:t>
            </a:r>
            <a:r>
              <a:rPr lang="cs-CZ" smtClean="0">
                <a:cs typeface="Arial" charset="0"/>
              </a:rPr>
              <a:t>∆ podle věty</a:t>
            </a:r>
            <a:r>
              <a:rPr lang="cs-CZ" smtClean="0"/>
              <a:t> sss 1 </a:t>
            </a:r>
            <a:endParaRPr lang="cs-CZ" smtClean="0">
              <a:cs typeface="Arial" charset="0"/>
            </a:endParaRP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2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333375"/>
            <a:ext cx="8650287" cy="936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/>
              <a:t>Věta sss :</a:t>
            </a:r>
            <a:r>
              <a:rPr lang="cs-CZ" sz="2400" smtClean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Dva trojúhelníky, které se shodují ve všech třech stranách, jsou shodné.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79388" y="1484313"/>
            <a:ext cx="865028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KLM, jestliže je dáno :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            k = 6cm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l = 8cm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  <a:cs typeface="Arial" charset="0"/>
              </a:rPr>
              <a:t> </a:t>
            </a:r>
            <a:r>
              <a:rPr lang="cs-CZ" sz="2400">
                <a:latin typeface="Arial" charset="0"/>
              </a:rPr>
              <a:t>m = 5cm.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50825" y="2708275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 dirty="0" smtClean="0">
                <a:latin typeface="Arial" charset="0"/>
              </a:rPr>
              <a:t>Ověření, </a:t>
            </a:r>
            <a:r>
              <a:rPr lang="cs-CZ" sz="2400" u="sng" dirty="0">
                <a:latin typeface="Arial" charset="0"/>
              </a:rPr>
              <a:t>zda lze trojúhelník sestrojit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dirty="0">
                <a:latin typeface="Arial" charset="0"/>
              </a:rPr>
              <a:t>Součet délek každých dvou stran trojúhelníku je větší než délka jeho třetí strany.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 dirty="0">
              <a:latin typeface="Arial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50825" y="4076700"/>
            <a:ext cx="865028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a + b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c          k + l 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m         6 + 8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5     14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5   platí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a + c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b          k + m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l          6 + 5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8     11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8   platí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b + c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a          l + m 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k         8 + 5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6     13 </a:t>
            </a:r>
            <a:r>
              <a:rPr lang="en-US" sz="2400">
                <a:latin typeface="Arial" charset="0"/>
                <a:cs typeface="Arial" charset="0"/>
              </a:rPr>
              <a:t>&gt;</a:t>
            </a:r>
            <a:r>
              <a:rPr lang="cs-CZ" sz="2400">
                <a:latin typeface="Arial" charset="0"/>
                <a:cs typeface="Arial" charset="0"/>
              </a:rPr>
              <a:t> 6   platí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  <a:cs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  <a:cs typeface="Arial" charset="0"/>
              </a:rPr>
              <a:t>Podmínky splněny – trojúhelník KLM lze sestrojit.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95288" y="260350"/>
            <a:ext cx="22320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 b="1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k =  6cm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l  =  8cm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m =  5cm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258888" y="55895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5508625" y="55895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219700" y="3644900"/>
            <a:ext cx="18716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 = 6cm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2195513" y="3573463"/>
            <a:ext cx="14398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 = 8cm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00338" y="5734050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 = 5cm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708400" y="155733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3708400" y="227647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4500563" y="14128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4716463" y="908050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V="1">
            <a:off x="1619250" y="5661025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1619250" y="2276475"/>
            <a:ext cx="3384550" cy="3384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5003800" y="2276475"/>
            <a:ext cx="431800" cy="3384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1619250" y="5661025"/>
            <a:ext cx="381635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0" name="Line 38"/>
          <p:cNvSpPr>
            <a:spLocks noChangeShapeType="1"/>
          </p:cNvSpPr>
          <p:nvPr/>
        </p:nvSpPr>
        <p:spPr bwMode="auto">
          <a:xfrm flipH="1" flipV="1">
            <a:off x="5003800" y="2276475"/>
            <a:ext cx="431800" cy="338455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1" name="Line 39"/>
          <p:cNvSpPr>
            <a:spLocks noChangeShapeType="1"/>
          </p:cNvSpPr>
          <p:nvPr/>
        </p:nvSpPr>
        <p:spPr bwMode="auto">
          <a:xfrm flipV="1">
            <a:off x="1619250" y="2276475"/>
            <a:ext cx="3384550" cy="338455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2" name="Arc 40"/>
          <p:cNvSpPr>
            <a:spLocks/>
          </p:cNvSpPr>
          <p:nvPr/>
        </p:nvSpPr>
        <p:spPr bwMode="auto">
          <a:xfrm rot="21171334" flipH="1">
            <a:off x="4140200" y="2276475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3" name="Arc 41"/>
          <p:cNvSpPr>
            <a:spLocks/>
          </p:cNvSpPr>
          <p:nvPr/>
        </p:nvSpPr>
        <p:spPr bwMode="auto">
          <a:xfrm rot="1305068" flipH="1">
            <a:off x="3492500" y="2133600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0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  <p:bldP spid="31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356100" y="609282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027988" y="609282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588125" y="2349500"/>
            <a:ext cx="40163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896938" y="3873500"/>
            <a:ext cx="468312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7667625" y="191611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 flipV="1">
            <a:off x="4572000" y="5876925"/>
            <a:ext cx="38163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V="1">
            <a:off x="4572000" y="2492375"/>
            <a:ext cx="3384550" cy="33845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H="1" flipV="1">
            <a:off x="7923213" y="2492375"/>
            <a:ext cx="465137" cy="33845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1" name="Arc 19"/>
          <p:cNvSpPr>
            <a:spLocks/>
          </p:cNvSpPr>
          <p:nvPr/>
        </p:nvSpPr>
        <p:spPr bwMode="auto">
          <a:xfrm rot="21171334" flipH="1">
            <a:off x="6948488" y="2495550"/>
            <a:ext cx="1960562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72" name="Arc 20"/>
          <p:cNvSpPr>
            <a:spLocks/>
          </p:cNvSpPr>
          <p:nvPr/>
        </p:nvSpPr>
        <p:spPr bwMode="auto">
          <a:xfrm rot="1305068" flipH="1">
            <a:off x="6516688" y="2420938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260350"/>
            <a:ext cx="9359900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Postup konstrukce :</a:t>
            </a:r>
            <a:r>
              <a:rPr lang="cs-CZ" sz="2400">
                <a:latin typeface="Arial" charset="0"/>
              </a:rPr>
              <a:t>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KL ; </a:t>
            </a:r>
            <a:r>
              <a:rPr lang="en-US" sz="2400">
                <a:latin typeface="Arial" charset="0"/>
              </a:rPr>
              <a:t>|</a:t>
            </a:r>
            <a:r>
              <a:rPr lang="cs-CZ" sz="2400">
                <a:latin typeface="Arial" charset="0"/>
              </a:rPr>
              <a:t>KL</a:t>
            </a:r>
            <a:r>
              <a:rPr lang="en-US" sz="2400">
                <a:latin typeface="Arial" charset="0"/>
              </a:rPr>
              <a:t>| = </a:t>
            </a:r>
            <a:r>
              <a:rPr lang="cs-CZ" sz="2400">
                <a:latin typeface="Arial" charset="0"/>
              </a:rPr>
              <a:t>5</a:t>
            </a:r>
            <a:r>
              <a:rPr lang="en-US" sz="2400">
                <a:latin typeface="Arial" charset="0"/>
              </a:rPr>
              <a:t> cm</a:t>
            </a:r>
            <a:r>
              <a:rPr lang="cs-CZ" sz="2400">
                <a:latin typeface="Arial" charset="0"/>
              </a:rPr>
              <a:t>    </a:t>
            </a:r>
            <a:r>
              <a:rPr lang="cs-CZ">
                <a:latin typeface="Arial" charset="0"/>
              </a:rPr>
              <a:t>sestroj úsečku KL, a to tak, že vzdálenost bodů K; L je 5cm 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x ; x (K; l = 8 cm)   </a:t>
            </a:r>
            <a:r>
              <a:rPr lang="cs-CZ">
                <a:latin typeface="Arial" charset="0"/>
              </a:rPr>
              <a:t>kružnici x, která má střed v bodě K a má poloměr 8cm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buFontTx/>
              <a:buAutoNum type="arabicParenR"/>
            </a:pPr>
            <a:r>
              <a:rPr lang="cs-CZ" sz="2400">
                <a:latin typeface="Arial" charset="0"/>
              </a:rPr>
              <a:t>y ; y (L; k = 6 cm)  </a:t>
            </a:r>
            <a:r>
              <a:rPr lang="cs-CZ">
                <a:latin typeface="Arial" charset="0"/>
              </a:rPr>
              <a:t>kružnici y, která má střed v bodě L a má poloměr 6cm</a:t>
            </a:r>
            <a:endParaRPr lang="cs-CZ" sz="2400">
              <a:latin typeface="Arial" charset="0"/>
            </a:endParaRP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</a:rPr>
              <a:t>M; M </a:t>
            </a:r>
            <a:r>
              <a:rPr lang="cs-CZ" sz="2400">
                <a:latin typeface="Arial" charset="0"/>
                <a:sym typeface="Symbol" pitchFamily="18" charset="2"/>
              </a:rPr>
              <a:t> x  y         </a:t>
            </a:r>
            <a:r>
              <a:rPr lang="cs-CZ">
                <a:latin typeface="Arial" charset="0"/>
                <a:sym typeface="Symbol" pitchFamily="18" charset="2"/>
              </a:rPr>
              <a:t>sestroj bod M, který leží v průsečíku kružnic y a y</a:t>
            </a: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  <a:cs typeface="Arial" charset="0"/>
                <a:sym typeface="Symbol" pitchFamily="18" charset="2"/>
              </a:rPr>
              <a:t>∆ KLM</a:t>
            </a: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000">
                <a:latin typeface="Arial" charset="0"/>
              </a:rPr>
              <a:t>Pracuj podle náčrtu a zapisuj si postup !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989513" y="2065338"/>
            <a:ext cx="3097212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  <p:sp>
        <p:nvSpPr>
          <p:cNvPr id="18" name="Line 39"/>
          <p:cNvSpPr>
            <a:spLocks noChangeShapeType="1"/>
          </p:cNvSpPr>
          <p:nvPr/>
        </p:nvSpPr>
        <p:spPr bwMode="auto">
          <a:xfrm flipV="1">
            <a:off x="250825" y="4005263"/>
            <a:ext cx="1873250" cy="189230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250825" y="5897563"/>
            <a:ext cx="23764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" name="Line 38"/>
          <p:cNvSpPr>
            <a:spLocks noChangeShapeType="1"/>
          </p:cNvSpPr>
          <p:nvPr/>
        </p:nvSpPr>
        <p:spPr bwMode="auto">
          <a:xfrm flipH="1" flipV="1">
            <a:off x="2124075" y="4005263"/>
            <a:ext cx="500063" cy="194310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>
            <a:off x="611188" y="6021388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 = 5cm</a:t>
            </a:r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250825" y="4243388"/>
            <a:ext cx="14398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 = 8cm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2373313" y="4735513"/>
            <a:ext cx="18716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 = 6cm</a:t>
            </a:r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-17463" y="598646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360613" y="598646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5143" name="Rectangle 3"/>
          <p:cNvSpPr txBox="1">
            <a:spLocks noChangeArrowheads="1"/>
          </p:cNvSpPr>
          <p:nvPr/>
        </p:nvSpPr>
        <p:spPr bwMode="auto">
          <a:xfrm>
            <a:off x="8027988" y="5445125"/>
            <a:ext cx="822325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1866900" y="3514725"/>
            <a:ext cx="512763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28" name="Arc 19"/>
          <p:cNvSpPr>
            <a:spLocks/>
          </p:cNvSpPr>
          <p:nvPr/>
        </p:nvSpPr>
        <p:spPr bwMode="auto">
          <a:xfrm rot="21171334" flipH="1">
            <a:off x="1276350" y="4000500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Arc 20"/>
          <p:cNvSpPr>
            <a:spLocks/>
          </p:cNvSpPr>
          <p:nvPr/>
        </p:nvSpPr>
        <p:spPr bwMode="auto">
          <a:xfrm rot="1305068" flipH="1">
            <a:off x="746125" y="3944938"/>
            <a:ext cx="1889125" cy="2444750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350838" y="3652838"/>
            <a:ext cx="522287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659563" y="2852738"/>
            <a:ext cx="4016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4572000" y="573405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388350" y="573405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2000"/>
                                        <p:tgtEl>
                                          <p:spTgt spid="2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 nodeType="clickPar">
                      <p:stCondLst>
                        <p:cond delay="indefinite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3565" grpId="0" animBg="1"/>
      <p:bldP spid="23566" grpId="0" animBg="1"/>
      <p:bldP spid="23567" grpId="0" animBg="1"/>
      <p:bldP spid="23571" grpId="0" animBg="1"/>
      <p:bldP spid="23572" grpId="0" animBg="1"/>
      <p:bldP spid="18" grpId="0" animBg="1"/>
      <p:bldP spid="19" grpId="0" animBg="1"/>
      <p:bldP spid="20" grpId="0" animBg="1"/>
      <p:bldP spid="28" grpId="0" animBg="1"/>
      <p:bldP spid="29" grpId="0" animBg="1"/>
      <p:bldP spid="5" grpId="0" animBg="1"/>
      <p:bldP spid="5" grpId="1" animBg="1"/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92113" y="1125538"/>
            <a:ext cx="8751887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Několik poznámek :</a:t>
            </a:r>
            <a:endParaRPr lang="cs-CZ" sz="2400" b="1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 b="1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1)  Neuč se postupy zpaměti, snaž se je spíš pochopit.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2)  Vždy proveď zkoušku existence trojúhelníka pomocí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       nerovností.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3)  Postup a konstrukci zapisuj vždy současně.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4)  Bez tří prvků v zadání trojúhelník nesestrojíš.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5) Zopakuj si základní poznatky, které o trojúhelníku znáš.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schémata:  Mgr. Michal Divíšek</a:t>
            </a:r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1480</TotalTime>
  <Words>427</Words>
  <Application>Microsoft Office PowerPoint</Application>
  <PresentationFormat>Předvádění na obrazovce (4:3)</PresentationFormat>
  <Paragraphs>81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Kunstler Script</vt:lpstr>
      <vt:lpstr>Arial</vt:lpstr>
      <vt:lpstr>Calibri</vt:lpstr>
      <vt:lpstr>Symbol</vt:lpstr>
      <vt:lpstr>Výchozí návrh</vt:lpstr>
      <vt:lpstr>SHODNOST 2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87</cp:revision>
  <dcterms:created xsi:type="dcterms:W3CDTF">2011-04-20T17:56:56Z</dcterms:created>
  <dcterms:modified xsi:type="dcterms:W3CDTF">2014-03-09T19:16:30Z</dcterms:modified>
</cp:coreProperties>
</file>