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6" r:id="rId2"/>
    <p:sldId id="275" r:id="rId3"/>
    <p:sldId id="257" r:id="rId4"/>
    <p:sldId id="272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74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181A591-E019-404F-B1AD-A93323C5884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9AE7566-04A8-4A3B-9215-293AA95F2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37519E-324C-46D3-9228-91E00599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5493F4-B795-4E2C-99A1-1797FE45F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B4610-0A87-4C1D-B4C1-609D44943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E495D8-5944-4F09-AECF-7B0EF32EF1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2E59F-2ECF-4394-875B-3C9981D9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EDC1ED-D7A6-483A-A3F9-BA95B41F9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C0B61-C19C-441D-9E47-22DE3DE44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C96186-DBD0-4AA1-B4B8-33FF2C574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A63D4B-1E3B-49E8-9D26-26DC0980F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A917F0-9CA3-49EE-B597-2DC346593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484EB-2602-4FAB-A258-9CA3A7638A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E543FC-7DC0-4CD8-A641-0A6F997AA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44383935-7771-4EE5-8A2C-D704F4E44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SHODNOST 3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- Konstrukce </a:t>
            </a:r>
            <a:r>
              <a:rPr lang="cs-CZ" smtClean="0">
                <a:cs typeface="Arial" charset="0"/>
              </a:rPr>
              <a:t>∆ podle věty</a:t>
            </a:r>
            <a:r>
              <a:rPr lang="cs-CZ" smtClean="0"/>
              <a:t> sss 2 </a:t>
            </a:r>
            <a:endParaRPr lang="cs-CZ" smtClean="0">
              <a:cs typeface="Arial" charset="0"/>
            </a:endParaRP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Arial" charset="0"/>
            </a:endParaRPr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SHODNOST 3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VY_32_INOVACE_03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250825" y="319088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TUV, jestliže je dáno :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             ITUl = 70mm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lTVl = 9cm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  <a:cs typeface="Arial" charset="0"/>
              </a:rPr>
              <a:t> lUVI</a:t>
            </a:r>
            <a:r>
              <a:rPr lang="cs-CZ" sz="2400">
                <a:latin typeface="Arial" charset="0"/>
              </a:rPr>
              <a:t> = 0,5dm.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Raději ihned převedeme jednotky :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              ITUl = 7cm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lTVl = 9cm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  <a:cs typeface="Arial" charset="0"/>
              </a:rPr>
              <a:t> lUVI</a:t>
            </a:r>
            <a:r>
              <a:rPr lang="cs-CZ" sz="2400">
                <a:latin typeface="Arial" charset="0"/>
              </a:rPr>
              <a:t> = 5cm.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50825" y="2736850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 dirty="0" smtClean="0">
                <a:latin typeface="Arial" charset="0"/>
              </a:rPr>
              <a:t>Ověření, </a:t>
            </a:r>
            <a:r>
              <a:rPr lang="cs-CZ" sz="2400" u="sng" dirty="0">
                <a:latin typeface="Arial" charset="0"/>
              </a:rPr>
              <a:t>zda lze trojúhelník sestrojit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dirty="0">
                <a:latin typeface="Arial" charset="0"/>
              </a:rPr>
              <a:t>Součet délek každých dvou stran trojúhelníku je větší než délka jeho třetí strany.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 dirty="0">
              <a:latin typeface="Arial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82575" y="4365625"/>
            <a:ext cx="8650288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lTUl + lTVl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lUVI        7 + 9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5     16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5   platí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lTUl + lUVl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lTVI        7 + 5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9     12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9   platí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lTVl + lUVl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lTUI        9 + 5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7     14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7   platí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  <a:cs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  <a:cs typeface="Arial" charset="0"/>
              </a:rPr>
              <a:t>Podmínky splněny – trojúhelník TUV lze sestrojit.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95288" y="260350"/>
            <a:ext cx="22320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>
                <a:latin typeface="Arial" charset="0"/>
              </a:rPr>
              <a:t>    </a:t>
            </a:r>
            <a:r>
              <a:rPr lang="cs-CZ" sz="2400">
                <a:cs typeface="Arial" charset="0"/>
              </a:rPr>
              <a:t>∆ </a:t>
            </a:r>
            <a:r>
              <a:rPr lang="cs-CZ" sz="2400">
                <a:latin typeface="Arial" charset="0"/>
              </a:rPr>
              <a:t>TUV</a:t>
            </a:r>
            <a:endParaRPr lang="cs-CZ" sz="2400" b="1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 ITUl = 7cm lTVl = 9cm</a:t>
            </a:r>
            <a:r>
              <a:rPr lang="cs-CZ" sz="2400">
                <a:latin typeface="Arial" charset="0"/>
                <a:cs typeface="Arial" charset="0"/>
              </a:rPr>
              <a:t> lUVI</a:t>
            </a:r>
            <a:r>
              <a:rPr lang="cs-CZ" sz="2400">
                <a:latin typeface="Arial" charset="0"/>
              </a:rPr>
              <a:t> = 5cm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1258888" y="55895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T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5508625" y="55895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U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219700" y="3644900"/>
            <a:ext cx="18716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  <a:cs typeface="Arial" charset="0"/>
              </a:rPr>
              <a:t>lUVI</a:t>
            </a:r>
            <a:r>
              <a:rPr lang="cs-CZ" sz="2400">
                <a:latin typeface="Arial" charset="0"/>
              </a:rPr>
              <a:t> = 5cm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619250" y="3455988"/>
            <a:ext cx="1655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lTVl = 9cm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65400" y="5722938"/>
            <a:ext cx="21510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ITUl = 7cm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873500" y="213360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3873500" y="27241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4748213" y="2190750"/>
            <a:ext cx="51117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V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4716463" y="908050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 flipV="1">
            <a:off x="1619250" y="5661025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1619250" y="2708275"/>
            <a:ext cx="3465513" cy="2952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5084763" y="2708275"/>
            <a:ext cx="350837" cy="2952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 flipV="1">
            <a:off x="1619250" y="5661025"/>
            <a:ext cx="3816350" cy="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0" name="Line 38"/>
          <p:cNvSpPr>
            <a:spLocks noChangeShapeType="1"/>
          </p:cNvSpPr>
          <p:nvPr/>
        </p:nvSpPr>
        <p:spPr bwMode="auto">
          <a:xfrm flipH="1" flipV="1">
            <a:off x="5084763" y="2708275"/>
            <a:ext cx="350837" cy="295275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1" name="Line 39"/>
          <p:cNvSpPr>
            <a:spLocks noChangeShapeType="1"/>
          </p:cNvSpPr>
          <p:nvPr/>
        </p:nvSpPr>
        <p:spPr bwMode="auto">
          <a:xfrm flipV="1">
            <a:off x="1619250" y="2708275"/>
            <a:ext cx="3465513" cy="295275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2" name="Arc 40"/>
          <p:cNvSpPr>
            <a:spLocks/>
          </p:cNvSpPr>
          <p:nvPr/>
        </p:nvSpPr>
        <p:spPr bwMode="auto">
          <a:xfrm rot="21171334" flipH="1">
            <a:off x="4275138" y="2698750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3" name="Arc 41"/>
          <p:cNvSpPr>
            <a:spLocks/>
          </p:cNvSpPr>
          <p:nvPr/>
        </p:nvSpPr>
        <p:spPr bwMode="auto">
          <a:xfrm rot="1305068" flipH="1">
            <a:off x="3700463" y="2638425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2000"/>
                                        <p:tgtEl>
                                          <p:spTgt spid="3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106" grpId="0" animBg="1"/>
      <p:bldP spid="3107" grpId="0" animBg="1"/>
      <p:bldP spid="3108" grpId="0" animBg="1"/>
      <p:bldP spid="3109" grpId="0" animBg="1"/>
      <p:bldP spid="3110" grpId="0" animBg="1"/>
      <p:bldP spid="3111" grpId="0" animBg="1"/>
      <p:bldP spid="3112" grpId="0" animBg="1"/>
      <p:bldP spid="31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4356100" y="609282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T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8027988" y="609282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U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7685088" y="2490788"/>
            <a:ext cx="4016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071563" y="3914775"/>
            <a:ext cx="468312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8523288" y="26685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V</a:t>
            </a:r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 flipV="1">
            <a:off x="4572000" y="5876925"/>
            <a:ext cx="38163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V="1">
            <a:off x="4605338" y="3284538"/>
            <a:ext cx="4032250" cy="259238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 flipV="1">
            <a:off x="8416925" y="3284538"/>
            <a:ext cx="215900" cy="259238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1" name="Arc 19"/>
          <p:cNvSpPr>
            <a:spLocks/>
          </p:cNvSpPr>
          <p:nvPr/>
        </p:nvSpPr>
        <p:spPr bwMode="auto">
          <a:xfrm rot="451778" flipH="1">
            <a:off x="7304088" y="3217863"/>
            <a:ext cx="1960562" cy="2547937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72" name="Arc 20"/>
          <p:cNvSpPr>
            <a:spLocks/>
          </p:cNvSpPr>
          <p:nvPr/>
        </p:nvSpPr>
        <p:spPr bwMode="auto">
          <a:xfrm rot="3578453" flipH="1">
            <a:off x="6523831" y="2599532"/>
            <a:ext cx="1889125" cy="2747962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0638" y="115888"/>
            <a:ext cx="9359900" cy="232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Postup konstrukce :</a:t>
            </a:r>
            <a:r>
              <a:rPr lang="cs-CZ" sz="2400">
                <a:latin typeface="Arial" charset="0"/>
              </a:rPr>
              <a:t>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buFontTx/>
              <a:buAutoNum type="arabicParenR"/>
            </a:pPr>
            <a:r>
              <a:rPr lang="cs-CZ" sz="2400">
                <a:latin typeface="Arial" charset="0"/>
              </a:rPr>
              <a:t>TU ; </a:t>
            </a:r>
            <a:r>
              <a:rPr lang="en-US" sz="2400">
                <a:latin typeface="Arial" charset="0"/>
              </a:rPr>
              <a:t>|</a:t>
            </a:r>
            <a:r>
              <a:rPr lang="cs-CZ" sz="2400">
                <a:latin typeface="Arial" charset="0"/>
              </a:rPr>
              <a:t>TU</a:t>
            </a:r>
            <a:r>
              <a:rPr lang="en-US" sz="2400">
                <a:latin typeface="Arial" charset="0"/>
              </a:rPr>
              <a:t>| = </a:t>
            </a:r>
            <a:r>
              <a:rPr lang="cs-CZ" sz="2400">
                <a:latin typeface="Arial" charset="0"/>
              </a:rPr>
              <a:t>7</a:t>
            </a:r>
            <a:r>
              <a:rPr lang="en-US" sz="2400">
                <a:latin typeface="Arial" charset="0"/>
              </a:rPr>
              <a:t> cm</a:t>
            </a:r>
            <a:r>
              <a:rPr lang="cs-CZ" sz="2400">
                <a:latin typeface="Arial" charset="0"/>
              </a:rPr>
              <a:t>  </a:t>
            </a:r>
            <a:r>
              <a:rPr lang="cs-CZ">
                <a:latin typeface="Arial" charset="0"/>
              </a:rPr>
              <a:t>sestroj úsečku TU, a to tak, že vzdálenost bodů T; U je 7cm 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buFontTx/>
              <a:buAutoNum type="arabicParenR"/>
            </a:pPr>
            <a:r>
              <a:rPr lang="cs-CZ" sz="2400">
                <a:latin typeface="Arial" charset="0"/>
              </a:rPr>
              <a:t>k; k(T; lTVl = 9cm)    </a:t>
            </a:r>
            <a:r>
              <a:rPr lang="cs-CZ">
                <a:latin typeface="Arial" charset="0"/>
              </a:rPr>
              <a:t>kružnici k, která má střed v bodě T a má poloměr 9cm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buFontTx/>
              <a:buAutoNum type="arabicParenR"/>
            </a:pPr>
            <a:r>
              <a:rPr lang="cs-CZ" sz="2400">
                <a:latin typeface="Arial" charset="0"/>
              </a:rPr>
              <a:t>l ; l (U; </a:t>
            </a:r>
            <a:r>
              <a:rPr lang="cs-CZ" sz="2400">
                <a:latin typeface="Arial" charset="0"/>
                <a:cs typeface="Arial" charset="0"/>
              </a:rPr>
              <a:t>lUVI</a:t>
            </a:r>
            <a:r>
              <a:rPr lang="cs-CZ" sz="2400">
                <a:latin typeface="Arial" charset="0"/>
              </a:rPr>
              <a:t> = 5cm)   </a:t>
            </a:r>
            <a:r>
              <a:rPr lang="cs-CZ">
                <a:latin typeface="Arial" charset="0"/>
              </a:rPr>
              <a:t>kružnici l, která má střed v bodě U a má poloměr 5cm</a:t>
            </a:r>
            <a:endParaRPr lang="cs-CZ" sz="2400">
              <a:latin typeface="Arial" charset="0"/>
            </a:endParaRP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</a:rPr>
              <a:t>V; V </a:t>
            </a:r>
            <a:r>
              <a:rPr lang="cs-CZ" sz="2400">
                <a:latin typeface="Arial" charset="0"/>
                <a:sym typeface="Symbol" pitchFamily="18" charset="2"/>
              </a:rPr>
              <a:t> k  l               </a:t>
            </a:r>
            <a:r>
              <a:rPr lang="cs-CZ">
                <a:latin typeface="Arial" charset="0"/>
                <a:sym typeface="Symbol" pitchFamily="18" charset="2"/>
              </a:rPr>
              <a:t>sestroj bod V, který leží v průsečíku kružnic k a l</a:t>
            </a: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  <a:cs typeface="Arial" charset="0"/>
                <a:sym typeface="Symbol" pitchFamily="18" charset="2"/>
              </a:rPr>
              <a:t>∆ TUV</a:t>
            </a: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0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0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000">
                <a:latin typeface="Arial" charset="0"/>
              </a:rPr>
              <a:t>Pracuj podle náčrtu a zapisuj si postup !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</a:t>
            </a: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5062538" y="2443163"/>
            <a:ext cx="3097212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Konstrukce: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  <p:sp>
        <p:nvSpPr>
          <p:cNvPr id="18" name="Line 39"/>
          <p:cNvSpPr>
            <a:spLocks noChangeShapeType="1"/>
          </p:cNvSpPr>
          <p:nvPr/>
        </p:nvSpPr>
        <p:spPr bwMode="auto">
          <a:xfrm flipV="1">
            <a:off x="250825" y="4005263"/>
            <a:ext cx="1873250" cy="189230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" name="Line 37"/>
          <p:cNvSpPr>
            <a:spLocks noChangeShapeType="1"/>
          </p:cNvSpPr>
          <p:nvPr/>
        </p:nvSpPr>
        <p:spPr bwMode="auto">
          <a:xfrm flipV="1">
            <a:off x="250825" y="5897563"/>
            <a:ext cx="2376488" cy="0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" name="Line 38"/>
          <p:cNvSpPr>
            <a:spLocks noChangeShapeType="1"/>
          </p:cNvSpPr>
          <p:nvPr/>
        </p:nvSpPr>
        <p:spPr bwMode="auto">
          <a:xfrm flipH="1" flipV="1">
            <a:off x="2124075" y="4005263"/>
            <a:ext cx="503238" cy="1908175"/>
          </a:xfrm>
          <a:prstGeom prst="line">
            <a:avLst/>
          </a:prstGeom>
          <a:noFill/>
          <a:ln w="444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 bwMode="auto">
          <a:xfrm>
            <a:off x="495300" y="5994400"/>
            <a:ext cx="1906588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ITUl = 7cm</a:t>
            </a:r>
          </a:p>
        </p:txBody>
      </p:sp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0" y="4243388"/>
            <a:ext cx="1690688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lTVl = 9cm</a:t>
            </a: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2373313" y="4735513"/>
            <a:ext cx="18716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  <a:cs typeface="Arial" charset="0"/>
              </a:rPr>
              <a:t>lUVI</a:t>
            </a:r>
            <a:r>
              <a:rPr lang="cs-CZ" sz="2400">
                <a:latin typeface="Arial" charset="0"/>
              </a:rPr>
              <a:t> = 5cm</a:t>
            </a:r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-17463" y="5986463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T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2360613" y="5986463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U</a:t>
            </a:r>
          </a:p>
        </p:txBody>
      </p:sp>
      <p:sp>
        <p:nvSpPr>
          <p:cNvPr id="5143" name="Rectangle 3"/>
          <p:cNvSpPr txBox="1">
            <a:spLocks noChangeArrowheads="1"/>
          </p:cNvSpPr>
          <p:nvPr/>
        </p:nvSpPr>
        <p:spPr bwMode="auto">
          <a:xfrm>
            <a:off x="8027988" y="5445125"/>
            <a:ext cx="822325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1866900" y="3514725"/>
            <a:ext cx="512763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V</a:t>
            </a:r>
          </a:p>
        </p:txBody>
      </p:sp>
      <p:sp>
        <p:nvSpPr>
          <p:cNvPr id="28" name="Arc 19"/>
          <p:cNvSpPr>
            <a:spLocks/>
          </p:cNvSpPr>
          <p:nvPr/>
        </p:nvSpPr>
        <p:spPr bwMode="auto">
          <a:xfrm rot="21171334" flipH="1">
            <a:off x="1276350" y="4000500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Arc 20"/>
          <p:cNvSpPr>
            <a:spLocks/>
          </p:cNvSpPr>
          <p:nvPr/>
        </p:nvSpPr>
        <p:spPr bwMode="auto">
          <a:xfrm rot="1305068" flipH="1">
            <a:off x="746125" y="3944938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1017588" y="3473450"/>
            <a:ext cx="522287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267575" y="2892425"/>
            <a:ext cx="401638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 flipV="1">
            <a:off x="4572000" y="573405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13"/>
          <p:cNvSpPr>
            <a:spLocks noChangeShapeType="1"/>
          </p:cNvSpPr>
          <p:nvPr/>
        </p:nvSpPr>
        <p:spPr bwMode="auto">
          <a:xfrm flipV="1">
            <a:off x="8388350" y="573405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1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2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20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23565" grpId="0" animBg="1"/>
      <p:bldP spid="23566" grpId="0" animBg="1"/>
      <p:bldP spid="23567" grpId="0" animBg="1"/>
      <p:bldP spid="23571" grpId="0" animBg="1"/>
      <p:bldP spid="23572" grpId="0" animBg="1"/>
      <p:bldP spid="18" grpId="0" animBg="1"/>
      <p:bldP spid="19" grpId="0" animBg="1"/>
      <p:bldP spid="20" grpId="0" animBg="1"/>
      <p:bldP spid="28" grpId="0" animBg="1"/>
      <p:bldP spid="29" grpId="0" animBg="1"/>
      <p:bldP spid="5" grpId="0" animBg="1"/>
      <p:bldP spid="5" grpId="1" animBg="1"/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1) Obrázky, náčrty a schémata:  Mgr. Michal Divíšek</a:t>
            </a:r>
          </a:p>
        </p:txBody>
      </p:sp>
      <p:sp>
        <p:nvSpPr>
          <p:cNvPr id="6147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1530</TotalTime>
  <Words>346</Words>
  <Application>Microsoft Office PowerPoint</Application>
  <PresentationFormat>Předvádění na obrazovce (4:3)</PresentationFormat>
  <Paragraphs>74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Kunstler Script</vt:lpstr>
      <vt:lpstr>Arial</vt:lpstr>
      <vt:lpstr>Calibri</vt:lpstr>
      <vt:lpstr>Symbol</vt:lpstr>
      <vt:lpstr>Výchozí návrh</vt:lpstr>
      <vt:lpstr>SHODNOST 3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95</cp:revision>
  <dcterms:created xsi:type="dcterms:W3CDTF">2011-04-20T17:56:56Z</dcterms:created>
  <dcterms:modified xsi:type="dcterms:W3CDTF">2014-03-09T19:15:00Z</dcterms:modified>
</cp:coreProperties>
</file>