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74" r:id="rId2"/>
    <p:sldId id="257" r:id="rId3"/>
    <p:sldId id="272" r:id="rId4"/>
    <p:sldId id="273" r:id="rId5"/>
    <p:sldId id="263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Kunstler Script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80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7" autoAdjust="0"/>
    <p:restoredTop sz="94660"/>
  </p:normalViewPr>
  <p:slideViewPr>
    <p:cSldViewPr>
      <p:cViewPr>
        <p:scale>
          <a:sx n="80" d="100"/>
          <a:sy n="80" d="100"/>
        </p:scale>
        <p:origin x="-696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376CE9C-10E0-4C6B-9F00-24D9E42E2D05}" type="datetimeFigureOut">
              <a:rPr lang="cs-CZ"/>
              <a:pPr>
                <a:defRPr/>
              </a:pPr>
              <a:t>9.3.2014</a:t>
            </a:fld>
            <a:endParaRPr lang="cs-CZ"/>
          </a:p>
        </p:txBody>
      </p:sp>
      <p:sp>
        <p:nvSpPr>
          <p:cNvPr id="71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F461A56B-A3F3-483B-9B2C-BEA0EA2B1C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CB4A6-B05A-4C31-BEB1-2AFC97D7A8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EA1921-7815-4CDD-B022-C20F9D4B27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59763-315F-4CCB-AF62-5D44C884EB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073FD-59E4-4383-AFCB-7C7B4A2E7D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1971C-083D-49A1-A79B-B4F5042A23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2EBFA-13C7-4881-A1ED-E8F5031B9D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4E2BB-2E27-49EE-A864-0EF8341F1F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09776-65EA-4F94-B8CC-F6F7FAA729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2A664-1A75-4454-A9BE-D4F9E20CA0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78589-F46D-4069-9C58-DCCEFE9A2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4FF89-587C-4F33-8F33-FC9263FDFD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AA21F-DE1F-4466-8A63-123548C8CC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EBD6973D-0965-4978-ACB4-02C578E213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644900"/>
            <a:ext cx="7772400" cy="1152525"/>
          </a:xfrm>
        </p:spPr>
        <p:txBody>
          <a:bodyPr/>
          <a:lstStyle/>
          <a:p>
            <a:pPr eaLnBrk="1" hangingPunct="1"/>
            <a:r>
              <a:rPr lang="cs-CZ" smtClean="0"/>
              <a:t>SHODNOST 5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5013325"/>
            <a:ext cx="6400800" cy="719138"/>
          </a:xfrm>
        </p:spPr>
        <p:txBody>
          <a:bodyPr/>
          <a:lstStyle/>
          <a:p>
            <a:pPr eaLnBrk="1" hangingPunct="1"/>
            <a:r>
              <a:rPr lang="cs-CZ" smtClean="0"/>
              <a:t>- Konstrukce </a:t>
            </a:r>
            <a:r>
              <a:rPr lang="cs-CZ" smtClean="0">
                <a:cs typeface="Arial" charset="0"/>
              </a:rPr>
              <a:t>∆ podle věty</a:t>
            </a:r>
            <a:r>
              <a:rPr lang="cs-CZ" smtClean="0"/>
              <a:t> sus 1 </a:t>
            </a:r>
            <a:endParaRPr lang="cs-CZ" smtClean="0">
              <a:cs typeface="Arial" charset="0"/>
            </a:endParaRPr>
          </a:p>
        </p:txBody>
      </p:sp>
      <p:sp>
        <p:nvSpPr>
          <p:cNvPr id="20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Arial" charset="0"/>
            </a:endParaRPr>
          </a:p>
        </p:txBody>
      </p:sp>
      <p:pic>
        <p:nvPicPr>
          <p:cNvPr id="2053" name="Obrázek 1" descr="imagesCAC265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Text Box 181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>
              <a:latin typeface="Arial" charset="0"/>
            </a:endParaRPr>
          </a:p>
        </p:txBody>
      </p:sp>
      <p:graphicFrame>
        <p:nvGraphicFramePr>
          <p:cNvPr id="2082" name="Group 34"/>
          <p:cNvGraphicFramePr>
            <a:graphicFrameLocks noGrp="1"/>
          </p:cNvGraphicFramePr>
          <p:nvPr/>
        </p:nvGraphicFramePr>
        <p:xfrm>
          <a:off x="1042988" y="1484313"/>
          <a:ext cx="7129462" cy="1960517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  Inovace a zkvalitnění výuky prostřednictvím ICT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SHODNOST 5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VY_32_INOVACE_05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Michal Divíšek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Arial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42875" y="2405063"/>
            <a:ext cx="1908175" cy="44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80000"/>
              </a:lnSpc>
              <a:spcBef>
                <a:spcPct val="20000"/>
              </a:spcBef>
            </a:pPr>
            <a:r>
              <a:rPr lang="cs-CZ" sz="2400" b="1" u="sng">
                <a:latin typeface="Arial" charset="0"/>
              </a:rPr>
              <a:t>Náčrt :</a:t>
            </a:r>
            <a:r>
              <a:rPr lang="cs-CZ" sz="2400" b="1">
                <a:latin typeface="Arial" charset="0"/>
              </a:rPr>
              <a:t> </a:t>
            </a:r>
          </a:p>
          <a:p>
            <a:pPr marL="533400" indent="-533400">
              <a:lnSpc>
                <a:spcPct val="80000"/>
              </a:lnSpc>
              <a:spcBef>
                <a:spcPct val="20000"/>
              </a:spcBef>
            </a:pPr>
            <a:r>
              <a:rPr lang="cs-CZ" sz="2400">
                <a:latin typeface="Arial" charset="0"/>
              </a:rPr>
              <a:t>  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1268413" y="6223000"/>
            <a:ext cx="512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A</a:t>
            </a:r>
          </a:p>
        </p:txBody>
      </p:sp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5307013" y="6292850"/>
            <a:ext cx="512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B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116138" y="4170363"/>
            <a:ext cx="14398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b = 9cm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706688" y="6237288"/>
            <a:ext cx="1655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c = 7cm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021138" y="2424113"/>
            <a:ext cx="512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k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794250" y="2325688"/>
            <a:ext cx="5127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C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5819775" y="4095750"/>
            <a:ext cx="33845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000" dirty="0">
                <a:latin typeface="Arial" charset="0"/>
              </a:rPr>
              <a:t>Barevně </a:t>
            </a:r>
            <a:r>
              <a:rPr lang="cs-CZ" sz="2000" dirty="0" smtClean="0">
                <a:latin typeface="Arial" charset="0"/>
              </a:rPr>
              <a:t>vyznač, </a:t>
            </a:r>
            <a:r>
              <a:rPr lang="cs-CZ" sz="2000" dirty="0">
                <a:latin typeface="Arial" charset="0"/>
              </a:rPr>
              <a:t>co znáš !</a:t>
            </a:r>
          </a:p>
        </p:txBody>
      </p:sp>
      <p:sp>
        <p:nvSpPr>
          <p:cNvPr id="3106" name="Line 34"/>
          <p:cNvSpPr>
            <a:spLocks noChangeShapeType="1"/>
          </p:cNvSpPr>
          <p:nvPr/>
        </p:nvSpPr>
        <p:spPr bwMode="auto">
          <a:xfrm>
            <a:off x="1692275" y="6237288"/>
            <a:ext cx="3751263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107" name="Line 35"/>
          <p:cNvSpPr>
            <a:spLocks noChangeShapeType="1"/>
          </p:cNvSpPr>
          <p:nvPr/>
        </p:nvSpPr>
        <p:spPr bwMode="auto">
          <a:xfrm flipV="1">
            <a:off x="1700213" y="2060575"/>
            <a:ext cx="4167187" cy="41719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108" name="Line 36"/>
          <p:cNvSpPr>
            <a:spLocks noChangeShapeType="1"/>
          </p:cNvSpPr>
          <p:nvPr/>
        </p:nvSpPr>
        <p:spPr bwMode="auto">
          <a:xfrm flipH="1" flipV="1">
            <a:off x="5076825" y="2852738"/>
            <a:ext cx="358775" cy="3384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109" name="Line 37"/>
          <p:cNvSpPr>
            <a:spLocks noChangeShapeType="1"/>
          </p:cNvSpPr>
          <p:nvPr/>
        </p:nvSpPr>
        <p:spPr bwMode="auto">
          <a:xfrm flipV="1">
            <a:off x="1692275" y="6237288"/>
            <a:ext cx="3743325" cy="0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111" name="Line 39"/>
          <p:cNvSpPr>
            <a:spLocks noChangeShapeType="1"/>
          </p:cNvSpPr>
          <p:nvPr/>
        </p:nvSpPr>
        <p:spPr bwMode="auto">
          <a:xfrm flipV="1">
            <a:off x="1698625" y="2855913"/>
            <a:ext cx="3384550" cy="3384550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113" name="Arc 41"/>
          <p:cNvSpPr>
            <a:spLocks/>
          </p:cNvSpPr>
          <p:nvPr/>
        </p:nvSpPr>
        <p:spPr bwMode="auto">
          <a:xfrm rot="2664386" flipH="1">
            <a:off x="3238500" y="2420938"/>
            <a:ext cx="1690688" cy="2784475"/>
          </a:xfrm>
          <a:custGeom>
            <a:avLst/>
            <a:gdLst>
              <a:gd name="T0" fmla="*/ 0 w 16019"/>
              <a:gd name="T1" fmla="*/ 2147483647 h 21600"/>
              <a:gd name="T2" fmla="*/ 2147483647 w 16019"/>
              <a:gd name="T3" fmla="*/ 2147483647 h 21600"/>
              <a:gd name="T4" fmla="*/ 2147483647 w 16019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19" h="21600" fill="none" extrusionOk="0">
                <a:moveTo>
                  <a:pt x="0" y="1394"/>
                </a:moveTo>
                <a:cubicBezTo>
                  <a:pt x="2439" y="472"/>
                  <a:pt x="5026" y="-1"/>
                  <a:pt x="7634" y="0"/>
                </a:cubicBezTo>
                <a:cubicBezTo>
                  <a:pt x="10513" y="0"/>
                  <a:pt x="13364" y="575"/>
                  <a:pt x="16019" y="1693"/>
                </a:cubicBezTo>
              </a:path>
              <a:path w="16019" h="21600" stroke="0" extrusionOk="0">
                <a:moveTo>
                  <a:pt x="0" y="1394"/>
                </a:moveTo>
                <a:cubicBezTo>
                  <a:pt x="2439" y="472"/>
                  <a:pt x="5026" y="-1"/>
                  <a:pt x="7634" y="0"/>
                </a:cubicBezTo>
                <a:cubicBezTo>
                  <a:pt x="10513" y="0"/>
                  <a:pt x="13364" y="575"/>
                  <a:pt x="16019" y="1693"/>
                </a:cubicBezTo>
                <a:lnTo>
                  <a:pt x="7634" y="21600"/>
                </a:lnTo>
                <a:lnTo>
                  <a:pt x="0" y="1394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323850" y="549275"/>
            <a:ext cx="865028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2400" b="1" u="sng">
                <a:latin typeface="Arial" charset="0"/>
              </a:rPr>
              <a:t>Příklad :</a:t>
            </a:r>
            <a:r>
              <a:rPr lang="cs-CZ" sz="2400">
                <a:latin typeface="Arial" charset="0"/>
              </a:rPr>
              <a:t>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2400">
                <a:latin typeface="Arial" charset="0"/>
              </a:rPr>
              <a:t>    Sestroj trojúhelník ABC, jestliže je dáno :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2400">
                <a:latin typeface="Arial" charset="0"/>
              </a:rPr>
              <a:t> b = 9cm</a:t>
            </a:r>
            <a:r>
              <a:rPr lang="en-US" sz="2400">
                <a:latin typeface="Arial" charset="0"/>
                <a:cs typeface="Arial" charset="0"/>
              </a:rPr>
              <a:t>;</a:t>
            </a:r>
            <a:r>
              <a:rPr lang="cs-CZ" sz="2400">
                <a:latin typeface="Arial" charset="0"/>
              </a:rPr>
              <a:t> c = 7cm</a:t>
            </a:r>
            <a:r>
              <a:rPr lang="en-US" sz="2400">
                <a:latin typeface="Arial" charset="0"/>
                <a:cs typeface="Arial" charset="0"/>
              </a:rPr>
              <a:t>;</a:t>
            </a:r>
            <a:r>
              <a:rPr lang="cs-CZ" sz="2400">
                <a:latin typeface="Arial" charset="0"/>
                <a:cs typeface="Arial" charset="0"/>
              </a:rPr>
              <a:t> l</a:t>
            </a:r>
            <a:r>
              <a:rPr lang="cs-CZ" sz="2400">
                <a:latin typeface="Symbol" pitchFamily="18" charset="2"/>
                <a:sym typeface="Symbol" pitchFamily="18" charset="2"/>
              </a:rPr>
              <a:t></a:t>
            </a:r>
            <a:r>
              <a:rPr lang="cs-CZ" sz="2400">
                <a:latin typeface="Arial" charset="0"/>
                <a:sym typeface="Symbol" pitchFamily="18" charset="2"/>
              </a:rPr>
              <a:t>BACl</a:t>
            </a:r>
            <a:r>
              <a:rPr lang="cs-CZ" sz="2000">
                <a:latin typeface="Arial" charset="0"/>
                <a:sym typeface="Symbol" pitchFamily="18" charset="2"/>
              </a:rPr>
              <a:t> </a:t>
            </a:r>
            <a:r>
              <a:rPr lang="cs-CZ" sz="2400">
                <a:latin typeface="Arial" charset="0"/>
              </a:rPr>
              <a:t>= 60</a:t>
            </a:r>
            <a:r>
              <a:rPr lang="en-US" sz="2400">
                <a:latin typeface="Arial" charset="0"/>
                <a:cs typeface="Arial" charset="0"/>
              </a:rPr>
              <a:t>º</a:t>
            </a:r>
            <a:r>
              <a:rPr lang="cs-CZ" sz="2400">
                <a:latin typeface="Arial" charset="0"/>
                <a:cs typeface="Arial" charset="0"/>
              </a:rPr>
              <a:t>.</a:t>
            </a:r>
            <a:endParaRPr lang="cs-CZ" sz="2400">
              <a:latin typeface="Arial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>
              <a:latin typeface="Arial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>
              <a:latin typeface="Arial" charset="0"/>
            </a:endParaRPr>
          </a:p>
        </p:txBody>
      </p:sp>
      <p:sp>
        <p:nvSpPr>
          <p:cNvPr id="24" name="Freeform 44"/>
          <p:cNvSpPr>
            <a:spLocks/>
          </p:cNvSpPr>
          <p:nvPr/>
        </p:nvSpPr>
        <p:spPr bwMode="auto">
          <a:xfrm>
            <a:off x="2484438" y="5445125"/>
            <a:ext cx="504825" cy="777875"/>
          </a:xfrm>
          <a:custGeom>
            <a:avLst/>
            <a:gdLst>
              <a:gd name="T0" fmla="*/ 0 w 234"/>
              <a:gd name="T1" fmla="*/ 0 h 363"/>
              <a:gd name="T2" fmla="*/ 2147483647 w 234"/>
              <a:gd name="T3" fmla="*/ 2147483647 h 363"/>
              <a:gd name="T4" fmla="*/ 2147483647 w 234"/>
              <a:gd name="T5" fmla="*/ 2147483647 h 363"/>
              <a:gd name="T6" fmla="*/ 2147483647 w 234"/>
              <a:gd name="T7" fmla="*/ 2147483647 h 363"/>
              <a:gd name="T8" fmla="*/ 2147483647 w 234"/>
              <a:gd name="T9" fmla="*/ 2147483647 h 3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4" h="363">
                <a:moveTo>
                  <a:pt x="0" y="0"/>
                </a:moveTo>
                <a:cubicBezTo>
                  <a:pt x="30" y="11"/>
                  <a:pt x="61" y="23"/>
                  <a:pt x="91" y="46"/>
                </a:cubicBezTo>
                <a:cubicBezTo>
                  <a:pt x="121" y="69"/>
                  <a:pt x="159" y="99"/>
                  <a:pt x="182" y="136"/>
                </a:cubicBezTo>
                <a:cubicBezTo>
                  <a:pt x="205" y="173"/>
                  <a:pt x="220" y="234"/>
                  <a:pt x="227" y="272"/>
                </a:cubicBezTo>
                <a:cubicBezTo>
                  <a:pt x="234" y="310"/>
                  <a:pt x="227" y="340"/>
                  <a:pt x="227" y="363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2206625" y="5661025"/>
            <a:ext cx="6477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60</a:t>
            </a:r>
            <a:r>
              <a:rPr lang="en-US" sz="2400">
                <a:latin typeface="Arial" charset="0"/>
              </a:rPr>
              <a:t>º</a:t>
            </a:r>
            <a:endParaRPr lang="cs-CZ"/>
          </a:p>
        </p:txBody>
      </p:sp>
      <p:sp>
        <p:nvSpPr>
          <p:cNvPr id="26" name="Line 36"/>
          <p:cNvSpPr>
            <a:spLocks noChangeShapeType="1"/>
          </p:cNvSpPr>
          <p:nvPr/>
        </p:nvSpPr>
        <p:spPr bwMode="auto">
          <a:xfrm flipH="1" flipV="1">
            <a:off x="5589588" y="2206625"/>
            <a:ext cx="125412" cy="1444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8" name="Rectangle 3"/>
          <p:cNvSpPr txBox="1">
            <a:spLocks noChangeArrowheads="1"/>
          </p:cNvSpPr>
          <p:nvPr/>
        </p:nvSpPr>
        <p:spPr bwMode="auto">
          <a:xfrm>
            <a:off x="5562600" y="2378075"/>
            <a:ext cx="5127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2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3106" grpId="0" animBg="1"/>
      <p:bldP spid="3107" grpId="0" animBg="1"/>
      <p:bldP spid="3108" grpId="0" animBg="1"/>
      <p:bldP spid="3109" grpId="0" animBg="1"/>
      <p:bldP spid="3111" grpId="0" animBg="1"/>
      <p:bldP spid="3113" grpId="0" animBg="1"/>
      <p:bldP spid="24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Line 15"/>
          <p:cNvSpPr>
            <a:spLocks noChangeShapeType="1"/>
          </p:cNvSpPr>
          <p:nvPr/>
        </p:nvSpPr>
        <p:spPr bwMode="auto">
          <a:xfrm flipV="1">
            <a:off x="250825" y="3573463"/>
            <a:ext cx="2365375" cy="2382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Arial" charset="0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4500563" y="6237288"/>
            <a:ext cx="512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A</a:t>
            </a:r>
          </a:p>
        </p:txBody>
      </p:sp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7667625" y="6237288"/>
            <a:ext cx="5127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B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372225" y="2924175"/>
            <a:ext cx="4032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k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6732588" y="2492375"/>
            <a:ext cx="512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C</a:t>
            </a:r>
          </a:p>
        </p:txBody>
      </p:sp>
      <p:sp>
        <p:nvSpPr>
          <p:cNvPr id="23565" name="Line 13"/>
          <p:cNvSpPr>
            <a:spLocks noChangeShapeType="1"/>
          </p:cNvSpPr>
          <p:nvPr/>
        </p:nvSpPr>
        <p:spPr bwMode="auto">
          <a:xfrm>
            <a:off x="4827588" y="6178550"/>
            <a:ext cx="3200400" cy="238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 flipV="1">
            <a:off x="4819650" y="2022475"/>
            <a:ext cx="2889250" cy="4127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3567" name="Line 15"/>
          <p:cNvSpPr>
            <a:spLocks noChangeShapeType="1"/>
          </p:cNvSpPr>
          <p:nvPr/>
        </p:nvSpPr>
        <p:spPr bwMode="auto">
          <a:xfrm flipH="1" flipV="1">
            <a:off x="7050088" y="2986088"/>
            <a:ext cx="1004887" cy="32400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3572" name="Arc 20"/>
          <p:cNvSpPr>
            <a:spLocks/>
          </p:cNvSpPr>
          <p:nvPr/>
        </p:nvSpPr>
        <p:spPr bwMode="auto">
          <a:xfrm rot="1626696" flipH="1">
            <a:off x="5940425" y="2852738"/>
            <a:ext cx="1223963" cy="2065337"/>
          </a:xfrm>
          <a:custGeom>
            <a:avLst/>
            <a:gdLst>
              <a:gd name="T0" fmla="*/ 0 w 16019"/>
              <a:gd name="T1" fmla="*/ 2147483647 h 21600"/>
              <a:gd name="T2" fmla="*/ 2147483647 w 16019"/>
              <a:gd name="T3" fmla="*/ 2147483647 h 21600"/>
              <a:gd name="T4" fmla="*/ 2147483647 w 16019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19" h="21600" fill="none" extrusionOk="0">
                <a:moveTo>
                  <a:pt x="0" y="1394"/>
                </a:moveTo>
                <a:cubicBezTo>
                  <a:pt x="2439" y="472"/>
                  <a:pt x="5026" y="-1"/>
                  <a:pt x="7634" y="0"/>
                </a:cubicBezTo>
                <a:cubicBezTo>
                  <a:pt x="10513" y="0"/>
                  <a:pt x="13364" y="575"/>
                  <a:pt x="16019" y="1693"/>
                </a:cubicBezTo>
              </a:path>
              <a:path w="16019" h="21600" stroke="0" extrusionOk="0">
                <a:moveTo>
                  <a:pt x="0" y="1394"/>
                </a:moveTo>
                <a:cubicBezTo>
                  <a:pt x="2439" y="472"/>
                  <a:pt x="5026" y="-1"/>
                  <a:pt x="7634" y="0"/>
                </a:cubicBezTo>
                <a:cubicBezTo>
                  <a:pt x="10513" y="0"/>
                  <a:pt x="13364" y="575"/>
                  <a:pt x="16019" y="1693"/>
                </a:cubicBezTo>
                <a:lnTo>
                  <a:pt x="7634" y="21600"/>
                </a:lnTo>
                <a:lnTo>
                  <a:pt x="0" y="1394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0"/>
            <a:ext cx="935990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80000"/>
              </a:lnSpc>
              <a:spcBef>
                <a:spcPct val="20000"/>
              </a:spcBef>
            </a:pPr>
            <a:r>
              <a:rPr lang="cs-CZ" sz="2400" u="sng">
                <a:latin typeface="Arial" charset="0"/>
              </a:rPr>
              <a:t>Postup konstrukce :</a:t>
            </a:r>
            <a:r>
              <a:rPr lang="cs-CZ" sz="2400">
                <a:latin typeface="Arial" charset="0"/>
              </a:rPr>
              <a:t>  </a:t>
            </a:r>
          </a:p>
          <a:p>
            <a:pPr marL="533400" indent="-533400">
              <a:lnSpc>
                <a:spcPct val="80000"/>
              </a:lnSpc>
              <a:spcBef>
                <a:spcPct val="20000"/>
              </a:spcBef>
            </a:pPr>
            <a:r>
              <a:rPr lang="cs-CZ" sz="2400">
                <a:latin typeface="Arial" charset="0"/>
              </a:rPr>
              <a:t>1)  AB ; </a:t>
            </a:r>
            <a:r>
              <a:rPr lang="en-US" sz="2400">
                <a:latin typeface="Arial" charset="0"/>
              </a:rPr>
              <a:t>|</a:t>
            </a:r>
            <a:r>
              <a:rPr lang="cs-CZ" sz="2400">
                <a:latin typeface="Arial" charset="0"/>
              </a:rPr>
              <a:t>AB</a:t>
            </a:r>
            <a:r>
              <a:rPr lang="en-US" sz="2400">
                <a:latin typeface="Arial" charset="0"/>
              </a:rPr>
              <a:t>| = </a:t>
            </a:r>
            <a:r>
              <a:rPr lang="cs-CZ" sz="2400">
                <a:latin typeface="Arial" charset="0"/>
              </a:rPr>
              <a:t>7</a:t>
            </a:r>
            <a:r>
              <a:rPr lang="en-US" sz="2400">
                <a:latin typeface="Arial" charset="0"/>
              </a:rPr>
              <a:t> cm</a:t>
            </a:r>
            <a:r>
              <a:rPr lang="cs-CZ" sz="2400">
                <a:latin typeface="Arial" charset="0"/>
              </a:rPr>
              <a:t>  </a:t>
            </a:r>
            <a:r>
              <a:rPr lang="cs-CZ">
                <a:latin typeface="Arial" charset="0"/>
              </a:rPr>
              <a:t>sestroj úsečku AB, a to tak, že vzdálenost bodů A; B je 7cm   </a:t>
            </a:r>
          </a:p>
          <a:p>
            <a:pPr marL="533400" indent="-533400">
              <a:lnSpc>
                <a:spcPct val="80000"/>
              </a:lnSpc>
              <a:spcBef>
                <a:spcPct val="20000"/>
              </a:spcBef>
            </a:pPr>
            <a:r>
              <a:rPr lang="cs-CZ" sz="2400">
                <a:latin typeface="Arial" charset="0"/>
                <a:sym typeface="Symbol" pitchFamily="18" charset="2"/>
              </a:rPr>
              <a:t>2) </a:t>
            </a:r>
            <a:r>
              <a:rPr lang="cs-CZ" sz="2400">
                <a:latin typeface="Symbol" pitchFamily="18" charset="2"/>
                <a:sym typeface="Symbol" pitchFamily="18" charset="2"/>
              </a:rPr>
              <a:t></a:t>
            </a:r>
            <a:r>
              <a:rPr lang="cs-CZ" sz="2400">
                <a:latin typeface="Arial" charset="0"/>
                <a:sym typeface="Symbol" pitchFamily="18" charset="2"/>
              </a:rPr>
              <a:t>BAX </a:t>
            </a:r>
            <a:r>
              <a:rPr lang="cs-CZ" sz="2000">
                <a:latin typeface="Arial" charset="0"/>
              </a:rPr>
              <a:t>;</a:t>
            </a:r>
            <a:r>
              <a:rPr lang="cs-CZ" sz="2000">
                <a:latin typeface="Arial" charset="0"/>
                <a:sym typeface="Symbol" pitchFamily="18" charset="2"/>
              </a:rPr>
              <a:t> </a:t>
            </a:r>
            <a:r>
              <a:rPr lang="cs-CZ" sz="2400">
                <a:latin typeface="Arial" charset="0"/>
                <a:cs typeface="Arial" charset="0"/>
              </a:rPr>
              <a:t>l</a:t>
            </a:r>
            <a:r>
              <a:rPr lang="cs-CZ" sz="2400">
                <a:latin typeface="Symbol" pitchFamily="18" charset="2"/>
                <a:sym typeface="Symbol" pitchFamily="18" charset="2"/>
              </a:rPr>
              <a:t></a:t>
            </a:r>
            <a:r>
              <a:rPr lang="cs-CZ" sz="2400">
                <a:latin typeface="Arial" charset="0"/>
                <a:sym typeface="Symbol" pitchFamily="18" charset="2"/>
              </a:rPr>
              <a:t>BAXl</a:t>
            </a:r>
            <a:r>
              <a:rPr lang="cs-CZ" sz="2000">
                <a:latin typeface="Arial" charset="0"/>
                <a:sym typeface="Symbol" pitchFamily="18" charset="2"/>
              </a:rPr>
              <a:t> </a:t>
            </a:r>
            <a:r>
              <a:rPr lang="cs-CZ" sz="2400">
                <a:latin typeface="Arial" charset="0"/>
              </a:rPr>
              <a:t>= 60</a:t>
            </a:r>
            <a:r>
              <a:rPr lang="en-US" sz="2400">
                <a:latin typeface="Arial" charset="0"/>
                <a:cs typeface="Arial" charset="0"/>
              </a:rPr>
              <a:t>º</a:t>
            </a:r>
            <a:r>
              <a:rPr lang="cs-CZ" sz="2400">
                <a:latin typeface="Arial" charset="0"/>
                <a:cs typeface="Arial" charset="0"/>
              </a:rPr>
              <a:t> </a:t>
            </a:r>
            <a:r>
              <a:rPr lang="cs-CZ">
                <a:latin typeface="Arial" charset="0"/>
              </a:rPr>
              <a:t>sestroj úhel BAX ( bod C nahrazen pomocným X )</a:t>
            </a:r>
          </a:p>
          <a:p>
            <a:pPr marL="533400" indent="-533400">
              <a:lnSpc>
                <a:spcPct val="80000"/>
              </a:lnSpc>
              <a:spcBef>
                <a:spcPct val="20000"/>
              </a:spcBef>
            </a:pPr>
            <a:r>
              <a:rPr lang="cs-CZ" sz="2400">
                <a:latin typeface="Arial" charset="0"/>
              </a:rPr>
              <a:t>3)   k ; k (A; b = 9 cm)  </a:t>
            </a:r>
            <a:r>
              <a:rPr lang="cs-CZ">
                <a:latin typeface="Arial" charset="0"/>
              </a:rPr>
              <a:t>kružnici  k, která má střed v bodě A a má poloměr 9cm</a:t>
            </a:r>
            <a:endParaRPr lang="cs-CZ" sz="2400">
              <a:latin typeface="Arial" charset="0"/>
            </a:endParaRPr>
          </a:p>
          <a:p>
            <a:pPr marL="533400" indent="-533400" eaLnBrk="0" hangingPunct="0">
              <a:spcBef>
                <a:spcPct val="20000"/>
              </a:spcBef>
              <a:buFontTx/>
              <a:buAutoNum type="arabicParenR" startAt="4"/>
            </a:pPr>
            <a:r>
              <a:rPr lang="cs-CZ" sz="2400">
                <a:latin typeface="Arial" charset="0"/>
              </a:rPr>
              <a:t>C; C </a:t>
            </a:r>
            <a:r>
              <a:rPr lang="cs-CZ" sz="2400">
                <a:latin typeface="Arial" charset="0"/>
                <a:sym typeface="Symbol" pitchFamily="18" charset="2"/>
              </a:rPr>
              <a:t> k  </a:t>
            </a:r>
            <a:r>
              <a:rPr lang="cs-CZ" sz="2400">
                <a:cs typeface="Arial" charset="0"/>
                <a:sym typeface="Symbol" pitchFamily="18" charset="2"/>
              </a:rPr>
              <a:t>→</a:t>
            </a:r>
            <a:r>
              <a:rPr lang="cs-CZ" sz="2400">
                <a:latin typeface="Arial" charset="0"/>
                <a:sym typeface="Symbol" pitchFamily="18" charset="2"/>
              </a:rPr>
              <a:t> AX  </a:t>
            </a:r>
            <a:r>
              <a:rPr lang="cs-CZ">
                <a:latin typeface="Arial" charset="0"/>
                <a:sym typeface="Symbol" pitchFamily="18" charset="2"/>
              </a:rPr>
              <a:t>sestroj bod C, který leží v průsečíku kružnice k a polopř.AX</a:t>
            </a:r>
          </a:p>
          <a:p>
            <a:pPr marL="533400" indent="-533400" eaLnBrk="0" hangingPunct="0">
              <a:spcBef>
                <a:spcPct val="20000"/>
              </a:spcBef>
              <a:buFontTx/>
              <a:buAutoNum type="arabicParenR" startAt="4"/>
            </a:pPr>
            <a:r>
              <a:rPr lang="cs-CZ" sz="2400">
                <a:latin typeface="Arial" charset="0"/>
                <a:cs typeface="Arial" charset="0"/>
                <a:sym typeface="Symbol" pitchFamily="18" charset="2"/>
              </a:rPr>
              <a:t>∆ ABC</a:t>
            </a:r>
            <a:endParaRPr lang="cs-CZ" sz="2400">
              <a:latin typeface="Arial" charset="0"/>
            </a:endParaRPr>
          </a:p>
          <a:p>
            <a:pPr marL="533400" indent="-533400">
              <a:lnSpc>
                <a:spcPct val="80000"/>
              </a:lnSpc>
              <a:spcBef>
                <a:spcPct val="20000"/>
              </a:spcBef>
            </a:pPr>
            <a:endParaRPr lang="cs-CZ" sz="2000">
              <a:latin typeface="Arial" charset="0"/>
            </a:endParaRPr>
          </a:p>
          <a:p>
            <a:pPr marL="533400" indent="-533400">
              <a:lnSpc>
                <a:spcPct val="80000"/>
              </a:lnSpc>
              <a:spcBef>
                <a:spcPct val="20000"/>
              </a:spcBef>
            </a:pPr>
            <a:endParaRPr lang="cs-CZ" sz="2400">
              <a:latin typeface="Arial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883150" y="2112963"/>
            <a:ext cx="1811338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2400" u="sng">
                <a:latin typeface="Arial" charset="0"/>
              </a:rPr>
              <a:t>Konstrukce:</a:t>
            </a:r>
            <a:r>
              <a:rPr lang="cs-CZ" sz="2400">
                <a:latin typeface="Arial" charset="0"/>
              </a:rPr>
              <a:t>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2400">
                <a:latin typeface="Arial" charset="0"/>
              </a:rPr>
              <a:t>    </a:t>
            </a:r>
          </a:p>
        </p:txBody>
      </p:sp>
      <p:sp>
        <p:nvSpPr>
          <p:cNvPr id="18" name="Line 39"/>
          <p:cNvSpPr>
            <a:spLocks noChangeShapeType="1"/>
          </p:cNvSpPr>
          <p:nvPr/>
        </p:nvSpPr>
        <p:spPr bwMode="auto">
          <a:xfrm flipV="1">
            <a:off x="250825" y="4076700"/>
            <a:ext cx="1873250" cy="1873250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9" name="Line 37"/>
          <p:cNvSpPr>
            <a:spLocks noChangeShapeType="1"/>
          </p:cNvSpPr>
          <p:nvPr/>
        </p:nvSpPr>
        <p:spPr bwMode="auto">
          <a:xfrm flipV="1">
            <a:off x="250825" y="5949950"/>
            <a:ext cx="2376488" cy="0"/>
          </a:xfrm>
          <a:prstGeom prst="line">
            <a:avLst/>
          </a:prstGeom>
          <a:noFill/>
          <a:ln w="44450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93663" y="5986463"/>
            <a:ext cx="5143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A</a:t>
            </a: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2360613" y="5986463"/>
            <a:ext cx="512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B</a:t>
            </a:r>
          </a:p>
        </p:txBody>
      </p:sp>
      <p:sp>
        <p:nvSpPr>
          <p:cNvPr id="4114" name="Rectangle 3"/>
          <p:cNvSpPr txBox="1">
            <a:spLocks noChangeArrowheads="1"/>
          </p:cNvSpPr>
          <p:nvPr/>
        </p:nvSpPr>
        <p:spPr bwMode="auto">
          <a:xfrm>
            <a:off x="8027988" y="5445125"/>
            <a:ext cx="822325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endParaRPr lang="cs-CZ" sz="2400">
              <a:latin typeface="Arial" charset="0"/>
            </a:endParaRPr>
          </a:p>
        </p:txBody>
      </p:sp>
      <p:sp>
        <p:nvSpPr>
          <p:cNvPr id="27" name="Rectangle 3"/>
          <p:cNvSpPr txBox="1">
            <a:spLocks noChangeArrowheads="1"/>
          </p:cNvSpPr>
          <p:nvPr/>
        </p:nvSpPr>
        <p:spPr bwMode="auto">
          <a:xfrm>
            <a:off x="1866900" y="3565525"/>
            <a:ext cx="512763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C</a:t>
            </a:r>
          </a:p>
        </p:txBody>
      </p:sp>
      <p:sp>
        <p:nvSpPr>
          <p:cNvPr id="29" name="Arc 20"/>
          <p:cNvSpPr>
            <a:spLocks/>
          </p:cNvSpPr>
          <p:nvPr/>
        </p:nvSpPr>
        <p:spPr bwMode="auto">
          <a:xfrm rot="2081220" flipH="1">
            <a:off x="711200" y="3802063"/>
            <a:ext cx="1301750" cy="2397125"/>
          </a:xfrm>
          <a:custGeom>
            <a:avLst/>
            <a:gdLst>
              <a:gd name="T0" fmla="*/ 0 w 16019"/>
              <a:gd name="T1" fmla="*/ 2147483647 h 21600"/>
              <a:gd name="T2" fmla="*/ 2147483647 w 16019"/>
              <a:gd name="T3" fmla="*/ 2147483647 h 21600"/>
              <a:gd name="T4" fmla="*/ 2147483647 w 16019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19" h="21600" fill="none" extrusionOk="0">
                <a:moveTo>
                  <a:pt x="0" y="1394"/>
                </a:moveTo>
                <a:cubicBezTo>
                  <a:pt x="2439" y="472"/>
                  <a:pt x="5026" y="-1"/>
                  <a:pt x="7634" y="0"/>
                </a:cubicBezTo>
                <a:cubicBezTo>
                  <a:pt x="10513" y="0"/>
                  <a:pt x="13364" y="575"/>
                  <a:pt x="16019" y="1693"/>
                </a:cubicBezTo>
              </a:path>
              <a:path w="16019" h="21600" stroke="0" extrusionOk="0">
                <a:moveTo>
                  <a:pt x="0" y="1394"/>
                </a:moveTo>
                <a:cubicBezTo>
                  <a:pt x="2439" y="472"/>
                  <a:pt x="5026" y="-1"/>
                  <a:pt x="7634" y="0"/>
                </a:cubicBezTo>
                <a:cubicBezTo>
                  <a:pt x="10513" y="0"/>
                  <a:pt x="13364" y="575"/>
                  <a:pt x="16019" y="1693"/>
                </a:cubicBezTo>
                <a:lnTo>
                  <a:pt x="7634" y="21600"/>
                </a:lnTo>
                <a:lnTo>
                  <a:pt x="0" y="1394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0" name="Rectangle 3"/>
          <p:cNvSpPr txBox="1">
            <a:spLocks noChangeArrowheads="1"/>
          </p:cNvSpPr>
          <p:nvPr/>
        </p:nvSpPr>
        <p:spPr bwMode="auto">
          <a:xfrm>
            <a:off x="2555875" y="3644900"/>
            <a:ext cx="522288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X</a:t>
            </a:r>
          </a:p>
        </p:txBody>
      </p:sp>
      <p:sp>
        <p:nvSpPr>
          <p:cNvPr id="5" name="Line 13"/>
          <p:cNvSpPr>
            <a:spLocks noChangeShapeType="1"/>
          </p:cNvSpPr>
          <p:nvPr/>
        </p:nvSpPr>
        <p:spPr bwMode="auto">
          <a:xfrm flipV="1">
            <a:off x="4819650" y="6005513"/>
            <a:ext cx="0" cy="2873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6" name="Line 13"/>
          <p:cNvSpPr>
            <a:spLocks noChangeShapeType="1"/>
          </p:cNvSpPr>
          <p:nvPr/>
        </p:nvSpPr>
        <p:spPr bwMode="auto">
          <a:xfrm flipV="1">
            <a:off x="8021638" y="6048375"/>
            <a:ext cx="0" cy="2873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1" name="Line 15"/>
          <p:cNvSpPr>
            <a:spLocks noChangeShapeType="1"/>
          </p:cNvSpPr>
          <p:nvPr/>
        </p:nvSpPr>
        <p:spPr bwMode="auto">
          <a:xfrm flipH="1" flipV="1">
            <a:off x="2124075" y="4076700"/>
            <a:ext cx="503238" cy="18732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611188" y="6021388"/>
            <a:ext cx="1655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c = 7cm</a:t>
            </a:r>
          </a:p>
        </p:txBody>
      </p:sp>
      <p:sp>
        <p:nvSpPr>
          <p:cNvPr id="33" name="Rectangle 3"/>
          <p:cNvSpPr txBox="1">
            <a:spLocks noChangeArrowheads="1"/>
          </p:cNvSpPr>
          <p:nvPr/>
        </p:nvSpPr>
        <p:spPr bwMode="auto">
          <a:xfrm>
            <a:off x="93663" y="4500563"/>
            <a:ext cx="14398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b = 9cm</a:t>
            </a:r>
          </a:p>
        </p:txBody>
      </p:sp>
      <p:sp>
        <p:nvSpPr>
          <p:cNvPr id="35" name="Freeform 44"/>
          <p:cNvSpPr>
            <a:spLocks/>
          </p:cNvSpPr>
          <p:nvPr/>
        </p:nvSpPr>
        <p:spPr bwMode="auto">
          <a:xfrm>
            <a:off x="971550" y="5229225"/>
            <a:ext cx="442913" cy="730250"/>
          </a:xfrm>
          <a:custGeom>
            <a:avLst/>
            <a:gdLst>
              <a:gd name="T0" fmla="*/ 0 w 234"/>
              <a:gd name="T1" fmla="*/ 0 h 363"/>
              <a:gd name="T2" fmla="*/ 2147483647 w 234"/>
              <a:gd name="T3" fmla="*/ 2147483647 h 363"/>
              <a:gd name="T4" fmla="*/ 2147483647 w 234"/>
              <a:gd name="T5" fmla="*/ 2147483647 h 363"/>
              <a:gd name="T6" fmla="*/ 2147483647 w 234"/>
              <a:gd name="T7" fmla="*/ 2147483647 h 363"/>
              <a:gd name="T8" fmla="*/ 2147483647 w 234"/>
              <a:gd name="T9" fmla="*/ 2147483647 h 3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4" h="363">
                <a:moveTo>
                  <a:pt x="0" y="0"/>
                </a:moveTo>
                <a:cubicBezTo>
                  <a:pt x="30" y="11"/>
                  <a:pt x="61" y="23"/>
                  <a:pt x="91" y="46"/>
                </a:cubicBezTo>
                <a:cubicBezTo>
                  <a:pt x="121" y="69"/>
                  <a:pt x="159" y="99"/>
                  <a:pt x="182" y="136"/>
                </a:cubicBezTo>
                <a:cubicBezTo>
                  <a:pt x="205" y="173"/>
                  <a:pt x="220" y="234"/>
                  <a:pt x="227" y="272"/>
                </a:cubicBezTo>
                <a:cubicBezTo>
                  <a:pt x="234" y="310"/>
                  <a:pt x="227" y="340"/>
                  <a:pt x="227" y="363"/>
                </a:cubicBezTo>
              </a:path>
            </a:pathLst>
          </a:custGeom>
          <a:noFill/>
          <a:ln w="31750" cap="flat" cmpd="sng">
            <a:solidFill>
              <a:srgbClr val="FF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617538" y="5445125"/>
            <a:ext cx="6477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60</a:t>
            </a:r>
            <a:r>
              <a:rPr lang="en-US" sz="2400">
                <a:latin typeface="Arial" charset="0"/>
              </a:rPr>
              <a:t>º</a:t>
            </a:r>
            <a:endParaRPr lang="cs-CZ"/>
          </a:p>
        </p:txBody>
      </p:sp>
      <p:sp>
        <p:nvSpPr>
          <p:cNvPr id="37" name="Line 36"/>
          <p:cNvSpPr>
            <a:spLocks noChangeShapeType="1"/>
          </p:cNvSpPr>
          <p:nvPr/>
        </p:nvSpPr>
        <p:spPr bwMode="auto">
          <a:xfrm flipH="1" flipV="1">
            <a:off x="2339975" y="3644900"/>
            <a:ext cx="165100" cy="19685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1331913" y="3789363"/>
            <a:ext cx="5222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k</a:t>
            </a:r>
          </a:p>
        </p:txBody>
      </p:sp>
      <p:sp>
        <p:nvSpPr>
          <p:cNvPr id="39" name="Line 36"/>
          <p:cNvSpPr>
            <a:spLocks noChangeShapeType="1"/>
          </p:cNvSpPr>
          <p:nvPr/>
        </p:nvSpPr>
        <p:spPr bwMode="auto">
          <a:xfrm flipH="1" flipV="1">
            <a:off x="7345363" y="2349500"/>
            <a:ext cx="179387" cy="14287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 rot="10800000" flipV="1">
            <a:off x="7524750" y="2276475"/>
            <a:ext cx="5334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cs-CZ" sz="2400">
                <a:latin typeface="Arial" charset="0"/>
              </a:rPr>
              <a:t>X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2420938"/>
            <a:ext cx="42481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2400" u="sng">
                <a:latin typeface="Arial" charset="0"/>
              </a:rPr>
              <a:t>Náčrt:</a:t>
            </a:r>
            <a:r>
              <a:rPr lang="cs-CZ" sz="2400">
                <a:latin typeface="Arial" charset="0"/>
              </a:rPr>
              <a:t>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>
                <a:latin typeface="Arial" charset="0"/>
              </a:rPr>
              <a:t>Pracuj podle náčrtu a zapisuj si postup !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cs-CZ" sz="2400">
              <a:latin typeface="Arial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cs-CZ" sz="2400">
                <a:latin typeface="Arial" charset="0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2" dur="20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20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 nodeType="clickPar">
                      <p:stCondLst>
                        <p:cond delay="indefinite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6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089" grpId="0" animBg="1"/>
      <p:bldP spid="23565" grpId="0" animBg="1"/>
      <p:bldP spid="23566" grpId="0" animBg="1"/>
      <p:bldP spid="23567" grpId="0" animBg="1"/>
      <p:bldP spid="23572" grpId="0" animBg="1"/>
      <p:bldP spid="18" grpId="0" animBg="1"/>
      <p:bldP spid="19" grpId="0" animBg="1"/>
      <p:bldP spid="29" grpId="0" animBg="1"/>
      <p:bldP spid="5" grpId="0" animBg="1"/>
      <p:bldP spid="5" grpId="1" animBg="1"/>
      <p:bldP spid="6" grpId="0" animBg="1"/>
      <p:bldP spid="6" grpId="1" animBg="1"/>
      <p:bldP spid="31" grpId="0" animBg="1"/>
      <p:bldP spid="35" grpId="0" animBg="1"/>
      <p:bldP spid="37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Arial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0525" y="476250"/>
            <a:ext cx="8783638" cy="24479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b="1" u="sng" smtClean="0"/>
              <a:t>Věta sus :</a:t>
            </a:r>
            <a:r>
              <a:rPr lang="cs-CZ" sz="240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    Dva trojúhelníky, které se shodují ve dvou stranách a úhlu těmito stranami sevřeném, jsou shodné.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 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58775" y="3213100"/>
            <a:ext cx="8785225" cy="24479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u="sng" smtClean="0"/>
              <a:t>Ověření existence trojúhelníka</a:t>
            </a:r>
            <a:r>
              <a:rPr lang="cs-CZ" sz="2400" smtClean="0"/>
              <a:t>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    U tohoto typu konstrukce stačí ověřit podmínku 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Zadaný úhel je menší než 180°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>
                <a:latin typeface="Symbol" pitchFamily="18" charset="2"/>
                <a:sym typeface="Symbol" pitchFamily="18" charset="2"/>
              </a:rPr>
              <a:t></a:t>
            </a:r>
            <a:r>
              <a:rPr lang="cs-CZ" smtClean="0">
                <a:latin typeface="Symbol" pitchFamily="18" charset="2"/>
                <a:sym typeface="Symbol" pitchFamily="18" charset="2"/>
              </a:rPr>
              <a:t></a:t>
            </a:r>
            <a:r>
              <a:rPr lang="cs-CZ" sz="2400" smtClean="0">
                <a:latin typeface="Symbol" pitchFamily="18" charset="2"/>
                <a:sym typeface="Symbol" pitchFamily="18" charset="2"/>
              </a:rPr>
              <a:t> </a:t>
            </a:r>
            <a:r>
              <a:rPr lang="cs-CZ" sz="2000" smtClean="0">
                <a:sym typeface="Symbol" pitchFamily="18" charset="2"/>
              </a:rPr>
              <a:t> </a:t>
            </a:r>
            <a:r>
              <a:rPr lang="cs-CZ" sz="2400" smtClean="0"/>
              <a:t>=180</a:t>
            </a:r>
            <a:r>
              <a:rPr lang="en-US" sz="2400" smtClean="0">
                <a:cs typeface="Arial" charset="0"/>
              </a:rPr>
              <a:t>º</a:t>
            </a:r>
            <a:endParaRPr lang="cs-CZ" sz="24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4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24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2400" u="sng" smtClean="0"/>
              <a:t>Odkazy a uvedení autorů :</a:t>
            </a:r>
          </a:p>
          <a:p>
            <a:pPr eaLnBrk="1" hangingPunct="1">
              <a:buFontTx/>
              <a:buNone/>
            </a:pPr>
            <a:r>
              <a:rPr lang="cs-CZ" sz="2000" smtClean="0"/>
              <a:t>1) Obrázky, náčrty a schémata:  Mgr. Michal Divíšek</a:t>
            </a:r>
          </a:p>
        </p:txBody>
      </p:sp>
      <p:sp>
        <p:nvSpPr>
          <p:cNvPr id="6147" name="AutoShape 6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7740650" y="6308725"/>
            <a:ext cx="1403350" cy="549275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1561</TotalTime>
  <Words>302</Words>
  <Application>Microsoft Office PowerPoint</Application>
  <PresentationFormat>Předvádění na obrazovce (4:3)</PresentationFormat>
  <Paragraphs>67</Paragraphs>
  <Slides>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0" baseType="lpstr">
      <vt:lpstr>Kunstler Script</vt:lpstr>
      <vt:lpstr>Arial</vt:lpstr>
      <vt:lpstr>Calibri</vt:lpstr>
      <vt:lpstr>Symbol</vt:lpstr>
      <vt:lpstr>Výchozí návrh</vt:lpstr>
      <vt:lpstr>SHODNOST 5</vt:lpstr>
      <vt:lpstr>Snímek 2</vt:lpstr>
      <vt:lpstr>Snímek 3</vt:lpstr>
      <vt:lpstr>Snímek 4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VÁLEC</dc:title>
  <dc:creator>pc</dc:creator>
  <cp:lastModifiedBy>Dum</cp:lastModifiedBy>
  <cp:revision>92</cp:revision>
  <dcterms:created xsi:type="dcterms:W3CDTF">2011-04-20T17:56:56Z</dcterms:created>
  <dcterms:modified xsi:type="dcterms:W3CDTF">2014-03-09T19:06:57Z</dcterms:modified>
</cp:coreProperties>
</file>