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74" r:id="rId2"/>
    <p:sldId id="275" r:id="rId3"/>
    <p:sldId id="276" r:id="rId4"/>
    <p:sldId id="278" r:id="rId5"/>
    <p:sldId id="279" r:id="rId6"/>
    <p:sldId id="263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0000"/>
    <a:srgbClr val="008000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936" autoAdjust="0"/>
    <p:restoredTop sz="94660"/>
  </p:normalViewPr>
  <p:slideViewPr>
    <p:cSldViewPr>
      <p:cViewPr>
        <p:scale>
          <a:sx n="75" d="100"/>
          <a:sy n="75" d="100"/>
        </p:scale>
        <p:origin x="-810" y="-7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42F4B6F8-3FA8-4621-AECF-06D59E778D5E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8196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04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466474B8-3C4C-4230-8A4F-EF8C0AAEFD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8F408F-FF49-4BBA-9501-22B8175832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7D72C0-4C3B-4AD6-BB00-CF627DA014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6A9FA9-6D4D-42FC-991E-AF675E7352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7411FE-0CDC-4F41-9C44-79DB4D7A6B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B3D7E2-A626-4C0F-B122-C8753E3C5E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1DF4D4-B3BF-44D8-BA5B-774917F7B8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1F28BE-BBE4-4DDA-A238-131EF9437A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5FDC57-B992-4DF7-8FB9-BB12D6A75F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6E6596-82CC-4B42-9596-BBFA5ACEA5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0CDF9D-D8F5-48DD-A177-E7A4E13C7C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85FDEC-8FC5-42B8-993A-F0403D8585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F20AF3-71EE-4836-B55B-ED77B093E8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</a:defRPr>
            </a:lvl1pPr>
          </a:lstStyle>
          <a:p>
            <a:pPr>
              <a:defRPr/>
            </a:pPr>
            <a:fld id="{57BA3507-634A-4CD1-AA67-768D6723BF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3644900"/>
            <a:ext cx="7772400" cy="1152525"/>
          </a:xfrm>
        </p:spPr>
        <p:txBody>
          <a:bodyPr/>
          <a:lstStyle/>
          <a:p>
            <a:pPr eaLnBrk="1" hangingPunct="1"/>
            <a:r>
              <a:rPr lang="cs-CZ" smtClean="0"/>
              <a:t>SHODNOST 6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31913" y="5013325"/>
            <a:ext cx="6400800" cy="719138"/>
          </a:xfrm>
        </p:spPr>
        <p:txBody>
          <a:bodyPr/>
          <a:lstStyle/>
          <a:p>
            <a:pPr eaLnBrk="1" hangingPunct="1"/>
            <a:r>
              <a:rPr lang="cs-CZ" smtClean="0"/>
              <a:t>- Konstrukce </a:t>
            </a:r>
            <a:r>
              <a:rPr lang="cs-CZ" smtClean="0">
                <a:cs typeface="Arial" charset="0"/>
              </a:rPr>
              <a:t>∆ podle věty</a:t>
            </a:r>
            <a:r>
              <a:rPr lang="cs-CZ" smtClean="0"/>
              <a:t> sus 2 </a:t>
            </a:r>
            <a:endParaRPr lang="cs-CZ" smtClean="0">
              <a:cs typeface="Arial" charset="0"/>
            </a:endParaRPr>
          </a:p>
        </p:txBody>
      </p:sp>
      <p:sp>
        <p:nvSpPr>
          <p:cNvPr id="2052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pic>
        <p:nvPicPr>
          <p:cNvPr id="2053" name="Obrázek 1" descr="imagesCAC265G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Text Box 181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>
              <a:latin typeface="Arial" charset="0"/>
            </a:endParaRPr>
          </a:p>
        </p:txBody>
      </p:sp>
      <p:graphicFrame>
        <p:nvGraphicFramePr>
          <p:cNvPr id="2082" name="Group 34"/>
          <p:cNvGraphicFramePr>
            <a:graphicFrameLocks noGrp="1"/>
          </p:cNvGraphicFramePr>
          <p:nvPr/>
        </p:nvGraphicFramePr>
        <p:xfrm>
          <a:off x="1042988" y="1484313"/>
          <a:ext cx="7129462" cy="1960517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CZ.1.07/1.4.00/21.1611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ŠABLONY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  Inovace a zkvalitnění výuky prostřednictvím ICT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SHODNOST 6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SADY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VY_32_INOVACE_06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Michal Divíšek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0" y="1484313"/>
            <a:ext cx="1908175" cy="442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 b="1" u="sng">
                <a:latin typeface="Arial" charset="0"/>
              </a:rPr>
              <a:t>Náčrt :</a:t>
            </a:r>
            <a:r>
              <a:rPr lang="cs-CZ" sz="2400" b="1">
                <a:latin typeface="Arial" charset="0"/>
              </a:rPr>
              <a:t> 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</a:t>
            </a:r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 bwMode="auto">
          <a:xfrm>
            <a:off x="107950" y="6092825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K</a:t>
            </a:r>
          </a:p>
        </p:txBody>
      </p:sp>
      <p:sp>
        <p:nvSpPr>
          <p:cNvPr id="2" name="Rectangle 3"/>
          <p:cNvSpPr txBox="1">
            <a:spLocks noChangeArrowheads="1"/>
          </p:cNvSpPr>
          <p:nvPr/>
        </p:nvSpPr>
        <p:spPr bwMode="auto">
          <a:xfrm>
            <a:off x="4140200" y="5661025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L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468313" y="4221163"/>
            <a:ext cx="14398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l = 8cm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3779838" y="4437063"/>
            <a:ext cx="1584325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k = 6cm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3924300" y="3068638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p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2195513" y="3429000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M</a:t>
            </a: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4643438" y="1412875"/>
            <a:ext cx="3384550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000" dirty="0">
                <a:latin typeface="Arial" charset="0"/>
              </a:rPr>
              <a:t>Barevně </a:t>
            </a:r>
            <a:r>
              <a:rPr lang="cs-CZ" sz="2000" dirty="0" smtClean="0">
                <a:latin typeface="Arial" charset="0"/>
              </a:rPr>
              <a:t>vyznač, </a:t>
            </a:r>
            <a:r>
              <a:rPr lang="cs-CZ" sz="2000" dirty="0">
                <a:latin typeface="Arial" charset="0"/>
              </a:rPr>
              <a:t>co znáš !</a:t>
            </a:r>
          </a:p>
        </p:txBody>
      </p:sp>
      <p:sp>
        <p:nvSpPr>
          <p:cNvPr id="3106" name="Line 34"/>
          <p:cNvSpPr>
            <a:spLocks noChangeShapeType="1"/>
          </p:cNvSpPr>
          <p:nvPr/>
        </p:nvSpPr>
        <p:spPr bwMode="auto">
          <a:xfrm>
            <a:off x="2484438" y="3860800"/>
            <a:ext cx="2159000" cy="18002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07" name="Line 35"/>
          <p:cNvSpPr>
            <a:spLocks noChangeShapeType="1"/>
          </p:cNvSpPr>
          <p:nvPr/>
        </p:nvSpPr>
        <p:spPr bwMode="auto">
          <a:xfrm flipV="1">
            <a:off x="250825" y="3860800"/>
            <a:ext cx="2233613" cy="22288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08" name="Line 36"/>
          <p:cNvSpPr>
            <a:spLocks noChangeShapeType="1"/>
          </p:cNvSpPr>
          <p:nvPr/>
        </p:nvSpPr>
        <p:spPr bwMode="auto">
          <a:xfrm flipH="1">
            <a:off x="250825" y="5661025"/>
            <a:ext cx="4391025" cy="431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09" name="Line 37"/>
          <p:cNvSpPr>
            <a:spLocks noChangeShapeType="1"/>
          </p:cNvSpPr>
          <p:nvPr/>
        </p:nvSpPr>
        <p:spPr bwMode="auto">
          <a:xfrm>
            <a:off x="2484438" y="3860800"/>
            <a:ext cx="2159000" cy="1800225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11" name="Line 39"/>
          <p:cNvSpPr>
            <a:spLocks noChangeShapeType="1"/>
          </p:cNvSpPr>
          <p:nvPr/>
        </p:nvSpPr>
        <p:spPr bwMode="auto">
          <a:xfrm flipV="1">
            <a:off x="250825" y="3860800"/>
            <a:ext cx="2233613" cy="2232025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13" name="Arc 41"/>
          <p:cNvSpPr>
            <a:spLocks/>
          </p:cNvSpPr>
          <p:nvPr/>
        </p:nvSpPr>
        <p:spPr bwMode="auto">
          <a:xfrm rot="21132215" flipH="1">
            <a:off x="4356100" y="3141663"/>
            <a:ext cx="1690688" cy="2713037"/>
          </a:xfrm>
          <a:custGeom>
            <a:avLst/>
            <a:gdLst>
              <a:gd name="T0" fmla="*/ 0 w 16019"/>
              <a:gd name="T1" fmla="*/ 2147483647 h 21600"/>
              <a:gd name="T2" fmla="*/ 2147483647 w 16019"/>
              <a:gd name="T3" fmla="*/ 2147483647 h 21600"/>
              <a:gd name="T4" fmla="*/ 2147483647 w 16019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6019" h="21600" fill="none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</a:path>
              <a:path w="16019" h="21600" stroke="0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  <a:lnTo>
                  <a:pt x="7634" y="21600"/>
                </a:lnTo>
                <a:lnTo>
                  <a:pt x="0" y="1394"/>
                </a:lnTo>
                <a:close/>
              </a:path>
            </a:pathLst>
          </a:cu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2" name="Rectangle 3"/>
          <p:cNvSpPr>
            <a:spLocks noChangeArrowheads="1"/>
          </p:cNvSpPr>
          <p:nvPr/>
        </p:nvSpPr>
        <p:spPr bwMode="auto">
          <a:xfrm>
            <a:off x="250825" y="260350"/>
            <a:ext cx="8650288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 b="1" u="sng">
                <a:latin typeface="Arial" charset="0"/>
              </a:rPr>
              <a:t>Příklad 1:</a:t>
            </a:r>
            <a:r>
              <a:rPr lang="cs-CZ" sz="2400">
                <a:latin typeface="Arial" charset="0"/>
              </a:rPr>
              <a:t>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  Sestroj trojúhelník KLM, jestliže je dáno :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   lMLl = 6cm</a:t>
            </a:r>
            <a:r>
              <a:rPr lang="en-US" sz="2400">
                <a:latin typeface="Arial" charset="0"/>
                <a:cs typeface="Arial" charset="0"/>
              </a:rPr>
              <a:t>;</a:t>
            </a:r>
            <a:r>
              <a:rPr lang="cs-CZ" sz="2400">
                <a:latin typeface="Arial" charset="0"/>
              </a:rPr>
              <a:t> lMKl = 8cm</a:t>
            </a:r>
            <a:r>
              <a:rPr lang="en-US" sz="2400">
                <a:latin typeface="Arial" charset="0"/>
                <a:cs typeface="Arial" charset="0"/>
              </a:rPr>
              <a:t>;</a:t>
            </a:r>
            <a:r>
              <a:rPr lang="cs-CZ" sz="2400">
                <a:latin typeface="Arial" charset="0"/>
                <a:cs typeface="Arial" charset="0"/>
              </a:rPr>
              <a:t> l</a:t>
            </a:r>
            <a:r>
              <a:rPr lang="cs-CZ" sz="2400">
                <a:latin typeface="Symbol" pitchFamily="18" charset="2"/>
                <a:sym typeface="Symbol" pitchFamily="18" charset="2"/>
              </a:rPr>
              <a:t></a:t>
            </a:r>
            <a:r>
              <a:rPr lang="cs-CZ" sz="2400">
                <a:latin typeface="Arial" charset="0"/>
                <a:sym typeface="Symbol" pitchFamily="18" charset="2"/>
              </a:rPr>
              <a:t>KMLl</a:t>
            </a:r>
            <a:r>
              <a:rPr lang="cs-CZ" sz="2000">
                <a:latin typeface="Arial" charset="0"/>
                <a:sym typeface="Symbol" pitchFamily="18" charset="2"/>
              </a:rPr>
              <a:t> </a:t>
            </a:r>
            <a:r>
              <a:rPr lang="cs-CZ" sz="2400">
                <a:latin typeface="Arial" charset="0"/>
              </a:rPr>
              <a:t>= 110</a:t>
            </a:r>
            <a:r>
              <a:rPr lang="en-US" sz="2400">
                <a:latin typeface="Arial" charset="0"/>
                <a:cs typeface="Arial" charset="0"/>
              </a:rPr>
              <a:t>º</a:t>
            </a:r>
            <a:r>
              <a:rPr lang="cs-CZ" sz="2400">
                <a:latin typeface="Arial" charset="0"/>
                <a:cs typeface="Arial" charset="0"/>
              </a:rPr>
              <a:t>.</a:t>
            </a:r>
            <a:endParaRPr lang="cs-CZ" sz="2400">
              <a:latin typeface="Arial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</p:txBody>
      </p:sp>
      <p:sp>
        <p:nvSpPr>
          <p:cNvPr id="24" name="Freeform 44"/>
          <p:cNvSpPr>
            <a:spLocks/>
          </p:cNvSpPr>
          <p:nvPr/>
        </p:nvSpPr>
        <p:spPr bwMode="auto">
          <a:xfrm rot="6682706">
            <a:off x="2205038" y="3884612"/>
            <a:ext cx="585788" cy="1147763"/>
          </a:xfrm>
          <a:custGeom>
            <a:avLst/>
            <a:gdLst>
              <a:gd name="T0" fmla="*/ 0 w 234"/>
              <a:gd name="T1" fmla="*/ 0 h 363"/>
              <a:gd name="T2" fmla="*/ 2147483647 w 234"/>
              <a:gd name="T3" fmla="*/ 2147483647 h 363"/>
              <a:gd name="T4" fmla="*/ 2147483647 w 234"/>
              <a:gd name="T5" fmla="*/ 2147483647 h 363"/>
              <a:gd name="T6" fmla="*/ 2147483647 w 234"/>
              <a:gd name="T7" fmla="*/ 2147483647 h 363"/>
              <a:gd name="T8" fmla="*/ 2147483647 w 234"/>
              <a:gd name="T9" fmla="*/ 2147483647 h 36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34" h="363">
                <a:moveTo>
                  <a:pt x="0" y="0"/>
                </a:moveTo>
                <a:cubicBezTo>
                  <a:pt x="30" y="11"/>
                  <a:pt x="61" y="23"/>
                  <a:pt x="91" y="46"/>
                </a:cubicBezTo>
                <a:cubicBezTo>
                  <a:pt x="121" y="69"/>
                  <a:pt x="159" y="99"/>
                  <a:pt x="182" y="136"/>
                </a:cubicBezTo>
                <a:cubicBezTo>
                  <a:pt x="205" y="173"/>
                  <a:pt x="220" y="234"/>
                  <a:pt x="227" y="272"/>
                </a:cubicBezTo>
                <a:cubicBezTo>
                  <a:pt x="234" y="310"/>
                  <a:pt x="227" y="340"/>
                  <a:pt x="227" y="363"/>
                </a:cubicBezTo>
              </a:path>
            </a:pathLst>
          </a:custGeom>
          <a:noFill/>
          <a:ln w="31750" cap="flat" cmpd="sng">
            <a:solidFill>
              <a:srgbClr val="FF0000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5" name="Rectangle 3"/>
          <p:cNvSpPr txBox="1">
            <a:spLocks noChangeArrowheads="1"/>
          </p:cNvSpPr>
          <p:nvPr/>
        </p:nvSpPr>
        <p:spPr bwMode="auto">
          <a:xfrm>
            <a:off x="2051050" y="4076700"/>
            <a:ext cx="86360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110</a:t>
            </a:r>
            <a:r>
              <a:rPr lang="en-US" sz="2400">
                <a:latin typeface="Arial" charset="0"/>
              </a:rPr>
              <a:t>º</a:t>
            </a:r>
            <a:endParaRPr lang="cs-CZ"/>
          </a:p>
        </p:txBody>
      </p:sp>
      <p:sp>
        <p:nvSpPr>
          <p:cNvPr id="26" name="Line 36"/>
          <p:cNvSpPr>
            <a:spLocks noChangeShapeType="1"/>
          </p:cNvSpPr>
          <p:nvPr/>
        </p:nvSpPr>
        <p:spPr bwMode="auto">
          <a:xfrm flipH="1">
            <a:off x="4716463" y="2708275"/>
            <a:ext cx="287337" cy="730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" name="Rectangle 3"/>
          <p:cNvSpPr txBox="1">
            <a:spLocks noChangeArrowheads="1"/>
          </p:cNvSpPr>
          <p:nvPr/>
        </p:nvSpPr>
        <p:spPr bwMode="auto">
          <a:xfrm>
            <a:off x="4284663" y="2565400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X</a:t>
            </a:r>
          </a:p>
        </p:txBody>
      </p:sp>
      <p:sp>
        <p:nvSpPr>
          <p:cNvPr id="32" name="Rectangle 3"/>
          <p:cNvSpPr>
            <a:spLocks noChangeArrowheads="1"/>
          </p:cNvSpPr>
          <p:nvPr/>
        </p:nvSpPr>
        <p:spPr bwMode="auto">
          <a:xfrm>
            <a:off x="2916238" y="1844675"/>
            <a:ext cx="6084887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000">
                <a:latin typeface="Arial" charset="0"/>
              </a:rPr>
              <a:t>Pro lepší orientaci při konstrukci trojúhelník otočíme.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</a:t>
            </a:r>
          </a:p>
        </p:txBody>
      </p:sp>
      <p:sp>
        <p:nvSpPr>
          <p:cNvPr id="4" name="Line 36"/>
          <p:cNvSpPr>
            <a:spLocks noChangeShapeType="1"/>
          </p:cNvSpPr>
          <p:nvPr/>
        </p:nvSpPr>
        <p:spPr bwMode="auto">
          <a:xfrm flipH="1">
            <a:off x="5651500" y="5949950"/>
            <a:ext cx="316706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" name="Line 36"/>
          <p:cNvSpPr>
            <a:spLocks noChangeShapeType="1"/>
          </p:cNvSpPr>
          <p:nvPr/>
        </p:nvSpPr>
        <p:spPr bwMode="auto">
          <a:xfrm flipH="1" flipV="1">
            <a:off x="4932363" y="3141663"/>
            <a:ext cx="3960812" cy="280828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" name="Line 36"/>
          <p:cNvSpPr>
            <a:spLocks noChangeShapeType="1"/>
          </p:cNvSpPr>
          <p:nvPr/>
        </p:nvSpPr>
        <p:spPr bwMode="auto">
          <a:xfrm flipH="1" flipV="1">
            <a:off x="4787900" y="2492375"/>
            <a:ext cx="863600" cy="345598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" name="Line 37"/>
          <p:cNvSpPr>
            <a:spLocks noChangeShapeType="1"/>
          </p:cNvSpPr>
          <p:nvPr/>
        </p:nvSpPr>
        <p:spPr bwMode="auto">
          <a:xfrm>
            <a:off x="5651500" y="5949950"/>
            <a:ext cx="3241675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3" name="Line 37"/>
          <p:cNvSpPr>
            <a:spLocks noChangeShapeType="1"/>
          </p:cNvSpPr>
          <p:nvPr/>
        </p:nvSpPr>
        <p:spPr bwMode="auto">
          <a:xfrm>
            <a:off x="4932363" y="3141663"/>
            <a:ext cx="719137" cy="280670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4" name="Freeform 44"/>
          <p:cNvSpPr>
            <a:spLocks/>
          </p:cNvSpPr>
          <p:nvPr/>
        </p:nvSpPr>
        <p:spPr bwMode="auto">
          <a:xfrm rot="-884041">
            <a:off x="5519738" y="4467225"/>
            <a:ext cx="1027112" cy="1616075"/>
          </a:xfrm>
          <a:custGeom>
            <a:avLst/>
            <a:gdLst>
              <a:gd name="T0" fmla="*/ 0 w 234"/>
              <a:gd name="T1" fmla="*/ 0 h 363"/>
              <a:gd name="T2" fmla="*/ 2147483647 w 234"/>
              <a:gd name="T3" fmla="*/ 2147483647 h 363"/>
              <a:gd name="T4" fmla="*/ 2147483647 w 234"/>
              <a:gd name="T5" fmla="*/ 2147483647 h 363"/>
              <a:gd name="T6" fmla="*/ 2147483647 w 234"/>
              <a:gd name="T7" fmla="*/ 2147483647 h 363"/>
              <a:gd name="T8" fmla="*/ 2147483647 w 234"/>
              <a:gd name="T9" fmla="*/ 2147483647 h 36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34" h="363">
                <a:moveTo>
                  <a:pt x="0" y="0"/>
                </a:moveTo>
                <a:cubicBezTo>
                  <a:pt x="30" y="11"/>
                  <a:pt x="61" y="23"/>
                  <a:pt x="91" y="46"/>
                </a:cubicBezTo>
                <a:cubicBezTo>
                  <a:pt x="121" y="69"/>
                  <a:pt x="159" y="99"/>
                  <a:pt x="182" y="136"/>
                </a:cubicBezTo>
                <a:cubicBezTo>
                  <a:pt x="205" y="173"/>
                  <a:pt x="220" y="234"/>
                  <a:pt x="227" y="272"/>
                </a:cubicBezTo>
                <a:cubicBezTo>
                  <a:pt x="234" y="310"/>
                  <a:pt x="227" y="340"/>
                  <a:pt x="227" y="363"/>
                </a:cubicBezTo>
              </a:path>
            </a:pathLst>
          </a:custGeom>
          <a:noFill/>
          <a:ln w="31750" cap="flat" cmpd="sng">
            <a:solidFill>
              <a:srgbClr val="FF0000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5" name="Rectangle 3"/>
          <p:cNvSpPr txBox="1">
            <a:spLocks noChangeArrowheads="1"/>
          </p:cNvSpPr>
          <p:nvPr/>
        </p:nvSpPr>
        <p:spPr bwMode="auto">
          <a:xfrm>
            <a:off x="5580063" y="5229225"/>
            <a:ext cx="86360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110</a:t>
            </a:r>
            <a:r>
              <a:rPr lang="en-US" sz="2400">
                <a:latin typeface="Arial" charset="0"/>
              </a:rPr>
              <a:t>º</a:t>
            </a:r>
            <a:endParaRPr lang="cs-CZ"/>
          </a:p>
        </p:txBody>
      </p:sp>
      <p:sp>
        <p:nvSpPr>
          <p:cNvPr id="17" name="Rectangle 3"/>
          <p:cNvSpPr txBox="1">
            <a:spLocks noChangeArrowheads="1"/>
          </p:cNvSpPr>
          <p:nvPr/>
        </p:nvSpPr>
        <p:spPr bwMode="auto">
          <a:xfrm>
            <a:off x="5435600" y="6021388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M</a:t>
            </a:r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 bwMode="auto">
          <a:xfrm>
            <a:off x="6227763" y="6092825"/>
            <a:ext cx="14398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l = 8cm</a:t>
            </a:r>
          </a:p>
        </p:txBody>
      </p:sp>
      <p:sp>
        <p:nvSpPr>
          <p:cNvPr id="19" name="Rectangle 3"/>
          <p:cNvSpPr txBox="1">
            <a:spLocks noChangeArrowheads="1"/>
          </p:cNvSpPr>
          <p:nvPr/>
        </p:nvSpPr>
        <p:spPr bwMode="auto">
          <a:xfrm>
            <a:off x="8631238" y="5373688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K</a:t>
            </a:r>
          </a:p>
        </p:txBody>
      </p:sp>
      <p:sp>
        <p:nvSpPr>
          <p:cNvPr id="20" name="Rectangle 3"/>
          <p:cNvSpPr txBox="1">
            <a:spLocks noChangeArrowheads="1"/>
          </p:cNvSpPr>
          <p:nvPr/>
        </p:nvSpPr>
        <p:spPr bwMode="auto">
          <a:xfrm>
            <a:off x="5508625" y="3213100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1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17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5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65" presetID="1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7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3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8" dur="1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3" dur="20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</p:stCondLst>
                      <p:childTnLst>
                        <p:par>
                          <p:cTn id="9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6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17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17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6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8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25" presetID="1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3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4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7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0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2000"/>
                                        <p:tgtEl>
                                          <p:spTgt spid="3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4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17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15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7" dur="1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 nodeType="clickPar">
                      <p:stCondLst>
                        <p:cond delay="indefinite"/>
                      </p:stCondLst>
                      <p:childTnLst>
                        <p:par>
                          <p:cTn id="1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6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6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9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  <p:bldP spid="3106" grpId="0" animBg="1"/>
      <p:bldP spid="3107" grpId="0" animBg="1"/>
      <p:bldP spid="3108" grpId="0" animBg="1"/>
      <p:bldP spid="3109" grpId="0" animBg="1"/>
      <p:bldP spid="3111" grpId="0" animBg="1"/>
      <p:bldP spid="3113" grpId="0" animBg="1"/>
      <p:bldP spid="24" grpId="0" animBg="1"/>
      <p:bldP spid="26" grpId="0" animBg="1"/>
      <p:bldP spid="4" grpId="0" animBg="1"/>
      <p:bldP spid="7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Line 15"/>
          <p:cNvSpPr>
            <a:spLocks noChangeShapeType="1"/>
          </p:cNvSpPr>
          <p:nvPr/>
        </p:nvSpPr>
        <p:spPr bwMode="auto">
          <a:xfrm flipH="1" flipV="1">
            <a:off x="250825" y="2852738"/>
            <a:ext cx="1009650" cy="310197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 bwMode="auto">
          <a:xfrm>
            <a:off x="4787900" y="6165850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M</a:t>
            </a:r>
          </a:p>
        </p:txBody>
      </p:sp>
      <p:sp>
        <p:nvSpPr>
          <p:cNvPr id="2" name="Rectangle 3"/>
          <p:cNvSpPr txBox="1">
            <a:spLocks noChangeArrowheads="1"/>
          </p:cNvSpPr>
          <p:nvPr/>
        </p:nvSpPr>
        <p:spPr bwMode="auto">
          <a:xfrm>
            <a:off x="8316913" y="5516563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K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3924300" y="2420938"/>
            <a:ext cx="403225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p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3276600" y="3284538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L</a:t>
            </a:r>
          </a:p>
        </p:txBody>
      </p:sp>
      <p:sp>
        <p:nvSpPr>
          <p:cNvPr id="23565" name="Line 13"/>
          <p:cNvSpPr>
            <a:spLocks noChangeShapeType="1"/>
          </p:cNvSpPr>
          <p:nvPr/>
        </p:nvSpPr>
        <p:spPr bwMode="auto">
          <a:xfrm>
            <a:off x="5364163" y="6165850"/>
            <a:ext cx="3240087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66" name="Line 14"/>
          <p:cNvSpPr>
            <a:spLocks noChangeShapeType="1"/>
          </p:cNvSpPr>
          <p:nvPr/>
        </p:nvSpPr>
        <p:spPr bwMode="auto">
          <a:xfrm flipH="1" flipV="1">
            <a:off x="3132138" y="2205038"/>
            <a:ext cx="2232025" cy="3960812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67" name="Line 15"/>
          <p:cNvSpPr>
            <a:spLocks noChangeShapeType="1"/>
          </p:cNvSpPr>
          <p:nvPr/>
        </p:nvSpPr>
        <p:spPr bwMode="auto">
          <a:xfrm flipH="1" flipV="1">
            <a:off x="3635375" y="3068638"/>
            <a:ext cx="4968875" cy="3097212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72" name="Arc 20"/>
          <p:cNvSpPr>
            <a:spLocks/>
          </p:cNvSpPr>
          <p:nvPr/>
        </p:nvSpPr>
        <p:spPr bwMode="auto">
          <a:xfrm rot="19920693" flipH="1">
            <a:off x="3563938" y="2924175"/>
            <a:ext cx="1223962" cy="2065338"/>
          </a:xfrm>
          <a:custGeom>
            <a:avLst/>
            <a:gdLst>
              <a:gd name="T0" fmla="*/ 0 w 16019"/>
              <a:gd name="T1" fmla="*/ 2147483647 h 21600"/>
              <a:gd name="T2" fmla="*/ 2147483647 w 16019"/>
              <a:gd name="T3" fmla="*/ 2147483647 h 21600"/>
              <a:gd name="T4" fmla="*/ 2147483647 w 16019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6019" h="21600" fill="none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</a:path>
              <a:path w="16019" h="21600" stroke="0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  <a:lnTo>
                  <a:pt x="7634" y="21600"/>
                </a:lnTo>
                <a:lnTo>
                  <a:pt x="0" y="1394"/>
                </a:lnTo>
                <a:close/>
              </a:path>
            </a:pathLst>
          </a:cu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0" y="115888"/>
            <a:ext cx="9359900" cy="205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 u="sng">
                <a:latin typeface="Arial" charset="0"/>
              </a:rPr>
              <a:t>Postup konstrukce :</a:t>
            </a:r>
            <a:r>
              <a:rPr lang="cs-CZ" sz="2400">
                <a:latin typeface="Arial" charset="0"/>
              </a:rPr>
              <a:t>  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1)  KM ; </a:t>
            </a:r>
            <a:r>
              <a:rPr lang="en-US" sz="2400">
                <a:latin typeface="Arial" charset="0"/>
              </a:rPr>
              <a:t>|</a:t>
            </a:r>
            <a:r>
              <a:rPr lang="cs-CZ" sz="2400">
                <a:latin typeface="Arial" charset="0"/>
              </a:rPr>
              <a:t>KM</a:t>
            </a:r>
            <a:r>
              <a:rPr lang="en-US" sz="2400">
                <a:latin typeface="Arial" charset="0"/>
              </a:rPr>
              <a:t>| = </a:t>
            </a:r>
            <a:r>
              <a:rPr lang="cs-CZ" sz="2400">
                <a:latin typeface="Arial" charset="0"/>
              </a:rPr>
              <a:t>8</a:t>
            </a:r>
            <a:r>
              <a:rPr lang="en-US" sz="2400">
                <a:latin typeface="Arial" charset="0"/>
              </a:rPr>
              <a:t> cm</a:t>
            </a:r>
            <a:r>
              <a:rPr lang="cs-CZ" sz="2400">
                <a:latin typeface="Arial" charset="0"/>
              </a:rPr>
              <a:t>  </a:t>
            </a:r>
            <a:r>
              <a:rPr lang="cs-CZ">
                <a:latin typeface="Arial" charset="0"/>
              </a:rPr>
              <a:t>sestroj úsečku KM, a to tak, že vzdálenost bodů K; M je 8cm   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  <a:sym typeface="Symbol" pitchFamily="18" charset="2"/>
              </a:rPr>
              <a:t>2) </a:t>
            </a:r>
            <a:r>
              <a:rPr lang="cs-CZ" sz="2400">
                <a:latin typeface="Symbol" pitchFamily="18" charset="2"/>
                <a:sym typeface="Symbol" pitchFamily="18" charset="2"/>
              </a:rPr>
              <a:t></a:t>
            </a:r>
            <a:r>
              <a:rPr lang="cs-CZ" sz="2400">
                <a:latin typeface="Arial" charset="0"/>
                <a:sym typeface="Symbol" pitchFamily="18" charset="2"/>
              </a:rPr>
              <a:t>KMX </a:t>
            </a:r>
            <a:r>
              <a:rPr lang="cs-CZ" sz="2000">
                <a:latin typeface="Arial" charset="0"/>
              </a:rPr>
              <a:t>;</a:t>
            </a:r>
            <a:r>
              <a:rPr lang="cs-CZ" sz="2000">
                <a:latin typeface="Arial" charset="0"/>
                <a:sym typeface="Symbol" pitchFamily="18" charset="2"/>
              </a:rPr>
              <a:t> </a:t>
            </a:r>
            <a:r>
              <a:rPr lang="cs-CZ" sz="2400">
                <a:latin typeface="Arial" charset="0"/>
                <a:cs typeface="Arial" charset="0"/>
              </a:rPr>
              <a:t>l</a:t>
            </a:r>
            <a:r>
              <a:rPr lang="cs-CZ" sz="2400">
                <a:latin typeface="Symbol" pitchFamily="18" charset="2"/>
                <a:sym typeface="Symbol" pitchFamily="18" charset="2"/>
              </a:rPr>
              <a:t></a:t>
            </a:r>
            <a:r>
              <a:rPr lang="cs-CZ" sz="2400">
                <a:latin typeface="Arial" charset="0"/>
                <a:sym typeface="Symbol" pitchFamily="18" charset="2"/>
              </a:rPr>
              <a:t>KMXl</a:t>
            </a:r>
            <a:r>
              <a:rPr lang="cs-CZ" sz="2000">
                <a:latin typeface="Arial" charset="0"/>
                <a:sym typeface="Symbol" pitchFamily="18" charset="2"/>
              </a:rPr>
              <a:t> </a:t>
            </a:r>
            <a:r>
              <a:rPr lang="cs-CZ" sz="2400">
                <a:latin typeface="Arial" charset="0"/>
              </a:rPr>
              <a:t>= 110</a:t>
            </a:r>
            <a:r>
              <a:rPr lang="en-US" sz="2400">
                <a:latin typeface="Arial" charset="0"/>
                <a:cs typeface="Arial" charset="0"/>
              </a:rPr>
              <a:t>º</a:t>
            </a:r>
            <a:r>
              <a:rPr lang="cs-CZ" sz="2400">
                <a:latin typeface="Arial" charset="0"/>
                <a:cs typeface="Arial" charset="0"/>
              </a:rPr>
              <a:t> </a:t>
            </a:r>
            <a:r>
              <a:rPr lang="cs-CZ">
                <a:latin typeface="Arial" charset="0"/>
              </a:rPr>
              <a:t>sestroj úhel KMX ( bod L nahrazen pomocným X )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3)   p ; p (M; k = 6 cm)  </a:t>
            </a:r>
            <a:r>
              <a:rPr lang="cs-CZ">
                <a:latin typeface="Arial" charset="0"/>
              </a:rPr>
              <a:t>kružnici  k, která má střed v bodě M a má poloměr 6cm</a:t>
            </a:r>
            <a:endParaRPr lang="cs-CZ" sz="2400">
              <a:latin typeface="Arial" charset="0"/>
            </a:endParaRPr>
          </a:p>
          <a:p>
            <a:pPr marL="533400" indent="-533400" eaLnBrk="0" hangingPunct="0">
              <a:spcBef>
                <a:spcPct val="20000"/>
              </a:spcBef>
              <a:buFontTx/>
              <a:buAutoNum type="arabicParenR" startAt="4"/>
            </a:pPr>
            <a:r>
              <a:rPr lang="cs-CZ" sz="2400">
                <a:latin typeface="Arial" charset="0"/>
              </a:rPr>
              <a:t>L; L </a:t>
            </a:r>
            <a:r>
              <a:rPr lang="cs-CZ" sz="2400">
                <a:latin typeface="Arial" charset="0"/>
                <a:sym typeface="Symbol" pitchFamily="18" charset="2"/>
              </a:rPr>
              <a:t> k  </a:t>
            </a:r>
            <a:r>
              <a:rPr lang="cs-CZ" sz="2400">
                <a:cs typeface="Arial" charset="0"/>
                <a:sym typeface="Symbol" pitchFamily="18" charset="2"/>
              </a:rPr>
              <a:t>→</a:t>
            </a:r>
            <a:r>
              <a:rPr lang="cs-CZ" sz="2400">
                <a:latin typeface="Arial" charset="0"/>
                <a:sym typeface="Symbol" pitchFamily="18" charset="2"/>
              </a:rPr>
              <a:t>MX   </a:t>
            </a:r>
            <a:r>
              <a:rPr lang="cs-CZ">
                <a:latin typeface="Arial" charset="0"/>
                <a:sym typeface="Symbol" pitchFamily="18" charset="2"/>
              </a:rPr>
              <a:t>sestroj bod L, který leží v průsečíku kružnice k a polopř.MX</a:t>
            </a:r>
          </a:p>
          <a:p>
            <a:pPr marL="533400" indent="-533400" eaLnBrk="0" hangingPunct="0">
              <a:spcBef>
                <a:spcPct val="20000"/>
              </a:spcBef>
              <a:buFontTx/>
              <a:buAutoNum type="arabicParenR" startAt="4"/>
            </a:pPr>
            <a:r>
              <a:rPr lang="cs-CZ" sz="2400">
                <a:latin typeface="Arial" charset="0"/>
                <a:cs typeface="Arial" charset="0"/>
                <a:sym typeface="Symbol" pitchFamily="18" charset="2"/>
              </a:rPr>
              <a:t>∆ KLM</a:t>
            </a:r>
            <a:endParaRPr lang="cs-CZ" sz="2400">
              <a:latin typeface="Arial" charset="0"/>
            </a:endParaRP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endParaRPr lang="cs-CZ" sz="2000">
              <a:latin typeface="Arial" charset="0"/>
            </a:endParaRP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</p:txBody>
      </p:sp>
      <p:sp>
        <p:nvSpPr>
          <p:cNvPr id="10" name="Rectangle 3"/>
          <p:cNvSpPr>
            <a:spLocks noChangeArrowheads="1"/>
          </p:cNvSpPr>
          <p:nvPr/>
        </p:nvSpPr>
        <p:spPr bwMode="auto">
          <a:xfrm>
            <a:off x="4356100" y="2276475"/>
            <a:ext cx="478790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   </a:t>
            </a:r>
            <a:r>
              <a:rPr lang="cs-CZ" sz="2400" u="sng">
                <a:latin typeface="Arial" charset="0"/>
              </a:rPr>
              <a:t>Konstrukce:</a:t>
            </a:r>
            <a:r>
              <a:rPr lang="cs-CZ" sz="2400">
                <a:latin typeface="Arial" charset="0"/>
              </a:rPr>
              <a:t>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  </a:t>
            </a:r>
            <a:r>
              <a:rPr lang="cs-CZ">
                <a:latin typeface="Arial" charset="0"/>
              </a:rPr>
              <a:t>Pracuj podle náčrtu a zapisuj si postup !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</p:txBody>
      </p:sp>
      <p:sp>
        <p:nvSpPr>
          <p:cNvPr id="18" name="Line 39"/>
          <p:cNvSpPr>
            <a:spLocks noChangeShapeType="1"/>
          </p:cNvSpPr>
          <p:nvPr/>
        </p:nvSpPr>
        <p:spPr bwMode="auto">
          <a:xfrm flipH="1" flipV="1">
            <a:off x="468313" y="3500438"/>
            <a:ext cx="790575" cy="2449512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9" name="Line 37"/>
          <p:cNvSpPr>
            <a:spLocks noChangeShapeType="1"/>
          </p:cNvSpPr>
          <p:nvPr/>
        </p:nvSpPr>
        <p:spPr bwMode="auto">
          <a:xfrm flipV="1">
            <a:off x="1258888" y="5949950"/>
            <a:ext cx="2233612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4" name="Rectangle 3"/>
          <p:cNvSpPr txBox="1">
            <a:spLocks noChangeArrowheads="1"/>
          </p:cNvSpPr>
          <p:nvPr/>
        </p:nvSpPr>
        <p:spPr bwMode="auto">
          <a:xfrm>
            <a:off x="900113" y="6021388"/>
            <a:ext cx="51435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M</a:t>
            </a:r>
          </a:p>
        </p:txBody>
      </p:sp>
      <p:sp>
        <p:nvSpPr>
          <p:cNvPr id="25" name="Rectangle 3"/>
          <p:cNvSpPr txBox="1">
            <a:spLocks noChangeArrowheads="1"/>
          </p:cNvSpPr>
          <p:nvPr/>
        </p:nvSpPr>
        <p:spPr bwMode="auto">
          <a:xfrm>
            <a:off x="3276600" y="6021388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K</a:t>
            </a:r>
          </a:p>
        </p:txBody>
      </p:sp>
      <p:sp>
        <p:nvSpPr>
          <p:cNvPr id="4114" name="Rectangle 3"/>
          <p:cNvSpPr txBox="1">
            <a:spLocks noChangeArrowheads="1"/>
          </p:cNvSpPr>
          <p:nvPr/>
        </p:nvSpPr>
        <p:spPr bwMode="auto">
          <a:xfrm>
            <a:off x="8027988" y="5445125"/>
            <a:ext cx="822325" cy="655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endParaRPr lang="cs-CZ" sz="2400">
              <a:latin typeface="Arial" charset="0"/>
            </a:endParaRPr>
          </a:p>
        </p:txBody>
      </p:sp>
      <p:sp>
        <p:nvSpPr>
          <p:cNvPr id="27" name="Rectangle 3"/>
          <p:cNvSpPr txBox="1">
            <a:spLocks noChangeArrowheads="1"/>
          </p:cNvSpPr>
          <p:nvPr/>
        </p:nvSpPr>
        <p:spPr bwMode="auto">
          <a:xfrm>
            <a:off x="250825" y="3716338"/>
            <a:ext cx="512763" cy="35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L</a:t>
            </a:r>
          </a:p>
        </p:txBody>
      </p:sp>
      <p:sp>
        <p:nvSpPr>
          <p:cNvPr id="29" name="Arc 20"/>
          <p:cNvSpPr>
            <a:spLocks/>
          </p:cNvSpPr>
          <p:nvPr/>
        </p:nvSpPr>
        <p:spPr bwMode="auto">
          <a:xfrm rot="21173851" flipH="1">
            <a:off x="-14288" y="3498850"/>
            <a:ext cx="1301751" cy="2173288"/>
          </a:xfrm>
          <a:custGeom>
            <a:avLst/>
            <a:gdLst>
              <a:gd name="T0" fmla="*/ 0 w 16019"/>
              <a:gd name="T1" fmla="*/ 2147483647 h 21600"/>
              <a:gd name="T2" fmla="*/ 2147483647 w 16019"/>
              <a:gd name="T3" fmla="*/ 2147483647 h 21600"/>
              <a:gd name="T4" fmla="*/ 2147483647 w 16019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6019" h="21600" fill="none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</a:path>
              <a:path w="16019" h="21600" stroke="0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  <a:lnTo>
                  <a:pt x="7634" y="21600"/>
                </a:lnTo>
                <a:lnTo>
                  <a:pt x="0" y="1394"/>
                </a:lnTo>
                <a:close/>
              </a:path>
            </a:pathLst>
          </a:cu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" name="Rectangle 3"/>
          <p:cNvSpPr txBox="1">
            <a:spLocks noChangeArrowheads="1"/>
          </p:cNvSpPr>
          <p:nvPr/>
        </p:nvSpPr>
        <p:spPr bwMode="auto">
          <a:xfrm>
            <a:off x="468313" y="2781300"/>
            <a:ext cx="522287" cy="44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X</a:t>
            </a:r>
          </a:p>
        </p:txBody>
      </p:sp>
      <p:sp>
        <p:nvSpPr>
          <p:cNvPr id="5" name="Line 13"/>
          <p:cNvSpPr>
            <a:spLocks noChangeShapeType="1"/>
          </p:cNvSpPr>
          <p:nvPr/>
        </p:nvSpPr>
        <p:spPr bwMode="auto">
          <a:xfrm flipV="1">
            <a:off x="5364163" y="6021388"/>
            <a:ext cx="0" cy="287337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" name="Line 13"/>
          <p:cNvSpPr>
            <a:spLocks noChangeShapeType="1"/>
          </p:cNvSpPr>
          <p:nvPr/>
        </p:nvSpPr>
        <p:spPr bwMode="auto">
          <a:xfrm flipV="1">
            <a:off x="8604250" y="6021388"/>
            <a:ext cx="0" cy="287337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" name="Line 15"/>
          <p:cNvSpPr>
            <a:spLocks noChangeShapeType="1"/>
          </p:cNvSpPr>
          <p:nvPr/>
        </p:nvSpPr>
        <p:spPr bwMode="auto">
          <a:xfrm flipH="1" flipV="1">
            <a:off x="468313" y="3500438"/>
            <a:ext cx="3024187" cy="2449512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2" name="Rectangle 3"/>
          <p:cNvSpPr txBox="1">
            <a:spLocks noChangeArrowheads="1"/>
          </p:cNvSpPr>
          <p:nvPr/>
        </p:nvSpPr>
        <p:spPr bwMode="auto">
          <a:xfrm>
            <a:off x="1619250" y="6021388"/>
            <a:ext cx="1655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l = 7cm</a:t>
            </a:r>
          </a:p>
        </p:txBody>
      </p:sp>
      <p:sp>
        <p:nvSpPr>
          <p:cNvPr id="33" name="Rectangle 3"/>
          <p:cNvSpPr txBox="1">
            <a:spLocks noChangeArrowheads="1"/>
          </p:cNvSpPr>
          <p:nvPr/>
        </p:nvSpPr>
        <p:spPr bwMode="auto">
          <a:xfrm>
            <a:off x="0" y="5373688"/>
            <a:ext cx="14398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k=9cm</a:t>
            </a:r>
          </a:p>
        </p:txBody>
      </p:sp>
      <p:sp>
        <p:nvSpPr>
          <p:cNvPr id="35" name="Freeform 44"/>
          <p:cNvSpPr>
            <a:spLocks/>
          </p:cNvSpPr>
          <p:nvPr/>
        </p:nvSpPr>
        <p:spPr bwMode="auto">
          <a:xfrm>
            <a:off x="900113" y="4797425"/>
            <a:ext cx="1150937" cy="1152525"/>
          </a:xfrm>
          <a:custGeom>
            <a:avLst/>
            <a:gdLst>
              <a:gd name="T0" fmla="*/ 0 w 234"/>
              <a:gd name="T1" fmla="*/ 0 h 363"/>
              <a:gd name="T2" fmla="*/ 2147483647 w 234"/>
              <a:gd name="T3" fmla="*/ 2147483647 h 363"/>
              <a:gd name="T4" fmla="*/ 2147483647 w 234"/>
              <a:gd name="T5" fmla="*/ 2147483647 h 363"/>
              <a:gd name="T6" fmla="*/ 2147483647 w 234"/>
              <a:gd name="T7" fmla="*/ 2147483647 h 363"/>
              <a:gd name="T8" fmla="*/ 2147483647 w 234"/>
              <a:gd name="T9" fmla="*/ 2147483647 h 36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34" h="363">
                <a:moveTo>
                  <a:pt x="0" y="0"/>
                </a:moveTo>
                <a:cubicBezTo>
                  <a:pt x="30" y="11"/>
                  <a:pt x="61" y="23"/>
                  <a:pt x="91" y="46"/>
                </a:cubicBezTo>
                <a:cubicBezTo>
                  <a:pt x="121" y="69"/>
                  <a:pt x="159" y="99"/>
                  <a:pt x="182" y="136"/>
                </a:cubicBezTo>
                <a:cubicBezTo>
                  <a:pt x="205" y="173"/>
                  <a:pt x="220" y="234"/>
                  <a:pt x="227" y="272"/>
                </a:cubicBezTo>
                <a:cubicBezTo>
                  <a:pt x="234" y="310"/>
                  <a:pt x="227" y="340"/>
                  <a:pt x="227" y="363"/>
                </a:cubicBezTo>
              </a:path>
            </a:pathLst>
          </a:custGeom>
          <a:noFill/>
          <a:ln w="31750" cap="flat" cmpd="sng">
            <a:solidFill>
              <a:srgbClr val="FF0000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6" name="Rectangle 3"/>
          <p:cNvSpPr txBox="1">
            <a:spLocks noChangeArrowheads="1"/>
          </p:cNvSpPr>
          <p:nvPr/>
        </p:nvSpPr>
        <p:spPr bwMode="auto">
          <a:xfrm>
            <a:off x="1187450" y="5373688"/>
            <a:ext cx="86360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110</a:t>
            </a:r>
            <a:r>
              <a:rPr lang="en-US" sz="2400">
                <a:latin typeface="Arial" charset="0"/>
              </a:rPr>
              <a:t>º</a:t>
            </a:r>
            <a:endParaRPr lang="cs-CZ"/>
          </a:p>
        </p:txBody>
      </p:sp>
      <p:sp>
        <p:nvSpPr>
          <p:cNvPr id="37" name="Line 36"/>
          <p:cNvSpPr>
            <a:spLocks noChangeShapeType="1"/>
          </p:cNvSpPr>
          <p:nvPr/>
        </p:nvSpPr>
        <p:spPr bwMode="auto">
          <a:xfrm flipH="1">
            <a:off x="250825" y="3068638"/>
            <a:ext cx="215900" cy="71437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8" name="Rectangle 3"/>
          <p:cNvSpPr txBox="1">
            <a:spLocks noChangeArrowheads="1"/>
          </p:cNvSpPr>
          <p:nvPr/>
        </p:nvSpPr>
        <p:spPr bwMode="auto">
          <a:xfrm>
            <a:off x="1187450" y="3429000"/>
            <a:ext cx="522288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p</a:t>
            </a:r>
          </a:p>
        </p:txBody>
      </p:sp>
      <p:sp>
        <p:nvSpPr>
          <p:cNvPr id="39" name="Line 36"/>
          <p:cNvSpPr>
            <a:spLocks noChangeShapeType="1"/>
          </p:cNvSpPr>
          <p:nvPr/>
        </p:nvSpPr>
        <p:spPr bwMode="auto">
          <a:xfrm flipH="1">
            <a:off x="3203575" y="2565400"/>
            <a:ext cx="288925" cy="142875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0" name="Rectangle 3"/>
          <p:cNvSpPr txBox="1">
            <a:spLocks noChangeArrowheads="1"/>
          </p:cNvSpPr>
          <p:nvPr/>
        </p:nvSpPr>
        <p:spPr bwMode="auto">
          <a:xfrm rot="10800000" flipV="1">
            <a:off x="2771775" y="2565400"/>
            <a:ext cx="533400" cy="42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X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539750" y="2349500"/>
            <a:ext cx="1152525" cy="36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 u="sng">
                <a:latin typeface="Arial" charset="0"/>
              </a:rPr>
              <a:t>Náčrt :</a:t>
            </a:r>
            <a:r>
              <a:rPr lang="cs-CZ" sz="2400">
                <a:latin typeface="Arial" charset="0"/>
              </a:rPr>
              <a:t>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7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1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10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10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7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3" dur="2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6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9" dur="10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7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3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3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17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8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1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23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4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0" dur="20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 nodeType="clickPar">
                      <p:stCondLst>
                        <p:cond delay="indefinite"/>
                      </p:stCondLst>
                      <p:childTnLst>
                        <p:par>
                          <p:cTn id="1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 nodeType="clickPar">
                      <p:stCondLst>
                        <p:cond delay="indefinite"/>
                      </p:stCondLst>
                      <p:childTnLst>
                        <p:par>
                          <p:cTn id="1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2000"/>
                                        <p:tgtEl>
                                          <p:spTgt spid="23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5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 nodeType="clickPar">
                      <p:stCondLst>
                        <p:cond delay="indefinite"/>
                      </p:stCondLst>
                      <p:childTnLst>
                        <p:par>
                          <p:cTn id="1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 nodeType="clickPar">
                      <p:stCondLst>
                        <p:cond delay="indefinite"/>
                      </p:stCondLst>
                      <p:childTnLst>
                        <p:par>
                          <p:cTn id="1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 nodeType="clickPar">
                      <p:stCondLst>
                        <p:cond delay="indefinite"/>
                      </p:stCondLst>
                      <p:childTnLst>
                        <p:par>
                          <p:cTn id="1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4" presetID="8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5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 nodeType="clickPar">
                      <p:stCondLst>
                        <p:cond delay="indefinite"/>
                      </p:stCondLst>
                      <p:childTnLst>
                        <p:par>
                          <p:cTn id="1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00"/>
                                        <p:tgtEl>
                                          <p:spTgt spid="23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8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6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2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4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089" grpId="0" animBg="1"/>
      <p:bldP spid="23565" grpId="0" animBg="1"/>
      <p:bldP spid="23566" grpId="0" animBg="1"/>
      <p:bldP spid="23567" grpId="0" animBg="1"/>
      <p:bldP spid="23572" grpId="0" animBg="1"/>
      <p:bldP spid="18" grpId="0" animBg="1"/>
      <p:bldP spid="19" grpId="0" animBg="1"/>
      <p:bldP spid="29" grpId="0" animBg="1"/>
      <p:bldP spid="5" grpId="0" animBg="1"/>
      <p:bldP spid="5" grpId="1" animBg="1"/>
      <p:bldP spid="6" grpId="0" animBg="1"/>
      <p:bldP spid="6" grpId="1" animBg="1"/>
      <p:bldP spid="31" grpId="0" animBg="1"/>
      <p:bldP spid="35" grpId="0" animBg="1"/>
      <p:bldP spid="37" grpId="0" animBg="1"/>
      <p:bldP spid="3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42875" y="2405063"/>
            <a:ext cx="1908175" cy="442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 b="1" u="sng">
                <a:latin typeface="Arial" charset="0"/>
              </a:rPr>
              <a:t>Náčrt :</a:t>
            </a:r>
            <a:r>
              <a:rPr lang="cs-CZ" sz="2400" b="1">
                <a:latin typeface="Arial" charset="0"/>
              </a:rPr>
              <a:t> 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</a:t>
            </a:r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 bwMode="auto">
          <a:xfrm>
            <a:off x="1268413" y="6223000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P</a:t>
            </a:r>
          </a:p>
        </p:txBody>
      </p:sp>
      <p:sp>
        <p:nvSpPr>
          <p:cNvPr id="2" name="Rectangle 3"/>
          <p:cNvSpPr txBox="1">
            <a:spLocks noChangeArrowheads="1"/>
          </p:cNvSpPr>
          <p:nvPr/>
        </p:nvSpPr>
        <p:spPr bwMode="auto">
          <a:xfrm>
            <a:off x="5307013" y="6292850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Q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5364163" y="4149725"/>
            <a:ext cx="316865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p = 60mm = 6cm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706688" y="6237288"/>
            <a:ext cx="1655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r = 9,5cm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4067175" y="2565400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k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5219700" y="2924175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R</a:t>
            </a: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5759450" y="2205038"/>
            <a:ext cx="3384550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000" dirty="0">
                <a:latin typeface="Arial" charset="0"/>
              </a:rPr>
              <a:t>Barevně </a:t>
            </a:r>
            <a:r>
              <a:rPr lang="cs-CZ" sz="2000" dirty="0" smtClean="0">
                <a:latin typeface="Arial" charset="0"/>
              </a:rPr>
              <a:t>vyznač, </a:t>
            </a:r>
            <a:r>
              <a:rPr lang="cs-CZ" sz="2000" dirty="0">
                <a:latin typeface="Arial" charset="0"/>
              </a:rPr>
              <a:t>co znáš !</a:t>
            </a:r>
          </a:p>
        </p:txBody>
      </p:sp>
      <p:sp>
        <p:nvSpPr>
          <p:cNvPr id="3106" name="Line 34"/>
          <p:cNvSpPr>
            <a:spLocks noChangeShapeType="1"/>
          </p:cNvSpPr>
          <p:nvPr/>
        </p:nvSpPr>
        <p:spPr bwMode="auto">
          <a:xfrm>
            <a:off x="1692275" y="6237288"/>
            <a:ext cx="37433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07" name="Line 35"/>
          <p:cNvSpPr>
            <a:spLocks noChangeShapeType="1"/>
          </p:cNvSpPr>
          <p:nvPr/>
        </p:nvSpPr>
        <p:spPr bwMode="auto">
          <a:xfrm flipV="1">
            <a:off x="1700213" y="2852738"/>
            <a:ext cx="3376612" cy="337978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08" name="Line 36"/>
          <p:cNvSpPr>
            <a:spLocks noChangeShapeType="1"/>
          </p:cNvSpPr>
          <p:nvPr/>
        </p:nvSpPr>
        <p:spPr bwMode="auto">
          <a:xfrm flipH="1" flipV="1">
            <a:off x="4932363" y="1700213"/>
            <a:ext cx="503237" cy="453707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09" name="Line 37"/>
          <p:cNvSpPr>
            <a:spLocks noChangeShapeType="1"/>
          </p:cNvSpPr>
          <p:nvPr/>
        </p:nvSpPr>
        <p:spPr bwMode="auto">
          <a:xfrm flipV="1">
            <a:off x="1692275" y="6237288"/>
            <a:ext cx="3760788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11" name="Line 39"/>
          <p:cNvSpPr>
            <a:spLocks noChangeShapeType="1"/>
          </p:cNvSpPr>
          <p:nvPr/>
        </p:nvSpPr>
        <p:spPr bwMode="auto">
          <a:xfrm flipH="1" flipV="1">
            <a:off x="5076825" y="2852738"/>
            <a:ext cx="358775" cy="338455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13" name="Arc 41"/>
          <p:cNvSpPr>
            <a:spLocks/>
          </p:cNvSpPr>
          <p:nvPr/>
        </p:nvSpPr>
        <p:spPr bwMode="auto">
          <a:xfrm rot="21457544" flipH="1">
            <a:off x="4284663" y="2852738"/>
            <a:ext cx="1690687" cy="2784475"/>
          </a:xfrm>
          <a:custGeom>
            <a:avLst/>
            <a:gdLst>
              <a:gd name="T0" fmla="*/ 0 w 16019"/>
              <a:gd name="T1" fmla="*/ 2147483647 h 21600"/>
              <a:gd name="T2" fmla="*/ 2147483647 w 16019"/>
              <a:gd name="T3" fmla="*/ 2147483647 h 21600"/>
              <a:gd name="T4" fmla="*/ 2147483647 w 16019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6019" h="21600" fill="none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</a:path>
              <a:path w="16019" h="21600" stroke="0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  <a:lnTo>
                  <a:pt x="7634" y="21600"/>
                </a:lnTo>
                <a:lnTo>
                  <a:pt x="0" y="1394"/>
                </a:lnTo>
                <a:close/>
              </a:path>
            </a:pathLst>
          </a:cu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4" name="Freeform 44"/>
          <p:cNvSpPr>
            <a:spLocks/>
          </p:cNvSpPr>
          <p:nvPr/>
        </p:nvSpPr>
        <p:spPr bwMode="auto">
          <a:xfrm rot="-6721218">
            <a:off x="4532313" y="5037138"/>
            <a:ext cx="652462" cy="1300162"/>
          </a:xfrm>
          <a:custGeom>
            <a:avLst/>
            <a:gdLst>
              <a:gd name="T0" fmla="*/ 0 w 234"/>
              <a:gd name="T1" fmla="*/ 0 h 363"/>
              <a:gd name="T2" fmla="*/ 2147483647 w 234"/>
              <a:gd name="T3" fmla="*/ 2147483647 h 363"/>
              <a:gd name="T4" fmla="*/ 2147483647 w 234"/>
              <a:gd name="T5" fmla="*/ 2147483647 h 363"/>
              <a:gd name="T6" fmla="*/ 2147483647 w 234"/>
              <a:gd name="T7" fmla="*/ 2147483647 h 363"/>
              <a:gd name="T8" fmla="*/ 2147483647 w 234"/>
              <a:gd name="T9" fmla="*/ 2147483647 h 36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34" h="363">
                <a:moveTo>
                  <a:pt x="0" y="0"/>
                </a:moveTo>
                <a:cubicBezTo>
                  <a:pt x="30" y="11"/>
                  <a:pt x="61" y="23"/>
                  <a:pt x="91" y="46"/>
                </a:cubicBezTo>
                <a:cubicBezTo>
                  <a:pt x="121" y="69"/>
                  <a:pt x="159" y="99"/>
                  <a:pt x="182" y="136"/>
                </a:cubicBezTo>
                <a:cubicBezTo>
                  <a:pt x="205" y="173"/>
                  <a:pt x="220" y="234"/>
                  <a:pt x="227" y="272"/>
                </a:cubicBezTo>
                <a:cubicBezTo>
                  <a:pt x="234" y="310"/>
                  <a:pt x="227" y="340"/>
                  <a:pt x="227" y="363"/>
                </a:cubicBezTo>
              </a:path>
            </a:pathLst>
          </a:custGeom>
          <a:noFill/>
          <a:ln w="31750" cap="flat" cmpd="sng">
            <a:solidFill>
              <a:srgbClr val="FF0000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5" name="Rectangle 3"/>
          <p:cNvSpPr txBox="1">
            <a:spLocks noChangeArrowheads="1"/>
          </p:cNvSpPr>
          <p:nvPr/>
        </p:nvSpPr>
        <p:spPr bwMode="auto">
          <a:xfrm>
            <a:off x="4643438" y="5589588"/>
            <a:ext cx="64770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75</a:t>
            </a:r>
            <a:r>
              <a:rPr lang="en-US" sz="2400">
                <a:latin typeface="Arial" charset="0"/>
              </a:rPr>
              <a:t>º</a:t>
            </a:r>
            <a:endParaRPr lang="cs-CZ"/>
          </a:p>
        </p:txBody>
      </p:sp>
      <p:sp>
        <p:nvSpPr>
          <p:cNvPr id="26" name="Line 36"/>
          <p:cNvSpPr>
            <a:spLocks noChangeShapeType="1"/>
          </p:cNvSpPr>
          <p:nvPr/>
        </p:nvSpPr>
        <p:spPr bwMode="auto">
          <a:xfrm flipH="1">
            <a:off x="4787900" y="2060575"/>
            <a:ext cx="431800" cy="730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" name="Rectangle 3"/>
          <p:cNvSpPr txBox="1">
            <a:spLocks noChangeArrowheads="1"/>
          </p:cNvSpPr>
          <p:nvPr/>
        </p:nvSpPr>
        <p:spPr bwMode="auto">
          <a:xfrm>
            <a:off x="4211638" y="1844675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X</a:t>
            </a:r>
          </a:p>
        </p:txBody>
      </p:sp>
      <p:sp>
        <p:nvSpPr>
          <p:cNvPr id="22" name="Rectangle 3"/>
          <p:cNvSpPr>
            <a:spLocks noChangeArrowheads="1"/>
          </p:cNvSpPr>
          <p:nvPr/>
        </p:nvSpPr>
        <p:spPr bwMode="auto">
          <a:xfrm>
            <a:off x="250825" y="260350"/>
            <a:ext cx="8650288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 b="1" u="sng">
                <a:latin typeface="Arial" charset="0"/>
              </a:rPr>
              <a:t>Příklad 2:</a:t>
            </a:r>
            <a:r>
              <a:rPr lang="cs-CZ" sz="2400">
                <a:latin typeface="Arial" charset="0"/>
              </a:rPr>
              <a:t>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  Sestroj trojúhelník PQR, jestliže je dáno :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lPQl = 9,5cm</a:t>
            </a:r>
            <a:r>
              <a:rPr lang="en-US" sz="2400">
                <a:latin typeface="Arial" charset="0"/>
                <a:cs typeface="Arial" charset="0"/>
              </a:rPr>
              <a:t>;</a:t>
            </a:r>
            <a:r>
              <a:rPr lang="cs-CZ" sz="2400">
                <a:latin typeface="Arial" charset="0"/>
              </a:rPr>
              <a:t> lQRl = 60mm</a:t>
            </a:r>
            <a:r>
              <a:rPr lang="en-US" sz="2400">
                <a:latin typeface="Arial" charset="0"/>
                <a:cs typeface="Arial" charset="0"/>
              </a:rPr>
              <a:t>;</a:t>
            </a:r>
            <a:r>
              <a:rPr lang="cs-CZ" sz="2400">
                <a:latin typeface="Arial" charset="0"/>
                <a:cs typeface="Arial" charset="0"/>
              </a:rPr>
              <a:t> l</a:t>
            </a:r>
            <a:r>
              <a:rPr lang="cs-CZ" sz="2400">
                <a:latin typeface="Symbol" pitchFamily="18" charset="2"/>
                <a:sym typeface="Symbol" pitchFamily="18" charset="2"/>
              </a:rPr>
              <a:t></a:t>
            </a:r>
            <a:r>
              <a:rPr lang="cs-CZ" sz="2400">
                <a:latin typeface="Arial" charset="0"/>
                <a:sym typeface="Symbol" pitchFamily="18" charset="2"/>
              </a:rPr>
              <a:t>PQRl</a:t>
            </a:r>
            <a:r>
              <a:rPr lang="cs-CZ" sz="2000">
                <a:latin typeface="Arial" charset="0"/>
                <a:sym typeface="Symbol" pitchFamily="18" charset="2"/>
              </a:rPr>
              <a:t> </a:t>
            </a:r>
            <a:r>
              <a:rPr lang="cs-CZ" sz="2400">
                <a:latin typeface="Arial" charset="0"/>
              </a:rPr>
              <a:t>= 75</a:t>
            </a:r>
            <a:r>
              <a:rPr lang="en-US" sz="2400">
                <a:latin typeface="Arial" charset="0"/>
                <a:cs typeface="Arial" charset="0"/>
              </a:rPr>
              <a:t>º</a:t>
            </a:r>
            <a:r>
              <a:rPr lang="cs-CZ" sz="2400">
                <a:latin typeface="Arial" charset="0"/>
                <a:cs typeface="Arial" charset="0"/>
              </a:rPr>
              <a:t>.</a:t>
            </a:r>
            <a:endParaRPr lang="cs-CZ" sz="2400">
              <a:latin typeface="Arial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24525" y="3357563"/>
            <a:ext cx="266541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000">
                <a:latin typeface="Arial" charset="0"/>
              </a:rPr>
              <a:t>Převedeme na stejné jednotky 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5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6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63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7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7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3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0" dur="1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2000"/>
                                        <p:tgtEl>
                                          <p:spTgt spid="3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9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 nodeType="clickPar">
                      <p:stCondLst>
                        <p:cond delay="indefinite"/>
                      </p:stCondLst>
                      <p:childTnLst>
                        <p:par>
                          <p:cTn id="10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2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1" dur="1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4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  <p:bldP spid="3106" grpId="0" animBg="1"/>
      <p:bldP spid="3107" grpId="0" animBg="1"/>
      <p:bldP spid="3108" grpId="0" animBg="1"/>
      <p:bldP spid="3109" grpId="0" animBg="1"/>
      <p:bldP spid="3111" grpId="0" animBg="1"/>
      <p:bldP spid="3113" grpId="0" animBg="1"/>
      <p:bldP spid="24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Line 15"/>
          <p:cNvSpPr>
            <a:spLocks noChangeShapeType="1"/>
          </p:cNvSpPr>
          <p:nvPr/>
        </p:nvSpPr>
        <p:spPr bwMode="auto">
          <a:xfrm flipH="1" flipV="1">
            <a:off x="1908175" y="3213100"/>
            <a:ext cx="719138" cy="273685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4" name="Line 15"/>
          <p:cNvSpPr>
            <a:spLocks noChangeShapeType="1"/>
          </p:cNvSpPr>
          <p:nvPr/>
        </p:nvSpPr>
        <p:spPr bwMode="auto">
          <a:xfrm flipV="1">
            <a:off x="250825" y="4076700"/>
            <a:ext cx="1873250" cy="1879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 bwMode="auto">
          <a:xfrm>
            <a:off x="3492500" y="6165850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P</a:t>
            </a:r>
          </a:p>
        </p:txBody>
      </p:sp>
      <p:sp>
        <p:nvSpPr>
          <p:cNvPr id="2" name="Rectangle 3"/>
          <p:cNvSpPr txBox="1">
            <a:spLocks noChangeArrowheads="1"/>
          </p:cNvSpPr>
          <p:nvPr/>
        </p:nvSpPr>
        <p:spPr bwMode="auto">
          <a:xfrm>
            <a:off x="8027988" y="5734050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Q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6227763" y="2708275"/>
            <a:ext cx="403225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k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7164388" y="2924175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R</a:t>
            </a:r>
          </a:p>
        </p:txBody>
      </p:sp>
      <p:sp>
        <p:nvSpPr>
          <p:cNvPr id="23565" name="Line 13"/>
          <p:cNvSpPr>
            <a:spLocks noChangeShapeType="1"/>
          </p:cNvSpPr>
          <p:nvPr/>
        </p:nvSpPr>
        <p:spPr bwMode="auto">
          <a:xfrm>
            <a:off x="3995738" y="6165850"/>
            <a:ext cx="4032250" cy="36513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66" name="Line 14"/>
          <p:cNvSpPr>
            <a:spLocks noChangeShapeType="1"/>
          </p:cNvSpPr>
          <p:nvPr/>
        </p:nvSpPr>
        <p:spPr bwMode="auto">
          <a:xfrm flipV="1">
            <a:off x="3995738" y="2997200"/>
            <a:ext cx="3024187" cy="316865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67" name="Line 15"/>
          <p:cNvSpPr>
            <a:spLocks noChangeShapeType="1"/>
          </p:cNvSpPr>
          <p:nvPr/>
        </p:nvSpPr>
        <p:spPr bwMode="auto">
          <a:xfrm flipH="1" flipV="1">
            <a:off x="6804025" y="2276475"/>
            <a:ext cx="1220788" cy="3960813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72" name="Arc 20"/>
          <p:cNvSpPr>
            <a:spLocks/>
          </p:cNvSpPr>
          <p:nvPr/>
        </p:nvSpPr>
        <p:spPr bwMode="auto">
          <a:xfrm rot="20748418" flipH="1">
            <a:off x="6659563" y="2960688"/>
            <a:ext cx="1223962" cy="2065337"/>
          </a:xfrm>
          <a:custGeom>
            <a:avLst/>
            <a:gdLst>
              <a:gd name="T0" fmla="*/ 0 w 16019"/>
              <a:gd name="T1" fmla="*/ 2147483647 h 21600"/>
              <a:gd name="T2" fmla="*/ 2147483647 w 16019"/>
              <a:gd name="T3" fmla="*/ 2147483647 h 21600"/>
              <a:gd name="T4" fmla="*/ 2147483647 w 16019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6019" h="21600" fill="none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</a:path>
              <a:path w="16019" h="21600" stroke="0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  <a:lnTo>
                  <a:pt x="7634" y="21600"/>
                </a:lnTo>
                <a:lnTo>
                  <a:pt x="0" y="1394"/>
                </a:lnTo>
                <a:close/>
              </a:path>
            </a:pathLst>
          </a:cu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0" y="0"/>
            <a:ext cx="9359900" cy="2052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 u="sng">
                <a:latin typeface="Arial" charset="0"/>
              </a:rPr>
              <a:t>Postup konstrukce :</a:t>
            </a:r>
            <a:r>
              <a:rPr lang="cs-CZ" sz="2400">
                <a:latin typeface="Arial" charset="0"/>
              </a:rPr>
              <a:t>  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1)  PQ ; </a:t>
            </a:r>
            <a:r>
              <a:rPr lang="en-US" sz="2400">
                <a:latin typeface="Arial" charset="0"/>
              </a:rPr>
              <a:t>|</a:t>
            </a:r>
            <a:r>
              <a:rPr lang="cs-CZ" sz="2400">
                <a:latin typeface="Arial" charset="0"/>
              </a:rPr>
              <a:t>PQ</a:t>
            </a:r>
            <a:r>
              <a:rPr lang="en-US" sz="2400">
                <a:latin typeface="Arial" charset="0"/>
              </a:rPr>
              <a:t>| = </a:t>
            </a:r>
            <a:r>
              <a:rPr lang="cs-CZ" sz="2400">
                <a:latin typeface="Arial" charset="0"/>
              </a:rPr>
              <a:t>9,5</a:t>
            </a:r>
            <a:r>
              <a:rPr lang="en-US" sz="2400">
                <a:latin typeface="Arial" charset="0"/>
              </a:rPr>
              <a:t>cm</a:t>
            </a:r>
            <a:r>
              <a:rPr lang="cs-CZ" sz="2400">
                <a:latin typeface="Arial" charset="0"/>
              </a:rPr>
              <a:t>   </a:t>
            </a:r>
            <a:r>
              <a:rPr lang="cs-CZ">
                <a:latin typeface="Arial" charset="0"/>
              </a:rPr>
              <a:t>úsečku PQ, a to tak, že vzdálenost bodů P; Q je 9,5cm   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  <a:sym typeface="Symbol" pitchFamily="18" charset="2"/>
              </a:rPr>
              <a:t>2) </a:t>
            </a:r>
            <a:r>
              <a:rPr lang="cs-CZ" sz="2400">
                <a:latin typeface="Symbol" pitchFamily="18" charset="2"/>
                <a:sym typeface="Symbol" pitchFamily="18" charset="2"/>
              </a:rPr>
              <a:t></a:t>
            </a:r>
            <a:r>
              <a:rPr lang="cs-CZ" sz="2400">
                <a:latin typeface="Arial" charset="0"/>
                <a:sym typeface="Symbol" pitchFamily="18" charset="2"/>
              </a:rPr>
              <a:t>PQX </a:t>
            </a:r>
            <a:r>
              <a:rPr lang="cs-CZ" sz="2000">
                <a:latin typeface="Arial" charset="0"/>
              </a:rPr>
              <a:t>;</a:t>
            </a:r>
            <a:r>
              <a:rPr lang="cs-CZ" sz="2000">
                <a:latin typeface="Arial" charset="0"/>
                <a:sym typeface="Symbol" pitchFamily="18" charset="2"/>
              </a:rPr>
              <a:t> </a:t>
            </a:r>
            <a:r>
              <a:rPr lang="cs-CZ" sz="2400">
                <a:latin typeface="Arial" charset="0"/>
                <a:cs typeface="Arial" charset="0"/>
              </a:rPr>
              <a:t>l</a:t>
            </a:r>
            <a:r>
              <a:rPr lang="cs-CZ" sz="2400">
                <a:latin typeface="Symbol" pitchFamily="18" charset="2"/>
                <a:sym typeface="Symbol" pitchFamily="18" charset="2"/>
              </a:rPr>
              <a:t></a:t>
            </a:r>
            <a:r>
              <a:rPr lang="cs-CZ" sz="2400">
                <a:latin typeface="Arial" charset="0"/>
                <a:sym typeface="Symbol" pitchFamily="18" charset="2"/>
              </a:rPr>
              <a:t>PQXl</a:t>
            </a:r>
            <a:r>
              <a:rPr lang="cs-CZ" sz="2000">
                <a:latin typeface="Arial" charset="0"/>
                <a:sym typeface="Symbol" pitchFamily="18" charset="2"/>
              </a:rPr>
              <a:t> </a:t>
            </a:r>
            <a:r>
              <a:rPr lang="cs-CZ" sz="2400">
                <a:latin typeface="Arial" charset="0"/>
              </a:rPr>
              <a:t>= 75</a:t>
            </a:r>
            <a:r>
              <a:rPr lang="en-US" sz="2400">
                <a:latin typeface="Arial" charset="0"/>
                <a:cs typeface="Arial" charset="0"/>
              </a:rPr>
              <a:t>º</a:t>
            </a:r>
            <a:r>
              <a:rPr lang="cs-CZ" sz="2400">
                <a:latin typeface="Arial" charset="0"/>
                <a:cs typeface="Arial" charset="0"/>
              </a:rPr>
              <a:t> </a:t>
            </a:r>
            <a:r>
              <a:rPr lang="cs-CZ">
                <a:latin typeface="Arial" charset="0"/>
              </a:rPr>
              <a:t>sestroj úhel PQX ( bod R nahrazen pomocným X )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3)   k ; k (Q; p = 6 cm)  </a:t>
            </a:r>
            <a:r>
              <a:rPr lang="cs-CZ">
                <a:latin typeface="Arial" charset="0"/>
              </a:rPr>
              <a:t>kružnici  k, která má střed v bodě Q a má poloměr 6cm</a:t>
            </a:r>
            <a:endParaRPr lang="cs-CZ" sz="2400">
              <a:latin typeface="Arial" charset="0"/>
            </a:endParaRPr>
          </a:p>
          <a:p>
            <a:pPr marL="533400" indent="-533400" eaLnBrk="0" hangingPunct="0">
              <a:spcBef>
                <a:spcPct val="20000"/>
              </a:spcBef>
              <a:buFontTx/>
              <a:buAutoNum type="arabicParenR" startAt="4"/>
            </a:pPr>
            <a:r>
              <a:rPr lang="cs-CZ" sz="2400">
                <a:latin typeface="Arial" charset="0"/>
              </a:rPr>
              <a:t>R; R </a:t>
            </a:r>
            <a:r>
              <a:rPr lang="cs-CZ" sz="2400">
                <a:latin typeface="Arial" charset="0"/>
                <a:sym typeface="Symbol" pitchFamily="18" charset="2"/>
              </a:rPr>
              <a:t> k  </a:t>
            </a:r>
            <a:r>
              <a:rPr lang="cs-CZ" sz="2400">
                <a:cs typeface="Arial" charset="0"/>
                <a:sym typeface="Symbol" pitchFamily="18" charset="2"/>
              </a:rPr>
              <a:t>→</a:t>
            </a:r>
            <a:r>
              <a:rPr lang="cs-CZ" sz="2400">
                <a:latin typeface="Arial" charset="0"/>
                <a:sym typeface="Symbol" pitchFamily="18" charset="2"/>
              </a:rPr>
              <a:t> QX </a:t>
            </a:r>
            <a:r>
              <a:rPr lang="cs-CZ">
                <a:latin typeface="Arial" charset="0"/>
                <a:sym typeface="Symbol" pitchFamily="18" charset="2"/>
              </a:rPr>
              <a:t>sestroj bod R, který leží v průsečíku kružnice k a polopř.QX</a:t>
            </a:r>
          </a:p>
          <a:p>
            <a:pPr marL="533400" indent="-533400" eaLnBrk="0" hangingPunct="0">
              <a:spcBef>
                <a:spcPct val="20000"/>
              </a:spcBef>
              <a:buFontTx/>
              <a:buAutoNum type="arabicParenR" startAt="4"/>
            </a:pPr>
            <a:r>
              <a:rPr lang="cs-CZ" sz="2400">
                <a:latin typeface="Arial" charset="0"/>
                <a:cs typeface="Arial" charset="0"/>
                <a:sym typeface="Symbol" pitchFamily="18" charset="2"/>
              </a:rPr>
              <a:t>∆ PQR</a:t>
            </a:r>
            <a:endParaRPr lang="cs-CZ" sz="2400">
              <a:latin typeface="Arial" charset="0"/>
            </a:endParaRP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endParaRPr lang="cs-CZ" sz="2000">
              <a:latin typeface="Arial" charset="0"/>
            </a:endParaRP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</p:txBody>
      </p:sp>
      <p:sp>
        <p:nvSpPr>
          <p:cNvPr id="10" name="Rectangle 3"/>
          <p:cNvSpPr>
            <a:spLocks noChangeArrowheads="1"/>
          </p:cNvSpPr>
          <p:nvPr/>
        </p:nvSpPr>
        <p:spPr bwMode="auto">
          <a:xfrm>
            <a:off x="4572000" y="2133600"/>
            <a:ext cx="1811338" cy="379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 u="sng">
                <a:latin typeface="Arial" charset="0"/>
              </a:rPr>
              <a:t>Konstrukce:</a:t>
            </a:r>
            <a:r>
              <a:rPr lang="cs-CZ" sz="2400">
                <a:latin typeface="Arial" charset="0"/>
              </a:rPr>
              <a:t>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  </a:t>
            </a:r>
          </a:p>
        </p:txBody>
      </p:sp>
      <p:sp>
        <p:nvSpPr>
          <p:cNvPr id="18" name="Line 39"/>
          <p:cNvSpPr>
            <a:spLocks noChangeShapeType="1"/>
          </p:cNvSpPr>
          <p:nvPr/>
        </p:nvSpPr>
        <p:spPr bwMode="auto">
          <a:xfrm flipH="1" flipV="1">
            <a:off x="2124075" y="4076700"/>
            <a:ext cx="503238" cy="187325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9" name="Line 37"/>
          <p:cNvSpPr>
            <a:spLocks noChangeShapeType="1"/>
          </p:cNvSpPr>
          <p:nvPr/>
        </p:nvSpPr>
        <p:spPr bwMode="auto">
          <a:xfrm flipV="1">
            <a:off x="250825" y="5949950"/>
            <a:ext cx="2376488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4" name="Rectangle 3"/>
          <p:cNvSpPr txBox="1">
            <a:spLocks noChangeArrowheads="1"/>
          </p:cNvSpPr>
          <p:nvPr/>
        </p:nvSpPr>
        <p:spPr bwMode="auto">
          <a:xfrm>
            <a:off x="93663" y="5986463"/>
            <a:ext cx="51435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P</a:t>
            </a:r>
          </a:p>
        </p:txBody>
      </p:sp>
      <p:sp>
        <p:nvSpPr>
          <p:cNvPr id="25" name="Rectangle 3"/>
          <p:cNvSpPr txBox="1">
            <a:spLocks noChangeArrowheads="1"/>
          </p:cNvSpPr>
          <p:nvPr/>
        </p:nvSpPr>
        <p:spPr bwMode="auto">
          <a:xfrm>
            <a:off x="2360613" y="5986463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Q</a:t>
            </a:r>
          </a:p>
        </p:txBody>
      </p:sp>
      <p:sp>
        <p:nvSpPr>
          <p:cNvPr id="6163" name="Rectangle 3"/>
          <p:cNvSpPr txBox="1">
            <a:spLocks noChangeArrowheads="1"/>
          </p:cNvSpPr>
          <p:nvPr/>
        </p:nvSpPr>
        <p:spPr bwMode="auto">
          <a:xfrm>
            <a:off x="8027988" y="5445125"/>
            <a:ext cx="822325" cy="655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endParaRPr lang="cs-CZ" sz="2400">
              <a:latin typeface="Arial" charset="0"/>
            </a:endParaRPr>
          </a:p>
        </p:txBody>
      </p:sp>
      <p:sp>
        <p:nvSpPr>
          <p:cNvPr id="27" name="Rectangle 3"/>
          <p:cNvSpPr txBox="1">
            <a:spLocks noChangeArrowheads="1"/>
          </p:cNvSpPr>
          <p:nvPr/>
        </p:nvSpPr>
        <p:spPr bwMode="auto">
          <a:xfrm>
            <a:off x="1619250" y="3716338"/>
            <a:ext cx="512763" cy="35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R</a:t>
            </a:r>
          </a:p>
        </p:txBody>
      </p:sp>
      <p:sp>
        <p:nvSpPr>
          <p:cNvPr id="29" name="Arc 20"/>
          <p:cNvSpPr>
            <a:spLocks/>
          </p:cNvSpPr>
          <p:nvPr/>
        </p:nvSpPr>
        <p:spPr bwMode="auto">
          <a:xfrm rot="21209637" flipH="1">
            <a:off x="1619250" y="4076700"/>
            <a:ext cx="1301750" cy="2397125"/>
          </a:xfrm>
          <a:custGeom>
            <a:avLst/>
            <a:gdLst>
              <a:gd name="T0" fmla="*/ 0 w 16019"/>
              <a:gd name="T1" fmla="*/ 2147483647 h 21600"/>
              <a:gd name="T2" fmla="*/ 2147483647 w 16019"/>
              <a:gd name="T3" fmla="*/ 2147483647 h 21600"/>
              <a:gd name="T4" fmla="*/ 2147483647 w 16019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6019" h="21600" fill="none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</a:path>
              <a:path w="16019" h="21600" stroke="0" extrusionOk="0">
                <a:moveTo>
                  <a:pt x="0" y="1394"/>
                </a:moveTo>
                <a:cubicBezTo>
                  <a:pt x="2439" y="472"/>
                  <a:pt x="5026" y="-1"/>
                  <a:pt x="7634" y="0"/>
                </a:cubicBezTo>
                <a:cubicBezTo>
                  <a:pt x="10513" y="0"/>
                  <a:pt x="13364" y="575"/>
                  <a:pt x="16019" y="1693"/>
                </a:cubicBezTo>
                <a:lnTo>
                  <a:pt x="7634" y="21600"/>
                </a:lnTo>
                <a:lnTo>
                  <a:pt x="0" y="1394"/>
                </a:lnTo>
                <a:close/>
              </a:path>
            </a:pathLst>
          </a:cu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" name="Rectangle 3"/>
          <p:cNvSpPr txBox="1">
            <a:spLocks noChangeArrowheads="1"/>
          </p:cNvSpPr>
          <p:nvPr/>
        </p:nvSpPr>
        <p:spPr bwMode="auto">
          <a:xfrm>
            <a:off x="2124075" y="3213100"/>
            <a:ext cx="522288" cy="44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X</a:t>
            </a:r>
          </a:p>
        </p:txBody>
      </p:sp>
      <p:sp>
        <p:nvSpPr>
          <p:cNvPr id="5" name="Line 13"/>
          <p:cNvSpPr>
            <a:spLocks noChangeShapeType="1"/>
          </p:cNvSpPr>
          <p:nvPr/>
        </p:nvSpPr>
        <p:spPr bwMode="auto">
          <a:xfrm flipV="1">
            <a:off x="3995738" y="6021388"/>
            <a:ext cx="0" cy="287337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" name="Line 13"/>
          <p:cNvSpPr>
            <a:spLocks noChangeShapeType="1"/>
          </p:cNvSpPr>
          <p:nvPr/>
        </p:nvSpPr>
        <p:spPr bwMode="auto">
          <a:xfrm flipV="1">
            <a:off x="8021638" y="6048375"/>
            <a:ext cx="0" cy="287338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2" name="Rectangle 3"/>
          <p:cNvSpPr txBox="1">
            <a:spLocks noChangeArrowheads="1"/>
          </p:cNvSpPr>
          <p:nvPr/>
        </p:nvSpPr>
        <p:spPr bwMode="auto">
          <a:xfrm>
            <a:off x="611188" y="5949950"/>
            <a:ext cx="1655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r = 9,5cm</a:t>
            </a:r>
          </a:p>
        </p:txBody>
      </p:sp>
      <p:sp>
        <p:nvSpPr>
          <p:cNvPr id="33" name="Rectangle 3"/>
          <p:cNvSpPr txBox="1">
            <a:spLocks noChangeArrowheads="1"/>
          </p:cNvSpPr>
          <p:nvPr/>
        </p:nvSpPr>
        <p:spPr bwMode="auto">
          <a:xfrm>
            <a:off x="2411413" y="4652963"/>
            <a:ext cx="14398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p = 6cm</a:t>
            </a:r>
          </a:p>
        </p:txBody>
      </p:sp>
      <p:sp>
        <p:nvSpPr>
          <p:cNvPr id="35" name="Freeform 44"/>
          <p:cNvSpPr>
            <a:spLocks/>
          </p:cNvSpPr>
          <p:nvPr/>
        </p:nvSpPr>
        <p:spPr bwMode="auto">
          <a:xfrm rot="-7319594">
            <a:off x="1900237" y="5097463"/>
            <a:ext cx="454025" cy="857250"/>
          </a:xfrm>
          <a:custGeom>
            <a:avLst/>
            <a:gdLst>
              <a:gd name="T0" fmla="*/ 0 w 234"/>
              <a:gd name="T1" fmla="*/ 0 h 363"/>
              <a:gd name="T2" fmla="*/ 2147483647 w 234"/>
              <a:gd name="T3" fmla="*/ 2147483647 h 363"/>
              <a:gd name="T4" fmla="*/ 2147483647 w 234"/>
              <a:gd name="T5" fmla="*/ 2147483647 h 363"/>
              <a:gd name="T6" fmla="*/ 2147483647 w 234"/>
              <a:gd name="T7" fmla="*/ 2147483647 h 363"/>
              <a:gd name="T8" fmla="*/ 2147483647 w 234"/>
              <a:gd name="T9" fmla="*/ 2147483647 h 36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34" h="363">
                <a:moveTo>
                  <a:pt x="0" y="0"/>
                </a:moveTo>
                <a:cubicBezTo>
                  <a:pt x="30" y="11"/>
                  <a:pt x="61" y="23"/>
                  <a:pt x="91" y="46"/>
                </a:cubicBezTo>
                <a:cubicBezTo>
                  <a:pt x="121" y="69"/>
                  <a:pt x="159" y="99"/>
                  <a:pt x="182" y="136"/>
                </a:cubicBezTo>
                <a:cubicBezTo>
                  <a:pt x="205" y="173"/>
                  <a:pt x="220" y="234"/>
                  <a:pt x="227" y="272"/>
                </a:cubicBezTo>
                <a:cubicBezTo>
                  <a:pt x="234" y="310"/>
                  <a:pt x="227" y="340"/>
                  <a:pt x="227" y="363"/>
                </a:cubicBezTo>
              </a:path>
            </a:pathLst>
          </a:custGeom>
          <a:noFill/>
          <a:ln w="31750" cap="flat" cmpd="sng">
            <a:solidFill>
              <a:srgbClr val="FF0000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6" name="Rectangle 3"/>
          <p:cNvSpPr txBox="1">
            <a:spLocks noChangeArrowheads="1"/>
          </p:cNvSpPr>
          <p:nvPr/>
        </p:nvSpPr>
        <p:spPr bwMode="auto">
          <a:xfrm>
            <a:off x="1908175" y="5445125"/>
            <a:ext cx="64770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75</a:t>
            </a:r>
            <a:r>
              <a:rPr lang="en-US" sz="2400">
                <a:latin typeface="Arial" charset="0"/>
              </a:rPr>
              <a:t>º</a:t>
            </a:r>
            <a:endParaRPr lang="cs-CZ"/>
          </a:p>
        </p:txBody>
      </p:sp>
      <p:sp>
        <p:nvSpPr>
          <p:cNvPr id="37" name="Line 36"/>
          <p:cNvSpPr>
            <a:spLocks noChangeShapeType="1"/>
          </p:cNvSpPr>
          <p:nvPr/>
        </p:nvSpPr>
        <p:spPr bwMode="auto">
          <a:xfrm flipH="1">
            <a:off x="1835150" y="3429000"/>
            <a:ext cx="215900" cy="71438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8" name="Rectangle 3"/>
          <p:cNvSpPr txBox="1">
            <a:spLocks noChangeArrowheads="1"/>
          </p:cNvSpPr>
          <p:nvPr/>
        </p:nvSpPr>
        <p:spPr bwMode="auto">
          <a:xfrm>
            <a:off x="2484438" y="3716338"/>
            <a:ext cx="522287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k</a:t>
            </a:r>
          </a:p>
        </p:txBody>
      </p:sp>
      <p:sp>
        <p:nvSpPr>
          <p:cNvPr id="39" name="Line 36"/>
          <p:cNvSpPr>
            <a:spLocks noChangeShapeType="1"/>
          </p:cNvSpPr>
          <p:nvPr/>
        </p:nvSpPr>
        <p:spPr bwMode="auto">
          <a:xfrm flipH="1">
            <a:off x="6804025" y="2492375"/>
            <a:ext cx="215900" cy="73025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0" name="Rectangle 3"/>
          <p:cNvSpPr txBox="1">
            <a:spLocks noChangeArrowheads="1"/>
          </p:cNvSpPr>
          <p:nvPr/>
        </p:nvSpPr>
        <p:spPr bwMode="auto">
          <a:xfrm rot="10800000" flipV="1">
            <a:off x="7019925" y="2276475"/>
            <a:ext cx="533400" cy="42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X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2565400"/>
            <a:ext cx="4248150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 u="sng">
                <a:latin typeface="Arial" charset="0"/>
              </a:rPr>
              <a:t>Náčrt:</a:t>
            </a:r>
            <a:r>
              <a:rPr lang="cs-CZ" sz="2400">
                <a:latin typeface="Arial" charset="0"/>
              </a:rPr>
              <a:t>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>
                <a:latin typeface="Arial" charset="0"/>
              </a:rPr>
              <a:t>Pracuj podle náčrtu a zapisuj si postup !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7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1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10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10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20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7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7" dur="2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0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3" dur="10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3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17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8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1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23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9" dur="20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 nodeType="clickPar">
                      <p:stCondLst>
                        <p:cond delay="indefinite"/>
                      </p:stCondLst>
                      <p:childTnLst>
                        <p:par>
                          <p:cTn id="1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 nodeType="clickPar">
                      <p:stCondLst>
                        <p:cond delay="indefinite"/>
                      </p:stCondLst>
                      <p:childTnLst>
                        <p:par>
                          <p:cTn id="1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2000"/>
                                        <p:tgtEl>
                                          <p:spTgt spid="23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8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5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6" presetID="8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5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 nodeType="clickPar">
                      <p:stCondLst>
                        <p:cond delay="indefinite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3" dur="500"/>
                                        <p:tgtEl>
                                          <p:spTgt spid="23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 nodeType="clickPar">
                      <p:stCondLst>
                        <p:cond delay="indefinite"/>
                      </p:stCondLst>
                      <p:childTnLst>
                        <p:par>
                          <p:cTn id="1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3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4" grpId="0" animBg="1"/>
      <p:bldP spid="3089" grpId="0" animBg="1"/>
      <p:bldP spid="23565" grpId="0" animBg="1"/>
      <p:bldP spid="23566" grpId="0" animBg="1"/>
      <p:bldP spid="23567" grpId="0" animBg="1"/>
      <p:bldP spid="23572" grpId="0" animBg="1"/>
      <p:bldP spid="18" grpId="0" animBg="1"/>
      <p:bldP spid="19" grpId="0" animBg="1"/>
      <p:bldP spid="29" grpId="0" animBg="1"/>
      <p:bldP spid="5" grpId="0" animBg="1"/>
      <p:bldP spid="5" grpId="1" animBg="1"/>
      <p:bldP spid="6" grpId="0" animBg="1"/>
      <p:bldP spid="6" grpId="1" animBg="1"/>
      <p:bldP spid="35" grpId="0" animBg="1"/>
      <p:bldP spid="37" grpId="0" animBg="1"/>
      <p:bldP spid="3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u="sng" smtClean="0"/>
              <a:t>Odkazy a uvedení autorů :</a:t>
            </a:r>
          </a:p>
          <a:p>
            <a:pPr eaLnBrk="1" hangingPunct="1">
              <a:buFontTx/>
              <a:buNone/>
            </a:pPr>
            <a:r>
              <a:rPr lang="cs-CZ" sz="2000" smtClean="0"/>
              <a:t>1) Obrázky, náčrty a schémata:  Mgr. Michal Divíšek</a:t>
            </a:r>
          </a:p>
        </p:txBody>
      </p:sp>
      <p:sp>
        <p:nvSpPr>
          <p:cNvPr id="7171" name="AutoShape 6">
            <a:hlinkClick r:id="" action="ppaction://hlinkshowjump?jump=endshow" highlightClick="1"/>
          </p:cNvPr>
          <p:cNvSpPr>
            <a:spLocks noChangeArrowheads="1"/>
          </p:cNvSpPr>
          <p:nvPr/>
        </p:nvSpPr>
        <p:spPr bwMode="auto">
          <a:xfrm>
            <a:off x="7740650" y="6308725"/>
            <a:ext cx="1403350" cy="549275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1770</TotalTime>
  <Words>457</Words>
  <Application>Microsoft Office PowerPoint</Application>
  <PresentationFormat>Předvádění na obrazovce (4:3)</PresentationFormat>
  <Paragraphs>104</Paragraphs>
  <Slides>6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1" baseType="lpstr">
      <vt:lpstr>Kunstler Script</vt:lpstr>
      <vt:lpstr>Arial</vt:lpstr>
      <vt:lpstr>Calibri</vt:lpstr>
      <vt:lpstr>Symbol</vt:lpstr>
      <vt:lpstr>Výchozí návrh</vt:lpstr>
      <vt:lpstr>SHODNOST 6</vt:lpstr>
      <vt:lpstr>Snímek 2</vt:lpstr>
      <vt:lpstr>Snímek 3</vt:lpstr>
      <vt:lpstr>Snímek 4</vt:lpstr>
      <vt:lpstr>Snímek 5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VÁLEC</dc:title>
  <dc:creator>pc</dc:creator>
  <cp:lastModifiedBy>Dum</cp:lastModifiedBy>
  <cp:revision>113</cp:revision>
  <dcterms:created xsi:type="dcterms:W3CDTF">2011-04-20T17:56:56Z</dcterms:created>
  <dcterms:modified xsi:type="dcterms:W3CDTF">2014-03-09T19:05:31Z</dcterms:modified>
</cp:coreProperties>
</file>