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74" r:id="rId2"/>
    <p:sldId id="257" r:id="rId3"/>
    <p:sldId id="272" r:id="rId4"/>
    <p:sldId id="273" r:id="rId5"/>
    <p:sldId id="263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0000"/>
    <a:srgbClr val="008000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85812BE4-702A-4A66-93F2-163A2A6A99BD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7172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2048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48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D79F8F63-6633-49E5-8F20-36AA2F5441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1B7A83-A9AA-467E-B722-3F7B0FF6DE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D89CEB-F5F8-4123-BC5D-F526906551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BA6719-FD4A-4E5D-8729-59A56F1435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2C14A7-F904-4A91-A366-00AD80B212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47E7B8-81CF-4FB3-A5A6-C477CF4387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BF7F28-9D76-4BA9-83E7-AB9980AD87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6CD7D9-EE13-4BDE-B410-DB034A3112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08C6EE-BCA6-496C-9785-E5A5100BAB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37803A-CEE2-4696-98AE-41C68FB373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939AF2-7AD4-4356-8913-15F4A13D22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B4E332-F873-4748-AB09-C8B003FAA2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25E488-52F5-4977-857A-B4C4FA4579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charset="0"/>
              </a:defRPr>
            </a:lvl1pPr>
          </a:lstStyle>
          <a:p>
            <a:pPr>
              <a:defRPr/>
            </a:pPr>
            <a:fld id="{A12F2239-48DF-4B59-B24C-CE98B3E871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3644900"/>
            <a:ext cx="7772400" cy="1152525"/>
          </a:xfrm>
        </p:spPr>
        <p:txBody>
          <a:bodyPr/>
          <a:lstStyle/>
          <a:p>
            <a:pPr eaLnBrk="1" hangingPunct="1"/>
            <a:r>
              <a:rPr lang="cs-CZ" smtClean="0"/>
              <a:t>SHODNOST 7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31913" y="5013325"/>
            <a:ext cx="6400800" cy="719138"/>
          </a:xfrm>
        </p:spPr>
        <p:txBody>
          <a:bodyPr/>
          <a:lstStyle/>
          <a:p>
            <a:pPr eaLnBrk="1" hangingPunct="1"/>
            <a:r>
              <a:rPr lang="cs-CZ" smtClean="0"/>
              <a:t>- Konstrukce </a:t>
            </a:r>
            <a:r>
              <a:rPr lang="cs-CZ" smtClean="0">
                <a:cs typeface="Arial" charset="0"/>
              </a:rPr>
              <a:t>∆ podle věty</a:t>
            </a:r>
            <a:r>
              <a:rPr lang="cs-CZ" smtClean="0"/>
              <a:t> usu 1</a:t>
            </a:r>
            <a:endParaRPr lang="cs-CZ" smtClean="0">
              <a:cs typeface="Arial" charset="0"/>
            </a:endParaRPr>
          </a:p>
        </p:txBody>
      </p:sp>
      <p:sp>
        <p:nvSpPr>
          <p:cNvPr id="2052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pic>
        <p:nvPicPr>
          <p:cNvPr id="2053" name="Obrázek 1" descr="imagesCAC265G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4716463" cy="103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4" name="Text Box 181"/>
          <p:cNvSpPr txBox="1">
            <a:spLocks noChangeArrowheads="1"/>
          </p:cNvSpPr>
          <p:nvPr/>
        </p:nvSpPr>
        <p:spPr bwMode="auto">
          <a:xfrm>
            <a:off x="1835150" y="1557338"/>
            <a:ext cx="63373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>
              <a:latin typeface="Arial" charset="0"/>
            </a:endParaRPr>
          </a:p>
        </p:txBody>
      </p:sp>
      <p:graphicFrame>
        <p:nvGraphicFramePr>
          <p:cNvPr id="2082" name="Group 34"/>
          <p:cNvGraphicFramePr>
            <a:graphicFrameLocks noGrp="1"/>
          </p:cNvGraphicFramePr>
          <p:nvPr/>
        </p:nvGraphicFramePr>
        <p:xfrm>
          <a:off x="1042988" y="1484313"/>
          <a:ext cx="7129462" cy="1960517"/>
        </p:xfrm>
        <a:graphic>
          <a:graphicData uri="http://schemas.openxmlformats.org/drawingml/2006/table">
            <a:tbl>
              <a:tblPr/>
              <a:tblGrid>
                <a:gridCol w="1657350"/>
                <a:gridCol w="5472112"/>
              </a:tblGrid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ZŠ J. A. Komenského Milevsko, J. A. Komenského 1023, okres Písek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1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CZ.1.07/1.4.00/21.1611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ŠABLONY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  Inovace a zkvalitnění výuky prostřednictvím ICT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SHODNOST 7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SADY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VY_32_INOVACE_07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Michal Divíšek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42875" y="2405063"/>
            <a:ext cx="1908175" cy="442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 b="1" u="sng">
                <a:latin typeface="Arial" charset="0"/>
              </a:rPr>
              <a:t>Náčrt :</a:t>
            </a:r>
            <a:r>
              <a:rPr lang="cs-CZ" sz="2400" b="1">
                <a:latin typeface="Arial" charset="0"/>
              </a:rPr>
              <a:t> </a:t>
            </a: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 </a:t>
            </a:r>
          </a:p>
        </p:txBody>
      </p:sp>
      <p:sp>
        <p:nvSpPr>
          <p:cNvPr id="16" name="Rectangle 3"/>
          <p:cNvSpPr txBox="1">
            <a:spLocks noChangeArrowheads="1"/>
          </p:cNvSpPr>
          <p:nvPr/>
        </p:nvSpPr>
        <p:spPr bwMode="auto">
          <a:xfrm>
            <a:off x="1268413" y="6223000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A</a:t>
            </a:r>
          </a:p>
        </p:txBody>
      </p:sp>
      <p:sp>
        <p:nvSpPr>
          <p:cNvPr id="2" name="Rectangle 3"/>
          <p:cNvSpPr txBox="1">
            <a:spLocks noChangeArrowheads="1"/>
          </p:cNvSpPr>
          <p:nvPr/>
        </p:nvSpPr>
        <p:spPr bwMode="auto">
          <a:xfrm>
            <a:off x="5307013" y="6292850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B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706688" y="6237288"/>
            <a:ext cx="1655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c = 8cm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2047875" y="3087688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Y</a:t>
            </a: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 bwMode="auto">
          <a:xfrm>
            <a:off x="3165475" y="3316288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C</a:t>
            </a:r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5819775" y="4095750"/>
            <a:ext cx="3384550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000" dirty="0">
                <a:latin typeface="Arial" charset="0"/>
              </a:rPr>
              <a:t>Barevně </a:t>
            </a:r>
            <a:r>
              <a:rPr lang="cs-CZ" sz="2000" dirty="0" smtClean="0">
                <a:latin typeface="Arial" charset="0"/>
              </a:rPr>
              <a:t>vyznač, </a:t>
            </a:r>
            <a:r>
              <a:rPr lang="cs-CZ" sz="2000" dirty="0">
                <a:latin typeface="Arial" charset="0"/>
              </a:rPr>
              <a:t>co znáš !</a:t>
            </a:r>
          </a:p>
        </p:txBody>
      </p:sp>
      <p:sp>
        <p:nvSpPr>
          <p:cNvPr id="3106" name="Line 34"/>
          <p:cNvSpPr>
            <a:spLocks noChangeShapeType="1"/>
          </p:cNvSpPr>
          <p:nvPr/>
        </p:nvSpPr>
        <p:spPr bwMode="auto">
          <a:xfrm>
            <a:off x="1619250" y="6237288"/>
            <a:ext cx="3824288" cy="3175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07" name="Line 35"/>
          <p:cNvSpPr>
            <a:spLocks noChangeShapeType="1"/>
          </p:cNvSpPr>
          <p:nvPr/>
        </p:nvSpPr>
        <p:spPr bwMode="auto">
          <a:xfrm flipV="1">
            <a:off x="1619250" y="2492375"/>
            <a:ext cx="1855788" cy="374015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08" name="Line 36"/>
          <p:cNvSpPr>
            <a:spLocks noChangeShapeType="1"/>
          </p:cNvSpPr>
          <p:nvPr/>
        </p:nvSpPr>
        <p:spPr bwMode="auto">
          <a:xfrm flipH="1" flipV="1">
            <a:off x="2452688" y="2908300"/>
            <a:ext cx="2982912" cy="3328988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09" name="Line 37"/>
          <p:cNvSpPr>
            <a:spLocks noChangeShapeType="1"/>
          </p:cNvSpPr>
          <p:nvPr/>
        </p:nvSpPr>
        <p:spPr bwMode="auto">
          <a:xfrm flipV="1">
            <a:off x="1619250" y="6237288"/>
            <a:ext cx="3816350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2" name="Rectangle 3"/>
          <p:cNvSpPr>
            <a:spLocks noChangeArrowheads="1"/>
          </p:cNvSpPr>
          <p:nvPr/>
        </p:nvSpPr>
        <p:spPr bwMode="auto">
          <a:xfrm>
            <a:off x="142875" y="404813"/>
            <a:ext cx="8650288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 b="1" u="sng">
                <a:latin typeface="Arial" charset="0"/>
              </a:rPr>
              <a:t>Příklad :</a:t>
            </a:r>
            <a:r>
              <a:rPr lang="cs-CZ" sz="2400">
                <a:latin typeface="Arial" charset="0"/>
              </a:rPr>
              <a:t>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   Sestroj trojúhelník ABC, jestliže je dáno :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c = 8cm</a:t>
            </a:r>
            <a:r>
              <a:rPr lang="en-US" sz="2400">
                <a:latin typeface="Arial" charset="0"/>
                <a:cs typeface="Arial" charset="0"/>
              </a:rPr>
              <a:t>;</a:t>
            </a:r>
            <a:r>
              <a:rPr lang="cs-CZ" sz="2400">
                <a:latin typeface="Arial" charset="0"/>
              </a:rPr>
              <a:t> </a:t>
            </a:r>
            <a:r>
              <a:rPr lang="cs-CZ" sz="2400">
                <a:latin typeface="Arial" charset="0"/>
                <a:cs typeface="Arial" charset="0"/>
              </a:rPr>
              <a:t>l</a:t>
            </a:r>
            <a:r>
              <a:rPr lang="cs-CZ" sz="2400">
                <a:latin typeface="Symbol" pitchFamily="18" charset="2"/>
                <a:sym typeface="Symbol" pitchFamily="18" charset="2"/>
              </a:rPr>
              <a:t></a:t>
            </a:r>
            <a:r>
              <a:rPr lang="cs-CZ" sz="2400">
                <a:latin typeface="Arial" charset="0"/>
                <a:sym typeface="Symbol" pitchFamily="18" charset="2"/>
              </a:rPr>
              <a:t>BACl</a:t>
            </a:r>
            <a:r>
              <a:rPr lang="cs-CZ" sz="2000">
                <a:latin typeface="Arial" charset="0"/>
                <a:sym typeface="Symbol" pitchFamily="18" charset="2"/>
              </a:rPr>
              <a:t> </a:t>
            </a:r>
            <a:r>
              <a:rPr lang="cs-CZ" sz="2400">
                <a:latin typeface="Arial" charset="0"/>
              </a:rPr>
              <a:t>= 65</a:t>
            </a:r>
            <a:r>
              <a:rPr lang="en-US" sz="2400">
                <a:latin typeface="Arial" charset="0"/>
                <a:cs typeface="Arial" charset="0"/>
              </a:rPr>
              <a:t>º;</a:t>
            </a:r>
            <a:r>
              <a:rPr lang="cs-CZ" sz="2400">
                <a:latin typeface="Arial" charset="0"/>
                <a:cs typeface="Arial" charset="0"/>
              </a:rPr>
              <a:t> l</a:t>
            </a:r>
            <a:r>
              <a:rPr lang="cs-CZ" sz="2400">
                <a:latin typeface="Symbol" pitchFamily="18" charset="2"/>
                <a:sym typeface="Symbol" pitchFamily="18" charset="2"/>
              </a:rPr>
              <a:t></a:t>
            </a:r>
            <a:r>
              <a:rPr lang="cs-CZ" sz="2400">
                <a:latin typeface="Arial" charset="0"/>
                <a:sym typeface="Symbol" pitchFamily="18" charset="2"/>
              </a:rPr>
              <a:t>ABCl</a:t>
            </a:r>
            <a:r>
              <a:rPr lang="cs-CZ" sz="2000">
                <a:latin typeface="Arial" charset="0"/>
                <a:sym typeface="Symbol" pitchFamily="18" charset="2"/>
              </a:rPr>
              <a:t> </a:t>
            </a:r>
            <a:r>
              <a:rPr lang="cs-CZ" sz="2400">
                <a:latin typeface="Arial" charset="0"/>
              </a:rPr>
              <a:t>= 45</a:t>
            </a:r>
            <a:r>
              <a:rPr lang="en-US" sz="2400">
                <a:latin typeface="Arial" charset="0"/>
                <a:cs typeface="Arial" charset="0"/>
              </a:rPr>
              <a:t>º</a:t>
            </a:r>
            <a:r>
              <a:rPr lang="cs-CZ" sz="2400">
                <a:latin typeface="Arial" charset="0"/>
                <a:cs typeface="Arial" charset="0"/>
              </a:rPr>
              <a:t>.</a:t>
            </a:r>
            <a:endParaRPr lang="cs-CZ" sz="2400">
              <a:latin typeface="Arial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cs-CZ" sz="2400">
              <a:latin typeface="Arial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cs-CZ" sz="2400">
              <a:latin typeface="Arial" charset="0"/>
            </a:endParaRPr>
          </a:p>
        </p:txBody>
      </p:sp>
      <p:sp>
        <p:nvSpPr>
          <p:cNvPr id="3087" name="Arc 43"/>
          <p:cNvSpPr>
            <a:spLocks/>
          </p:cNvSpPr>
          <p:nvPr/>
        </p:nvSpPr>
        <p:spPr bwMode="auto">
          <a:xfrm>
            <a:off x="8748713" y="5949950"/>
            <a:ext cx="73025" cy="144463"/>
          </a:xfrm>
          <a:custGeom>
            <a:avLst/>
            <a:gdLst>
              <a:gd name="T0" fmla="*/ 0 w 21600"/>
              <a:gd name="T1" fmla="*/ 0 h 21600"/>
              <a:gd name="T2" fmla="*/ 109038097 w 21600"/>
              <a:gd name="T3" fmla="*/ 2147483647 h 21600"/>
              <a:gd name="T4" fmla="*/ 0 w 21600"/>
              <a:gd name="T5" fmla="*/ 2147483647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lnTo>
                  <a:pt x="-1" y="0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4" name="Freeform 44"/>
          <p:cNvSpPr>
            <a:spLocks/>
          </p:cNvSpPr>
          <p:nvPr/>
        </p:nvSpPr>
        <p:spPr bwMode="auto">
          <a:xfrm>
            <a:off x="2051050" y="5373688"/>
            <a:ext cx="536575" cy="863600"/>
          </a:xfrm>
          <a:custGeom>
            <a:avLst/>
            <a:gdLst>
              <a:gd name="T0" fmla="*/ 0 w 234"/>
              <a:gd name="T1" fmla="*/ 0 h 363"/>
              <a:gd name="T2" fmla="*/ 2147483647 w 234"/>
              <a:gd name="T3" fmla="*/ 2147483647 h 363"/>
              <a:gd name="T4" fmla="*/ 2147483647 w 234"/>
              <a:gd name="T5" fmla="*/ 2147483647 h 363"/>
              <a:gd name="T6" fmla="*/ 2147483647 w 234"/>
              <a:gd name="T7" fmla="*/ 2147483647 h 363"/>
              <a:gd name="T8" fmla="*/ 2147483647 w 234"/>
              <a:gd name="T9" fmla="*/ 2147483647 h 363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34" h="363">
                <a:moveTo>
                  <a:pt x="0" y="0"/>
                </a:moveTo>
                <a:cubicBezTo>
                  <a:pt x="30" y="11"/>
                  <a:pt x="61" y="23"/>
                  <a:pt x="91" y="46"/>
                </a:cubicBezTo>
                <a:cubicBezTo>
                  <a:pt x="121" y="69"/>
                  <a:pt x="159" y="99"/>
                  <a:pt x="182" y="136"/>
                </a:cubicBezTo>
                <a:cubicBezTo>
                  <a:pt x="205" y="173"/>
                  <a:pt x="220" y="234"/>
                  <a:pt x="227" y="272"/>
                </a:cubicBezTo>
                <a:cubicBezTo>
                  <a:pt x="234" y="310"/>
                  <a:pt x="227" y="340"/>
                  <a:pt x="227" y="363"/>
                </a:cubicBezTo>
              </a:path>
            </a:pathLst>
          </a:custGeom>
          <a:noFill/>
          <a:ln w="31750" cap="flat" cmpd="sng">
            <a:solidFill>
              <a:srgbClr val="FF0000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5" name="Rectangle 3"/>
          <p:cNvSpPr txBox="1">
            <a:spLocks noChangeArrowheads="1"/>
          </p:cNvSpPr>
          <p:nvPr/>
        </p:nvSpPr>
        <p:spPr bwMode="auto">
          <a:xfrm>
            <a:off x="1835150" y="5661025"/>
            <a:ext cx="647700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65</a:t>
            </a:r>
            <a:r>
              <a:rPr lang="en-US" sz="2400">
                <a:latin typeface="Arial" charset="0"/>
              </a:rPr>
              <a:t>º</a:t>
            </a:r>
            <a:endParaRPr lang="cs-CZ"/>
          </a:p>
        </p:txBody>
      </p:sp>
      <p:sp>
        <p:nvSpPr>
          <p:cNvPr id="26" name="Line 36"/>
          <p:cNvSpPr>
            <a:spLocks noChangeShapeType="1"/>
          </p:cNvSpPr>
          <p:nvPr/>
        </p:nvSpPr>
        <p:spPr bwMode="auto">
          <a:xfrm flipH="1" flipV="1">
            <a:off x="3203575" y="2852738"/>
            <a:ext cx="125413" cy="73025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8" name="Rectangle 3"/>
          <p:cNvSpPr txBox="1">
            <a:spLocks noChangeArrowheads="1"/>
          </p:cNvSpPr>
          <p:nvPr/>
        </p:nvSpPr>
        <p:spPr bwMode="auto">
          <a:xfrm>
            <a:off x="3440113" y="2819400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X</a:t>
            </a:r>
          </a:p>
        </p:txBody>
      </p:sp>
      <p:sp>
        <p:nvSpPr>
          <p:cNvPr id="27" name="Rectangle 3"/>
          <p:cNvSpPr txBox="1">
            <a:spLocks noChangeArrowheads="1"/>
          </p:cNvSpPr>
          <p:nvPr/>
        </p:nvSpPr>
        <p:spPr bwMode="auto">
          <a:xfrm>
            <a:off x="4329113" y="5692775"/>
            <a:ext cx="647700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45</a:t>
            </a:r>
            <a:r>
              <a:rPr lang="en-US" sz="2400">
                <a:latin typeface="Arial" charset="0"/>
              </a:rPr>
              <a:t>º</a:t>
            </a:r>
            <a:endParaRPr lang="cs-CZ"/>
          </a:p>
        </p:txBody>
      </p:sp>
      <p:sp>
        <p:nvSpPr>
          <p:cNvPr id="29" name="Freeform 44"/>
          <p:cNvSpPr>
            <a:spLocks/>
          </p:cNvSpPr>
          <p:nvPr/>
        </p:nvSpPr>
        <p:spPr bwMode="auto">
          <a:xfrm rot="-7022424">
            <a:off x="4160044" y="5390356"/>
            <a:ext cx="536575" cy="792163"/>
          </a:xfrm>
          <a:custGeom>
            <a:avLst/>
            <a:gdLst>
              <a:gd name="T0" fmla="*/ 0 w 234"/>
              <a:gd name="T1" fmla="*/ 0 h 363"/>
              <a:gd name="T2" fmla="*/ 2147483647 w 234"/>
              <a:gd name="T3" fmla="*/ 2147483647 h 363"/>
              <a:gd name="T4" fmla="*/ 2147483647 w 234"/>
              <a:gd name="T5" fmla="*/ 2147483647 h 363"/>
              <a:gd name="T6" fmla="*/ 2147483647 w 234"/>
              <a:gd name="T7" fmla="*/ 2147483647 h 363"/>
              <a:gd name="T8" fmla="*/ 2147483647 w 234"/>
              <a:gd name="T9" fmla="*/ 2147483647 h 363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34" h="363">
                <a:moveTo>
                  <a:pt x="0" y="0"/>
                </a:moveTo>
                <a:cubicBezTo>
                  <a:pt x="30" y="11"/>
                  <a:pt x="61" y="23"/>
                  <a:pt x="91" y="46"/>
                </a:cubicBezTo>
                <a:cubicBezTo>
                  <a:pt x="121" y="69"/>
                  <a:pt x="159" y="99"/>
                  <a:pt x="182" y="136"/>
                </a:cubicBezTo>
                <a:cubicBezTo>
                  <a:pt x="205" y="173"/>
                  <a:pt x="220" y="234"/>
                  <a:pt x="227" y="272"/>
                </a:cubicBezTo>
                <a:cubicBezTo>
                  <a:pt x="234" y="310"/>
                  <a:pt x="227" y="340"/>
                  <a:pt x="227" y="363"/>
                </a:cubicBezTo>
              </a:path>
            </a:pathLst>
          </a:custGeom>
          <a:noFill/>
          <a:ln w="31750" cap="flat" cmpd="sng">
            <a:solidFill>
              <a:srgbClr val="FF0000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0" name="Line 36"/>
          <p:cNvSpPr>
            <a:spLocks noChangeShapeType="1"/>
          </p:cNvSpPr>
          <p:nvPr/>
        </p:nvSpPr>
        <p:spPr bwMode="auto">
          <a:xfrm flipV="1">
            <a:off x="2659063" y="3141663"/>
            <a:ext cx="138112" cy="161925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5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3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5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64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7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6" dur="1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9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8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3" dur="10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6" presetID="1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5" dur="10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 nodeType="clickPar">
                      <p:stCondLst>
                        <p:cond delay="indefinite"/>
                      </p:stCondLst>
                      <p:childTnLst>
                        <p:par>
                          <p:cTn id="9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8" presetID="1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0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1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  <p:bldP spid="3106" grpId="0" animBg="1"/>
      <p:bldP spid="3107" grpId="0" animBg="1"/>
      <p:bldP spid="3108" grpId="0" animBg="1"/>
      <p:bldP spid="3109" grpId="0" animBg="1"/>
      <p:bldP spid="24" grpId="0" animBg="1"/>
      <p:bldP spid="26" grpId="0" animBg="1"/>
      <p:bldP spid="29" grpId="0" animBg="1"/>
      <p:bldP spid="3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Line 15"/>
          <p:cNvSpPr>
            <a:spLocks noChangeShapeType="1"/>
          </p:cNvSpPr>
          <p:nvPr/>
        </p:nvSpPr>
        <p:spPr bwMode="auto">
          <a:xfrm flipV="1">
            <a:off x="250825" y="3284538"/>
            <a:ext cx="1616075" cy="2665412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sp>
        <p:nvSpPr>
          <p:cNvPr id="16" name="Rectangle 3"/>
          <p:cNvSpPr txBox="1">
            <a:spLocks noChangeArrowheads="1"/>
          </p:cNvSpPr>
          <p:nvPr/>
        </p:nvSpPr>
        <p:spPr bwMode="auto">
          <a:xfrm>
            <a:off x="4427538" y="6165850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A</a:t>
            </a:r>
          </a:p>
        </p:txBody>
      </p:sp>
      <p:sp>
        <p:nvSpPr>
          <p:cNvPr id="2" name="Rectangle 3"/>
          <p:cNvSpPr txBox="1">
            <a:spLocks noChangeArrowheads="1"/>
          </p:cNvSpPr>
          <p:nvPr/>
        </p:nvSpPr>
        <p:spPr bwMode="auto">
          <a:xfrm>
            <a:off x="8027988" y="6165850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B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6345238" y="2636838"/>
            <a:ext cx="403225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X</a:t>
            </a: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 bwMode="auto">
          <a:xfrm>
            <a:off x="5340350" y="3268663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C</a:t>
            </a:r>
          </a:p>
        </p:txBody>
      </p:sp>
      <p:sp>
        <p:nvSpPr>
          <p:cNvPr id="23565" name="Line 13"/>
          <p:cNvSpPr>
            <a:spLocks noChangeShapeType="1"/>
          </p:cNvSpPr>
          <p:nvPr/>
        </p:nvSpPr>
        <p:spPr bwMode="auto">
          <a:xfrm>
            <a:off x="4827588" y="6178550"/>
            <a:ext cx="3200400" cy="23813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3566" name="Line 14"/>
          <p:cNvSpPr>
            <a:spLocks noChangeShapeType="1"/>
          </p:cNvSpPr>
          <p:nvPr/>
        </p:nvSpPr>
        <p:spPr bwMode="auto">
          <a:xfrm flipV="1">
            <a:off x="4819650" y="2636838"/>
            <a:ext cx="1444625" cy="3513137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3567" name="Line 15"/>
          <p:cNvSpPr>
            <a:spLocks noChangeShapeType="1"/>
          </p:cNvSpPr>
          <p:nvPr/>
        </p:nvSpPr>
        <p:spPr bwMode="auto">
          <a:xfrm flipH="1" flipV="1">
            <a:off x="5340350" y="2636838"/>
            <a:ext cx="2684463" cy="360045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0" y="188913"/>
            <a:ext cx="9359900" cy="2376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533400" indent="-53340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2400" u="sng" dirty="0">
                <a:latin typeface="Arial" charset="0"/>
              </a:rPr>
              <a:t>Postup konstrukce :</a:t>
            </a:r>
            <a:r>
              <a:rPr lang="cs-CZ" sz="2400" dirty="0">
                <a:latin typeface="Arial" charset="0"/>
              </a:rPr>
              <a:t>  </a:t>
            </a:r>
          </a:p>
          <a:p>
            <a:pPr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2400" dirty="0">
                <a:latin typeface="Arial" charset="0"/>
              </a:rPr>
              <a:t>1)  AB ; </a:t>
            </a:r>
            <a:r>
              <a:rPr lang="en-US" sz="2400" dirty="0">
                <a:latin typeface="Arial" charset="0"/>
              </a:rPr>
              <a:t>|</a:t>
            </a:r>
            <a:r>
              <a:rPr lang="cs-CZ" sz="2400" dirty="0">
                <a:latin typeface="Arial" charset="0"/>
              </a:rPr>
              <a:t>AB</a:t>
            </a:r>
            <a:r>
              <a:rPr lang="en-US" sz="2400" dirty="0">
                <a:latin typeface="Arial" charset="0"/>
              </a:rPr>
              <a:t>| = </a:t>
            </a:r>
            <a:r>
              <a:rPr lang="cs-CZ" sz="2400" dirty="0">
                <a:latin typeface="Arial" charset="0"/>
              </a:rPr>
              <a:t>8</a:t>
            </a:r>
            <a:r>
              <a:rPr lang="en-US" sz="2400" dirty="0">
                <a:latin typeface="Arial" charset="0"/>
              </a:rPr>
              <a:t> cm</a:t>
            </a:r>
            <a:r>
              <a:rPr lang="cs-CZ" sz="2400" dirty="0">
                <a:latin typeface="Arial" charset="0"/>
              </a:rPr>
              <a:t>  </a:t>
            </a:r>
            <a:r>
              <a:rPr lang="cs-CZ" dirty="0">
                <a:latin typeface="Arial" charset="0"/>
              </a:rPr>
              <a:t>sestroj úsečku AB, a to tak, že vzdálenost bodů A; B je 8cm   </a:t>
            </a:r>
          </a:p>
          <a:p>
            <a:pPr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2400" dirty="0">
                <a:latin typeface="+mn-lt"/>
                <a:sym typeface="Symbol" pitchFamily="18" charset="2"/>
              </a:rPr>
              <a:t>2)  </a:t>
            </a:r>
            <a:r>
              <a:rPr lang="cs-CZ" sz="2400" dirty="0">
                <a:latin typeface="Symbol" pitchFamily="18" charset="2"/>
                <a:sym typeface="Symbol" pitchFamily="18" charset="2"/>
              </a:rPr>
              <a:t></a:t>
            </a:r>
            <a:r>
              <a:rPr lang="cs-CZ" sz="2400" dirty="0">
                <a:latin typeface="Arial" charset="0"/>
                <a:sym typeface="Symbol" pitchFamily="18" charset="2"/>
              </a:rPr>
              <a:t>BAX </a:t>
            </a:r>
            <a:r>
              <a:rPr lang="cs-CZ" sz="2400" dirty="0">
                <a:latin typeface="Arial" charset="0"/>
              </a:rPr>
              <a:t>;</a:t>
            </a:r>
            <a:r>
              <a:rPr lang="cs-CZ" sz="2400" dirty="0">
                <a:latin typeface="Arial" charset="0"/>
                <a:sym typeface="Symbol" pitchFamily="18" charset="2"/>
              </a:rPr>
              <a:t> </a:t>
            </a:r>
            <a:r>
              <a:rPr lang="cs-CZ" sz="2400" dirty="0" err="1">
                <a:latin typeface="Arial" charset="0"/>
                <a:cs typeface="Arial" charset="0"/>
              </a:rPr>
              <a:t>l</a:t>
            </a:r>
            <a:r>
              <a:rPr lang="cs-CZ" sz="2400" dirty="0" err="1">
                <a:latin typeface="Symbol" pitchFamily="18" charset="2"/>
                <a:sym typeface="Symbol" pitchFamily="18" charset="2"/>
              </a:rPr>
              <a:t></a:t>
            </a:r>
            <a:r>
              <a:rPr lang="cs-CZ" sz="2400" dirty="0" err="1">
                <a:latin typeface="Arial" charset="0"/>
                <a:sym typeface="Symbol" pitchFamily="18" charset="2"/>
              </a:rPr>
              <a:t>BAXl</a:t>
            </a:r>
            <a:r>
              <a:rPr lang="cs-CZ" sz="2400" dirty="0">
                <a:latin typeface="Arial" charset="0"/>
                <a:sym typeface="Symbol" pitchFamily="18" charset="2"/>
              </a:rPr>
              <a:t> </a:t>
            </a:r>
            <a:r>
              <a:rPr lang="cs-CZ" sz="2400" dirty="0">
                <a:latin typeface="Arial" charset="0"/>
              </a:rPr>
              <a:t>= 65</a:t>
            </a:r>
            <a:r>
              <a:rPr lang="en-US" sz="2400" dirty="0">
                <a:latin typeface="Arial" charset="0"/>
                <a:cs typeface="Arial" charset="0"/>
              </a:rPr>
              <a:t>º</a:t>
            </a:r>
            <a:r>
              <a:rPr lang="cs-CZ" sz="2400" dirty="0">
                <a:latin typeface="Arial" charset="0"/>
                <a:cs typeface="Arial" charset="0"/>
              </a:rPr>
              <a:t> </a:t>
            </a:r>
            <a:r>
              <a:rPr lang="cs-CZ" dirty="0">
                <a:latin typeface="Arial" charset="0"/>
              </a:rPr>
              <a:t>sestroj úhel BAX ( bod C nahrazen pomocným X )</a:t>
            </a:r>
          </a:p>
          <a:p>
            <a:pPr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2400" dirty="0">
                <a:latin typeface="+mn-lt"/>
                <a:sym typeface="Symbol" pitchFamily="18" charset="2"/>
              </a:rPr>
              <a:t>3)  </a:t>
            </a:r>
            <a:r>
              <a:rPr lang="cs-CZ" sz="2400" dirty="0">
                <a:latin typeface="Symbol" pitchFamily="18" charset="2"/>
                <a:sym typeface="Symbol" pitchFamily="18" charset="2"/>
              </a:rPr>
              <a:t></a:t>
            </a:r>
            <a:r>
              <a:rPr lang="cs-CZ" sz="2400" dirty="0">
                <a:latin typeface="Arial" charset="0"/>
                <a:sym typeface="Symbol" pitchFamily="18" charset="2"/>
              </a:rPr>
              <a:t>ABY </a:t>
            </a:r>
            <a:r>
              <a:rPr lang="cs-CZ" sz="2400" dirty="0">
                <a:latin typeface="Arial" charset="0"/>
              </a:rPr>
              <a:t>;</a:t>
            </a:r>
            <a:r>
              <a:rPr lang="cs-CZ" sz="2400" dirty="0">
                <a:latin typeface="Arial" charset="0"/>
                <a:sym typeface="Symbol" pitchFamily="18" charset="2"/>
              </a:rPr>
              <a:t> </a:t>
            </a:r>
            <a:r>
              <a:rPr lang="cs-CZ" sz="2400" dirty="0" err="1">
                <a:latin typeface="Arial" charset="0"/>
                <a:cs typeface="Arial" charset="0"/>
              </a:rPr>
              <a:t>l</a:t>
            </a:r>
            <a:r>
              <a:rPr lang="cs-CZ" sz="2400" dirty="0" err="1">
                <a:latin typeface="Symbol" pitchFamily="18" charset="2"/>
                <a:sym typeface="Symbol" pitchFamily="18" charset="2"/>
              </a:rPr>
              <a:t></a:t>
            </a:r>
            <a:r>
              <a:rPr lang="cs-CZ" sz="2400" dirty="0" err="1">
                <a:latin typeface="Arial" charset="0"/>
                <a:sym typeface="Symbol" pitchFamily="18" charset="2"/>
              </a:rPr>
              <a:t>ABYl</a:t>
            </a:r>
            <a:r>
              <a:rPr lang="cs-CZ" sz="2400" dirty="0">
                <a:latin typeface="Arial" charset="0"/>
                <a:sym typeface="Symbol" pitchFamily="18" charset="2"/>
              </a:rPr>
              <a:t> </a:t>
            </a:r>
            <a:r>
              <a:rPr lang="cs-CZ" sz="2400" dirty="0">
                <a:latin typeface="Arial" charset="0"/>
              </a:rPr>
              <a:t>= 45</a:t>
            </a:r>
            <a:r>
              <a:rPr lang="en-US" sz="2400" dirty="0">
                <a:latin typeface="Arial" charset="0"/>
                <a:cs typeface="Arial" charset="0"/>
              </a:rPr>
              <a:t>º</a:t>
            </a:r>
            <a:r>
              <a:rPr lang="cs-CZ" sz="2400" dirty="0">
                <a:latin typeface="Arial" charset="0"/>
                <a:cs typeface="Arial" charset="0"/>
              </a:rPr>
              <a:t> </a:t>
            </a:r>
            <a:r>
              <a:rPr lang="cs-CZ" dirty="0">
                <a:latin typeface="Arial" charset="0"/>
              </a:rPr>
              <a:t>sestroj úhel ABY ( bod C nahrazen pomocným Y )</a:t>
            </a:r>
          </a:p>
          <a:p>
            <a:pPr eaLnBrk="0" hangingPunct="0">
              <a:spcBef>
                <a:spcPct val="20000"/>
              </a:spcBef>
              <a:defRPr/>
            </a:pPr>
            <a:r>
              <a:rPr lang="cs-CZ" sz="2400" dirty="0">
                <a:latin typeface="+mn-lt"/>
                <a:sym typeface="Symbol" pitchFamily="18" charset="2"/>
              </a:rPr>
              <a:t>4)  </a:t>
            </a:r>
            <a:r>
              <a:rPr lang="cs-CZ" sz="2400" dirty="0">
                <a:latin typeface="Arial" charset="0"/>
              </a:rPr>
              <a:t>C; C </a:t>
            </a:r>
            <a:r>
              <a:rPr lang="cs-CZ" sz="2400" dirty="0">
                <a:latin typeface="Arial" charset="0"/>
                <a:sym typeface="Symbol" pitchFamily="18" charset="2"/>
              </a:rPr>
              <a:t></a:t>
            </a:r>
            <a:r>
              <a:rPr lang="cs-CZ" sz="2400" dirty="0">
                <a:cs typeface="Arial" charset="0"/>
                <a:sym typeface="Symbol" pitchFamily="18" charset="2"/>
              </a:rPr>
              <a:t>→</a:t>
            </a:r>
            <a:r>
              <a:rPr lang="cs-CZ" sz="2400" dirty="0">
                <a:latin typeface="Arial" charset="0"/>
                <a:sym typeface="Symbol" pitchFamily="18" charset="2"/>
              </a:rPr>
              <a:t>AX </a:t>
            </a:r>
            <a:r>
              <a:rPr lang="cs-CZ" sz="2400" dirty="0">
                <a:cs typeface="Arial" charset="0"/>
                <a:sym typeface="Symbol" pitchFamily="18" charset="2"/>
              </a:rPr>
              <a:t>→</a:t>
            </a:r>
            <a:r>
              <a:rPr lang="cs-CZ" sz="2400" dirty="0">
                <a:latin typeface="Arial" charset="0"/>
                <a:sym typeface="Symbol" pitchFamily="18" charset="2"/>
              </a:rPr>
              <a:t> BY  </a:t>
            </a:r>
            <a:r>
              <a:rPr lang="cs-CZ" dirty="0">
                <a:latin typeface="Arial" charset="0"/>
                <a:sym typeface="Symbol" pitchFamily="18" charset="2"/>
              </a:rPr>
              <a:t>sestroj bod C, který leží v průsečíku </a:t>
            </a:r>
            <a:r>
              <a:rPr lang="cs-CZ" dirty="0" err="1">
                <a:latin typeface="Arial" charset="0"/>
                <a:sym typeface="Symbol" pitchFamily="18" charset="2"/>
              </a:rPr>
              <a:t>polopř</a:t>
            </a:r>
            <a:r>
              <a:rPr lang="cs-CZ" dirty="0">
                <a:latin typeface="Arial" charset="0"/>
                <a:sym typeface="Symbol" pitchFamily="18" charset="2"/>
              </a:rPr>
              <a:t>. AX a BY </a:t>
            </a:r>
          </a:p>
          <a:p>
            <a:pPr eaLnBrk="0" hangingPunct="0">
              <a:spcBef>
                <a:spcPct val="20000"/>
              </a:spcBef>
              <a:defRPr/>
            </a:pPr>
            <a:r>
              <a:rPr lang="cs-CZ" sz="2400" dirty="0">
                <a:latin typeface="Arial" charset="0"/>
                <a:cs typeface="Arial" charset="0"/>
                <a:sym typeface="Symbol" pitchFamily="18" charset="2"/>
              </a:rPr>
              <a:t>5)  ∆ ABC</a:t>
            </a:r>
            <a:endParaRPr lang="cs-CZ" sz="2400" dirty="0">
              <a:latin typeface="Arial" charset="0"/>
            </a:endParaRPr>
          </a:p>
          <a:p>
            <a:pPr marL="533400" indent="-533400">
              <a:lnSpc>
                <a:spcPct val="80000"/>
              </a:lnSpc>
              <a:spcBef>
                <a:spcPct val="20000"/>
              </a:spcBef>
              <a:defRPr/>
            </a:pPr>
            <a:endParaRPr lang="cs-CZ" sz="2000" dirty="0">
              <a:latin typeface="Arial" charset="0"/>
            </a:endParaRPr>
          </a:p>
          <a:p>
            <a:pPr marL="533400" indent="-53340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2000" dirty="0">
                <a:latin typeface="Arial" charset="0"/>
              </a:rPr>
              <a:t>Pracuj podle náčrtu a zapisuj si postup !</a:t>
            </a:r>
          </a:p>
          <a:p>
            <a:pPr marL="533400" indent="-533400">
              <a:lnSpc>
                <a:spcPct val="80000"/>
              </a:lnSpc>
              <a:spcBef>
                <a:spcPct val="20000"/>
              </a:spcBef>
              <a:defRPr/>
            </a:pPr>
            <a:endParaRPr lang="cs-CZ" sz="2400" dirty="0">
              <a:latin typeface="Arial" charset="0"/>
            </a:endParaRPr>
          </a:p>
        </p:txBody>
      </p:sp>
      <p:sp>
        <p:nvSpPr>
          <p:cNvPr id="10" name="Rectangle 3"/>
          <p:cNvSpPr>
            <a:spLocks noChangeArrowheads="1"/>
          </p:cNvSpPr>
          <p:nvPr/>
        </p:nvSpPr>
        <p:spPr bwMode="auto">
          <a:xfrm>
            <a:off x="4883150" y="2112963"/>
            <a:ext cx="1811338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 u="sng">
                <a:latin typeface="Arial" charset="0"/>
              </a:rPr>
              <a:t>Konstrukce:</a:t>
            </a:r>
            <a:r>
              <a:rPr lang="cs-CZ" sz="2400">
                <a:latin typeface="Arial" charset="0"/>
              </a:rPr>
              <a:t>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   </a:t>
            </a:r>
          </a:p>
        </p:txBody>
      </p:sp>
      <p:sp>
        <p:nvSpPr>
          <p:cNvPr id="19" name="Line 37"/>
          <p:cNvSpPr>
            <a:spLocks noChangeShapeType="1"/>
          </p:cNvSpPr>
          <p:nvPr/>
        </p:nvSpPr>
        <p:spPr bwMode="auto">
          <a:xfrm flipV="1">
            <a:off x="250825" y="5949950"/>
            <a:ext cx="2376488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4" name="Rectangle 3"/>
          <p:cNvSpPr txBox="1">
            <a:spLocks noChangeArrowheads="1"/>
          </p:cNvSpPr>
          <p:nvPr/>
        </p:nvSpPr>
        <p:spPr bwMode="auto">
          <a:xfrm>
            <a:off x="93663" y="5986463"/>
            <a:ext cx="514350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A</a:t>
            </a:r>
          </a:p>
        </p:txBody>
      </p:sp>
      <p:sp>
        <p:nvSpPr>
          <p:cNvPr id="25" name="Rectangle 3"/>
          <p:cNvSpPr txBox="1">
            <a:spLocks noChangeArrowheads="1"/>
          </p:cNvSpPr>
          <p:nvPr/>
        </p:nvSpPr>
        <p:spPr bwMode="auto">
          <a:xfrm>
            <a:off x="2555875" y="5949950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B</a:t>
            </a:r>
          </a:p>
        </p:txBody>
      </p:sp>
      <p:sp>
        <p:nvSpPr>
          <p:cNvPr id="4112" name="Rectangle 3"/>
          <p:cNvSpPr txBox="1">
            <a:spLocks noChangeArrowheads="1"/>
          </p:cNvSpPr>
          <p:nvPr/>
        </p:nvSpPr>
        <p:spPr bwMode="auto">
          <a:xfrm>
            <a:off x="8027988" y="5445125"/>
            <a:ext cx="822325" cy="655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endParaRPr lang="cs-CZ" sz="2400">
              <a:latin typeface="Arial" charset="0"/>
            </a:endParaRPr>
          </a:p>
        </p:txBody>
      </p:sp>
      <p:sp>
        <p:nvSpPr>
          <p:cNvPr id="27" name="Rectangle 3"/>
          <p:cNvSpPr txBox="1">
            <a:spLocks noChangeArrowheads="1"/>
          </p:cNvSpPr>
          <p:nvPr/>
        </p:nvSpPr>
        <p:spPr bwMode="auto">
          <a:xfrm>
            <a:off x="1354138" y="4011613"/>
            <a:ext cx="512762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C</a:t>
            </a:r>
          </a:p>
        </p:txBody>
      </p:sp>
      <p:sp>
        <p:nvSpPr>
          <p:cNvPr id="30" name="Rectangle 3"/>
          <p:cNvSpPr txBox="1">
            <a:spLocks noChangeArrowheads="1"/>
          </p:cNvSpPr>
          <p:nvPr/>
        </p:nvSpPr>
        <p:spPr bwMode="auto">
          <a:xfrm>
            <a:off x="1841500" y="3481388"/>
            <a:ext cx="522288" cy="44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X</a:t>
            </a:r>
          </a:p>
        </p:txBody>
      </p:sp>
      <p:sp>
        <p:nvSpPr>
          <p:cNvPr id="5" name="Line 13"/>
          <p:cNvSpPr>
            <a:spLocks noChangeShapeType="1"/>
          </p:cNvSpPr>
          <p:nvPr/>
        </p:nvSpPr>
        <p:spPr bwMode="auto">
          <a:xfrm flipV="1">
            <a:off x="4819650" y="6005513"/>
            <a:ext cx="0" cy="287337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" name="Line 13"/>
          <p:cNvSpPr>
            <a:spLocks noChangeShapeType="1"/>
          </p:cNvSpPr>
          <p:nvPr/>
        </p:nvSpPr>
        <p:spPr bwMode="auto">
          <a:xfrm flipV="1">
            <a:off x="8021638" y="6048375"/>
            <a:ext cx="0" cy="287338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" name="Line 15"/>
          <p:cNvSpPr>
            <a:spLocks noChangeShapeType="1"/>
          </p:cNvSpPr>
          <p:nvPr/>
        </p:nvSpPr>
        <p:spPr bwMode="auto">
          <a:xfrm flipH="1" flipV="1">
            <a:off x="941388" y="3811588"/>
            <a:ext cx="1698625" cy="2141537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2" name="Rectangle 3"/>
          <p:cNvSpPr txBox="1">
            <a:spLocks noChangeArrowheads="1"/>
          </p:cNvSpPr>
          <p:nvPr/>
        </p:nvSpPr>
        <p:spPr bwMode="auto">
          <a:xfrm>
            <a:off x="611188" y="6021388"/>
            <a:ext cx="1655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c = 8cm</a:t>
            </a:r>
          </a:p>
        </p:txBody>
      </p:sp>
      <p:sp>
        <p:nvSpPr>
          <p:cNvPr id="35" name="Freeform 44"/>
          <p:cNvSpPr>
            <a:spLocks/>
          </p:cNvSpPr>
          <p:nvPr/>
        </p:nvSpPr>
        <p:spPr bwMode="auto">
          <a:xfrm>
            <a:off x="719138" y="5146675"/>
            <a:ext cx="444500" cy="730250"/>
          </a:xfrm>
          <a:custGeom>
            <a:avLst/>
            <a:gdLst>
              <a:gd name="T0" fmla="*/ 0 w 234"/>
              <a:gd name="T1" fmla="*/ 0 h 363"/>
              <a:gd name="T2" fmla="*/ 2147483647 w 234"/>
              <a:gd name="T3" fmla="*/ 2147483647 h 363"/>
              <a:gd name="T4" fmla="*/ 2147483647 w 234"/>
              <a:gd name="T5" fmla="*/ 2147483647 h 363"/>
              <a:gd name="T6" fmla="*/ 2147483647 w 234"/>
              <a:gd name="T7" fmla="*/ 2147483647 h 363"/>
              <a:gd name="T8" fmla="*/ 2147483647 w 234"/>
              <a:gd name="T9" fmla="*/ 2147483647 h 363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34" h="363">
                <a:moveTo>
                  <a:pt x="0" y="0"/>
                </a:moveTo>
                <a:cubicBezTo>
                  <a:pt x="30" y="11"/>
                  <a:pt x="61" y="23"/>
                  <a:pt x="91" y="46"/>
                </a:cubicBezTo>
                <a:cubicBezTo>
                  <a:pt x="121" y="69"/>
                  <a:pt x="159" y="99"/>
                  <a:pt x="182" y="136"/>
                </a:cubicBezTo>
                <a:cubicBezTo>
                  <a:pt x="205" y="173"/>
                  <a:pt x="220" y="234"/>
                  <a:pt x="227" y="272"/>
                </a:cubicBezTo>
                <a:cubicBezTo>
                  <a:pt x="234" y="310"/>
                  <a:pt x="227" y="340"/>
                  <a:pt x="227" y="363"/>
                </a:cubicBezTo>
              </a:path>
            </a:pathLst>
          </a:custGeom>
          <a:noFill/>
          <a:ln w="31750" cap="flat" cmpd="sng">
            <a:solidFill>
              <a:srgbClr val="FF0000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6" name="Rectangle 3"/>
          <p:cNvSpPr txBox="1">
            <a:spLocks noChangeArrowheads="1"/>
          </p:cNvSpPr>
          <p:nvPr/>
        </p:nvSpPr>
        <p:spPr bwMode="auto">
          <a:xfrm>
            <a:off x="508000" y="5445125"/>
            <a:ext cx="647700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65</a:t>
            </a:r>
            <a:r>
              <a:rPr lang="en-US" sz="2400">
                <a:latin typeface="Arial" charset="0"/>
              </a:rPr>
              <a:t>º</a:t>
            </a:r>
            <a:endParaRPr lang="cs-CZ"/>
          </a:p>
        </p:txBody>
      </p:sp>
      <p:sp>
        <p:nvSpPr>
          <p:cNvPr id="37" name="Line 36"/>
          <p:cNvSpPr>
            <a:spLocks noChangeShapeType="1"/>
          </p:cNvSpPr>
          <p:nvPr/>
        </p:nvSpPr>
        <p:spPr bwMode="auto">
          <a:xfrm flipH="1" flipV="1">
            <a:off x="1489075" y="3562350"/>
            <a:ext cx="242888" cy="16827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8" name="Rectangle 3"/>
          <p:cNvSpPr txBox="1">
            <a:spLocks noChangeArrowheads="1"/>
          </p:cNvSpPr>
          <p:nvPr/>
        </p:nvSpPr>
        <p:spPr bwMode="auto">
          <a:xfrm>
            <a:off x="542925" y="3498850"/>
            <a:ext cx="522288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Y</a:t>
            </a:r>
          </a:p>
        </p:txBody>
      </p:sp>
      <p:sp>
        <p:nvSpPr>
          <p:cNvPr id="39" name="Line 36"/>
          <p:cNvSpPr>
            <a:spLocks noChangeShapeType="1"/>
          </p:cNvSpPr>
          <p:nvPr/>
        </p:nvSpPr>
        <p:spPr bwMode="auto">
          <a:xfrm flipH="1" flipV="1">
            <a:off x="6016625" y="2852738"/>
            <a:ext cx="247650" cy="144462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0" name="Rectangle 3"/>
          <p:cNvSpPr txBox="1">
            <a:spLocks noChangeArrowheads="1"/>
          </p:cNvSpPr>
          <p:nvPr/>
        </p:nvSpPr>
        <p:spPr bwMode="auto">
          <a:xfrm rot="10800000" flipV="1">
            <a:off x="5059363" y="2643188"/>
            <a:ext cx="455612" cy="427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Y</a:t>
            </a:r>
          </a:p>
        </p:txBody>
      </p:sp>
      <p:sp>
        <p:nvSpPr>
          <p:cNvPr id="41" name="Rectangle 3"/>
          <p:cNvSpPr txBox="1">
            <a:spLocks noChangeArrowheads="1"/>
          </p:cNvSpPr>
          <p:nvPr/>
        </p:nvSpPr>
        <p:spPr bwMode="auto">
          <a:xfrm>
            <a:off x="1662113" y="5445125"/>
            <a:ext cx="647700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45</a:t>
            </a:r>
            <a:r>
              <a:rPr lang="en-US" sz="2400">
                <a:latin typeface="Arial" charset="0"/>
              </a:rPr>
              <a:t>º</a:t>
            </a:r>
            <a:endParaRPr lang="cs-CZ"/>
          </a:p>
        </p:txBody>
      </p:sp>
      <p:sp>
        <p:nvSpPr>
          <p:cNvPr id="42" name="Freeform 44"/>
          <p:cNvSpPr>
            <a:spLocks/>
          </p:cNvSpPr>
          <p:nvPr/>
        </p:nvSpPr>
        <p:spPr bwMode="auto">
          <a:xfrm rot="-7546382">
            <a:off x="1589881" y="5161757"/>
            <a:ext cx="442913" cy="730250"/>
          </a:xfrm>
          <a:custGeom>
            <a:avLst/>
            <a:gdLst>
              <a:gd name="T0" fmla="*/ 0 w 234"/>
              <a:gd name="T1" fmla="*/ 0 h 363"/>
              <a:gd name="T2" fmla="*/ 2147483647 w 234"/>
              <a:gd name="T3" fmla="*/ 2147483647 h 363"/>
              <a:gd name="T4" fmla="*/ 2147483647 w 234"/>
              <a:gd name="T5" fmla="*/ 2147483647 h 363"/>
              <a:gd name="T6" fmla="*/ 2147483647 w 234"/>
              <a:gd name="T7" fmla="*/ 2147483647 h 363"/>
              <a:gd name="T8" fmla="*/ 2147483647 w 234"/>
              <a:gd name="T9" fmla="*/ 2147483647 h 363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34" h="363">
                <a:moveTo>
                  <a:pt x="0" y="0"/>
                </a:moveTo>
                <a:cubicBezTo>
                  <a:pt x="30" y="11"/>
                  <a:pt x="61" y="23"/>
                  <a:pt x="91" y="46"/>
                </a:cubicBezTo>
                <a:cubicBezTo>
                  <a:pt x="121" y="69"/>
                  <a:pt x="159" y="99"/>
                  <a:pt x="182" y="136"/>
                </a:cubicBezTo>
                <a:cubicBezTo>
                  <a:pt x="205" y="173"/>
                  <a:pt x="220" y="234"/>
                  <a:pt x="227" y="272"/>
                </a:cubicBezTo>
                <a:cubicBezTo>
                  <a:pt x="234" y="310"/>
                  <a:pt x="227" y="340"/>
                  <a:pt x="227" y="363"/>
                </a:cubicBezTo>
              </a:path>
            </a:pathLst>
          </a:custGeom>
          <a:noFill/>
          <a:ln w="31750" cap="flat" cmpd="sng">
            <a:solidFill>
              <a:srgbClr val="FF0000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3" name="Line 36"/>
          <p:cNvSpPr>
            <a:spLocks noChangeShapeType="1"/>
          </p:cNvSpPr>
          <p:nvPr/>
        </p:nvSpPr>
        <p:spPr bwMode="auto">
          <a:xfrm flipV="1">
            <a:off x="966788" y="3856038"/>
            <a:ext cx="196850" cy="18732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4" name="Line 36"/>
          <p:cNvSpPr>
            <a:spLocks noChangeShapeType="1"/>
          </p:cNvSpPr>
          <p:nvPr/>
        </p:nvSpPr>
        <p:spPr bwMode="auto">
          <a:xfrm flipH="1">
            <a:off x="5418138" y="2852738"/>
            <a:ext cx="247650" cy="217487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7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1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1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10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10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1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0" dur="10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52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5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1" dur="10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6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8" dur="10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1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7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5" dur="10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8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35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35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35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35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85" presetID="1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4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96" presetID="1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0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 nodeType="clickPar">
                      <p:stCondLst>
                        <p:cond delay="indefinite"/>
                      </p:stCondLst>
                      <p:childTnLst>
                        <p:par>
                          <p:cTn id="10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 nodeType="clickPar">
                      <p:stCondLst>
                        <p:cond delay="indefinite"/>
                      </p:stCondLst>
                      <p:childTnLst>
                        <p:par>
                          <p:cTn id="1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6" dur="500"/>
                                        <p:tgtEl>
                                          <p:spTgt spid="23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8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8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2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0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 nodeType="clickPar">
                      <p:stCondLst>
                        <p:cond delay="indefinite"/>
                      </p:stCondLst>
                      <p:childTnLst>
                        <p:par>
                          <p:cTn id="1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 nodeType="clickPar">
                      <p:stCondLst>
                        <p:cond delay="indefinite"/>
                      </p:stCondLst>
                      <p:childTnLst>
                        <p:par>
                          <p:cTn id="1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1" dur="500"/>
                                        <p:tgtEl>
                                          <p:spTgt spid="23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8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4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 nodeType="clickPar">
                      <p:stCondLst>
                        <p:cond delay="indefinite"/>
                      </p:stCondLst>
                      <p:childTnLst>
                        <p:par>
                          <p:cTn id="1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7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6" dur="20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 nodeType="clickPar">
                      <p:stCondLst>
                        <p:cond delay="indefinite"/>
                      </p:stCondLst>
                      <p:childTnLst>
                        <p:par>
                          <p:cTn id="1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 nodeType="clickPar">
                      <p:stCondLst>
                        <p:cond delay="indefinite"/>
                      </p:stCondLst>
                      <p:childTnLst>
                        <p:par>
                          <p:cTn id="1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 nodeType="clickPar">
                      <p:stCondLst>
                        <p:cond delay="indefinite"/>
                      </p:stCondLst>
                      <p:childTnLst>
                        <p:par>
                          <p:cTn id="1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 nodeType="clickPar">
                      <p:stCondLst>
                        <p:cond delay="indefinite"/>
                      </p:stCondLst>
                      <p:childTnLst>
                        <p:par>
                          <p:cTn id="1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81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3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3089" grpId="0" animBg="1"/>
      <p:bldP spid="23565" grpId="0" animBg="1"/>
      <p:bldP spid="23566" grpId="0" animBg="1"/>
      <p:bldP spid="23567" grpId="0" animBg="1"/>
      <p:bldP spid="19" grpId="0" animBg="1"/>
      <p:bldP spid="5" grpId="0" animBg="1"/>
      <p:bldP spid="5" grpId="1" animBg="1"/>
      <p:bldP spid="6" grpId="0" animBg="1"/>
      <p:bldP spid="6" grpId="1" animBg="1"/>
      <p:bldP spid="31" grpId="0" animBg="1"/>
      <p:bldP spid="35" grpId="0" animBg="1"/>
      <p:bldP spid="37" grpId="0" animBg="1"/>
      <p:bldP spid="39" grpId="0" animBg="1"/>
      <p:bldP spid="42" grpId="0" animBg="1"/>
      <p:bldP spid="43" grpId="0" animBg="1"/>
      <p:bldP spid="4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390525" y="476250"/>
            <a:ext cx="8783638" cy="24479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u="sng" smtClean="0"/>
              <a:t>Věta usu :</a:t>
            </a:r>
            <a:r>
              <a:rPr lang="cs-CZ" sz="2400" smtClean="0"/>
              <a:t>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smtClean="0"/>
              <a:t>    Dva trojúhelníky, které se shodují v jedné straně a obou úhlech k této straně přilehlých, jsou shodné.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smtClean="0"/>
              <a:t> 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358775" y="3213100"/>
            <a:ext cx="8785225" cy="24479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smtClean="0"/>
              <a:t>Ověření existence trojúhelníka.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smtClean="0"/>
              <a:t>    U tohoto typu konstrukce stačí ověřit podmínku :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smtClean="0"/>
              <a:t>Součet zadaných úhlů je menší než 180°.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smtClean="0">
                <a:latin typeface="Symbol" pitchFamily="18" charset="2"/>
                <a:sym typeface="Symbol" pitchFamily="18" charset="2"/>
              </a:rPr>
              <a:t></a:t>
            </a:r>
            <a:r>
              <a:rPr lang="cs-CZ" smtClean="0">
                <a:latin typeface="Symbol" pitchFamily="18" charset="2"/>
                <a:sym typeface="Symbol" pitchFamily="18" charset="2"/>
              </a:rPr>
              <a:t></a:t>
            </a:r>
            <a:r>
              <a:rPr lang="cs-CZ" sz="2400" smtClean="0">
                <a:latin typeface="Symbol" pitchFamily="18" charset="2"/>
                <a:sym typeface="Symbol" pitchFamily="18" charset="2"/>
              </a:rPr>
              <a:t> + </a:t>
            </a:r>
            <a:r>
              <a:rPr lang="cs-CZ" smtClean="0">
                <a:latin typeface="Symbol" pitchFamily="18" charset="2"/>
                <a:sym typeface="Symbol" pitchFamily="18" charset="2"/>
              </a:rPr>
              <a:t></a:t>
            </a:r>
            <a:r>
              <a:rPr lang="cs-CZ" sz="2400" smtClean="0">
                <a:sym typeface="Symbol" pitchFamily="18" charset="2"/>
              </a:rPr>
              <a:t> &lt; </a:t>
            </a:r>
            <a:r>
              <a:rPr lang="cs-CZ" sz="2400" smtClean="0"/>
              <a:t>180</a:t>
            </a:r>
            <a:r>
              <a:rPr lang="en-US" sz="2400" smtClean="0">
                <a:cs typeface="Arial" charset="0"/>
              </a:rPr>
              <a:t>º</a:t>
            </a:r>
            <a:endParaRPr lang="cs-CZ" sz="24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24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24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3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400" u="sng" smtClean="0"/>
              <a:t>Odkazy a uvedení autorů :</a:t>
            </a:r>
          </a:p>
          <a:p>
            <a:pPr eaLnBrk="1" hangingPunct="1">
              <a:buFontTx/>
              <a:buNone/>
            </a:pPr>
            <a:r>
              <a:rPr lang="cs-CZ" sz="2000" smtClean="0"/>
              <a:t>1) Obrázky, náčrty a schémata:  Mgr. Michal Divíšek</a:t>
            </a:r>
          </a:p>
        </p:txBody>
      </p:sp>
      <p:sp>
        <p:nvSpPr>
          <p:cNvPr id="6147" name="AutoShape 6">
            <a:hlinkClick r:id="" action="ppaction://hlinkshowjump?jump=endshow" highlightClick="1"/>
          </p:cNvPr>
          <p:cNvSpPr>
            <a:spLocks noChangeArrowheads="1"/>
          </p:cNvSpPr>
          <p:nvPr/>
        </p:nvSpPr>
        <p:spPr bwMode="auto">
          <a:xfrm>
            <a:off x="7740650" y="6308725"/>
            <a:ext cx="1403350" cy="549275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1423</TotalTime>
  <Words>304</Words>
  <Application>Microsoft Office PowerPoint</Application>
  <PresentationFormat>Předvádění na obrazovce (4:3)</PresentationFormat>
  <Paragraphs>65</Paragraphs>
  <Slides>5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10" baseType="lpstr">
      <vt:lpstr>Kunstler Script</vt:lpstr>
      <vt:lpstr>Arial</vt:lpstr>
      <vt:lpstr>Calibri</vt:lpstr>
      <vt:lpstr>Symbol</vt:lpstr>
      <vt:lpstr>Výchozí návrh</vt:lpstr>
      <vt:lpstr>SHODNOST 7</vt:lpstr>
      <vt:lpstr>Snímek 2</vt:lpstr>
      <vt:lpstr>Snímek 3</vt:lpstr>
      <vt:lpstr>Snímek 4</vt:lpstr>
      <vt:lpstr>Snímek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VÁLEC</dc:title>
  <dc:creator>pc</dc:creator>
  <cp:lastModifiedBy>Dum</cp:lastModifiedBy>
  <cp:revision>96</cp:revision>
  <dcterms:created xsi:type="dcterms:W3CDTF">2011-04-20T17:56:56Z</dcterms:created>
  <dcterms:modified xsi:type="dcterms:W3CDTF">2014-03-09T18:18:20Z</dcterms:modified>
</cp:coreProperties>
</file>