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74" r:id="rId2"/>
    <p:sldId id="257" r:id="rId3"/>
    <p:sldId id="272" r:id="rId4"/>
    <p:sldId id="275" r:id="rId5"/>
    <p:sldId id="277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Kunstler Script" pitchFamily="66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00"/>
    <a:srgbClr val="008000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936" autoAdjust="0"/>
    <p:restoredTop sz="94660"/>
  </p:normalViewPr>
  <p:slideViewPr>
    <p:cSldViewPr>
      <p:cViewPr>
        <p:scale>
          <a:sx n="90" d="100"/>
          <a:sy n="90" d="100"/>
        </p:scale>
        <p:origin x="-390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D28FC85A-643E-4B65-811D-4F8F2A10715D}" type="datetimeFigureOut">
              <a:rPr lang="cs-CZ"/>
              <a:pPr>
                <a:defRPr/>
              </a:pPr>
              <a:t>9.3.2014</a:t>
            </a:fld>
            <a:endParaRPr lang="cs-CZ"/>
          </a:p>
        </p:txBody>
      </p:sp>
      <p:sp>
        <p:nvSpPr>
          <p:cNvPr id="819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4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CC33AAF1-80BB-490F-8488-42A1F22BB8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477FF3-406C-40A4-9DE6-E797FAEE5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938E55-5283-400B-A130-2A1AEA518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7015A5-9963-4576-B9DB-7DE4A80472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F9D8BB-7150-4A26-9170-C61C200B7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B7A20E-2B5F-45BE-9EBD-99A2031B9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59A78B-70A7-43EA-9FB2-03FBBD4EAB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447001-8093-44A0-9FB4-6DED263B4E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D0F1AE-DB3F-40EE-BF4B-AE4A432A95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119A03-A2D8-45BA-816E-B9EF914B2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EE4122-EC5D-4745-8ADF-7E91AB9F3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E1BE1-C8E9-4938-9ED7-8CD68DF133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89BBDF-9CE3-44C6-8E6E-C159D5400D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3CC43554-13A1-4F6F-BD00-D7CBF6D8C2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smtClean="0"/>
              <a:t>SHODNOST 8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913" y="5013325"/>
            <a:ext cx="6400800" cy="719138"/>
          </a:xfrm>
        </p:spPr>
        <p:txBody>
          <a:bodyPr/>
          <a:lstStyle/>
          <a:p>
            <a:pPr eaLnBrk="1" hangingPunct="1"/>
            <a:r>
              <a:rPr lang="cs-CZ" smtClean="0"/>
              <a:t>- Konstrukce </a:t>
            </a:r>
            <a:r>
              <a:rPr lang="cs-CZ" smtClean="0">
                <a:cs typeface="Arial" charset="0"/>
              </a:rPr>
              <a:t>∆ podle věty</a:t>
            </a:r>
            <a:r>
              <a:rPr lang="cs-CZ" smtClean="0"/>
              <a:t> usu 2</a:t>
            </a:r>
            <a:endParaRPr lang="cs-CZ" smtClean="0">
              <a:cs typeface="Arial" charset="0"/>
            </a:endParaRPr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pic>
        <p:nvPicPr>
          <p:cNvPr id="2053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4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>
              <a:latin typeface="Arial" charset="0"/>
            </a:endParaRPr>
          </a:p>
        </p:txBody>
      </p:sp>
      <p:graphicFrame>
        <p:nvGraphicFramePr>
          <p:cNvPr id="2082" name="Group 34"/>
          <p:cNvGraphicFramePr>
            <a:graphicFrameLocks noGrp="1"/>
          </p:cNvGraphicFramePr>
          <p:nvPr/>
        </p:nvGraphicFramePr>
        <p:xfrm>
          <a:off x="1042988" y="1484313"/>
          <a:ext cx="7129462" cy="1960517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CZ.1.07/1.4.00/21.1611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ŠABLONY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SHODNOST 8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SADY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VY_32_INOVACE_08 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 MATERIÁLU </a:t>
                      </a:r>
                    </a:p>
                  </a:txBody>
                  <a:tcPr marL="90000" marR="90000" marT="46801" marB="4680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Michal Divíšek</a:t>
                      </a:r>
                    </a:p>
                  </a:txBody>
                  <a:tcPr marL="90000" marR="90000" marT="46801" marB="4680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6513" y="1978025"/>
            <a:ext cx="1908175" cy="4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Náčrt :</a:t>
            </a:r>
            <a:r>
              <a:rPr lang="cs-CZ" sz="2400" b="1">
                <a:latin typeface="Arial" charset="0"/>
              </a:rPr>
              <a:t>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3570288" y="560705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E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6940550" y="559435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F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554538" y="5702300"/>
            <a:ext cx="1655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g = 7cm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1479550" y="250825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2128838" y="29464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G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3492500" y="1927225"/>
            <a:ext cx="338455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Barevně </a:t>
            </a:r>
            <a:r>
              <a:rPr lang="cs-CZ" sz="2000" dirty="0" smtClean="0">
                <a:latin typeface="Arial" charset="0"/>
              </a:rPr>
              <a:t>vyznač, </a:t>
            </a:r>
            <a:r>
              <a:rPr lang="cs-CZ" sz="2000" dirty="0">
                <a:latin typeface="Arial" charset="0"/>
              </a:rPr>
              <a:t>co znáš !</a:t>
            </a:r>
          </a:p>
        </p:txBody>
      </p:sp>
      <p:sp>
        <p:nvSpPr>
          <p:cNvPr id="3106" name="Line 34"/>
          <p:cNvSpPr>
            <a:spLocks noChangeShapeType="1"/>
          </p:cNvSpPr>
          <p:nvPr/>
        </p:nvSpPr>
        <p:spPr bwMode="auto">
          <a:xfrm flipV="1">
            <a:off x="3819525" y="5548313"/>
            <a:ext cx="3376613" cy="31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7" name="Line 35"/>
          <p:cNvSpPr>
            <a:spLocks noChangeShapeType="1"/>
          </p:cNvSpPr>
          <p:nvPr/>
        </p:nvSpPr>
        <p:spPr bwMode="auto">
          <a:xfrm flipH="1" flipV="1">
            <a:off x="2274888" y="2224088"/>
            <a:ext cx="1544637" cy="33274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8" name="Line 36"/>
          <p:cNvSpPr>
            <a:spLocks noChangeShapeType="1"/>
          </p:cNvSpPr>
          <p:nvPr/>
        </p:nvSpPr>
        <p:spPr bwMode="auto">
          <a:xfrm flipH="1" flipV="1">
            <a:off x="1736725" y="2493963"/>
            <a:ext cx="5459413" cy="304165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9" name="Line 37"/>
          <p:cNvSpPr>
            <a:spLocks noChangeShapeType="1"/>
          </p:cNvSpPr>
          <p:nvPr/>
        </p:nvSpPr>
        <p:spPr bwMode="auto">
          <a:xfrm flipV="1">
            <a:off x="3827463" y="5551488"/>
            <a:ext cx="3368675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" name="Rectangle 3"/>
          <p:cNvSpPr>
            <a:spLocks noChangeArrowheads="1"/>
          </p:cNvSpPr>
          <p:nvPr/>
        </p:nvSpPr>
        <p:spPr bwMode="auto">
          <a:xfrm>
            <a:off x="142875" y="404813"/>
            <a:ext cx="865028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Příklad 1 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Sestroj trojúhelník EFG, jestliže je dáno :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lEFl = 7cm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</a:rPr>
              <a:t> </a:t>
            </a:r>
            <a:r>
              <a:rPr lang="cs-CZ" sz="2400">
                <a:latin typeface="Arial" charset="0"/>
                <a:cs typeface="Arial" charset="0"/>
              </a:rPr>
              <a:t>l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EFGl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</a:rPr>
              <a:t>= 30</a:t>
            </a:r>
            <a:r>
              <a:rPr lang="en-US" sz="2400">
                <a:latin typeface="Arial" charset="0"/>
                <a:cs typeface="Arial" charset="0"/>
              </a:rPr>
              <a:t>º;</a:t>
            </a:r>
            <a:r>
              <a:rPr lang="cs-CZ" sz="2400">
                <a:latin typeface="Arial" charset="0"/>
                <a:cs typeface="Arial" charset="0"/>
              </a:rPr>
              <a:t> l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GEFl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</a:rPr>
              <a:t>= 120</a:t>
            </a:r>
            <a:r>
              <a:rPr lang="en-US" sz="2400">
                <a:latin typeface="Arial" charset="0"/>
                <a:cs typeface="Arial" charset="0"/>
              </a:rPr>
              <a:t>º</a:t>
            </a:r>
            <a:r>
              <a:rPr lang="cs-CZ" sz="2400">
                <a:latin typeface="Arial" charset="0"/>
                <a:cs typeface="Arial" charset="0"/>
              </a:rPr>
              <a:t>.</a:t>
            </a: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3087" name="Arc 43"/>
          <p:cNvSpPr>
            <a:spLocks/>
          </p:cNvSpPr>
          <p:nvPr/>
        </p:nvSpPr>
        <p:spPr bwMode="auto">
          <a:xfrm>
            <a:off x="8675688" y="2420938"/>
            <a:ext cx="73025" cy="144462"/>
          </a:xfrm>
          <a:custGeom>
            <a:avLst/>
            <a:gdLst>
              <a:gd name="T0" fmla="*/ 0 w 21600"/>
              <a:gd name="T1" fmla="*/ 0 h 21600"/>
              <a:gd name="T2" fmla="*/ 10903809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4" name="Freeform 44"/>
          <p:cNvSpPr>
            <a:spLocks/>
          </p:cNvSpPr>
          <p:nvPr/>
        </p:nvSpPr>
        <p:spPr bwMode="auto">
          <a:xfrm rot="-705877">
            <a:off x="3551238" y="4640263"/>
            <a:ext cx="881062" cy="989012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3608388" y="5051425"/>
            <a:ext cx="8604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120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26" name="Line 36"/>
          <p:cNvSpPr>
            <a:spLocks noChangeShapeType="1"/>
          </p:cNvSpPr>
          <p:nvPr/>
        </p:nvSpPr>
        <p:spPr bwMode="auto">
          <a:xfrm flipV="1">
            <a:off x="2236788" y="2366963"/>
            <a:ext cx="252412" cy="12858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" name="Rectangle 3"/>
          <p:cNvSpPr txBox="1">
            <a:spLocks noChangeArrowheads="1"/>
          </p:cNvSpPr>
          <p:nvPr/>
        </p:nvSpPr>
        <p:spPr bwMode="auto">
          <a:xfrm>
            <a:off x="2489200" y="223043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5965825" y="5099050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30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29" name="Freeform 44"/>
          <p:cNvSpPr>
            <a:spLocks/>
          </p:cNvSpPr>
          <p:nvPr/>
        </p:nvSpPr>
        <p:spPr bwMode="auto">
          <a:xfrm rot="-7022424">
            <a:off x="5774531" y="4971257"/>
            <a:ext cx="423863" cy="533400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0" name="Line 36"/>
          <p:cNvSpPr>
            <a:spLocks noChangeShapeType="1"/>
          </p:cNvSpPr>
          <p:nvPr/>
        </p:nvSpPr>
        <p:spPr bwMode="auto">
          <a:xfrm flipV="1">
            <a:off x="1806575" y="2493963"/>
            <a:ext cx="138113" cy="228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7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3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1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9" grpId="0" animBg="1"/>
      <p:bldP spid="3106" grpId="0" animBg="1"/>
      <p:bldP spid="3107" grpId="0" animBg="1"/>
      <p:bldP spid="3108" grpId="0" animBg="1"/>
      <p:bldP spid="3109" grpId="0" animBg="1"/>
      <p:bldP spid="24" grpId="0" animBg="1"/>
      <p:bldP spid="26" grpId="0" animBg="1"/>
      <p:bldP spid="29" grpId="0" animBg="1"/>
      <p:bldP spid="3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Line 15"/>
          <p:cNvSpPr>
            <a:spLocks noChangeShapeType="1"/>
          </p:cNvSpPr>
          <p:nvPr/>
        </p:nvSpPr>
        <p:spPr bwMode="auto">
          <a:xfrm flipH="1" flipV="1">
            <a:off x="1116013" y="3357563"/>
            <a:ext cx="719137" cy="24479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089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5783263" y="630872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E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8631238" y="630872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F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4305300" y="2501900"/>
            <a:ext cx="40322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4498975" y="296068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G</a:t>
            </a:r>
          </a:p>
        </p:txBody>
      </p:sp>
      <p:sp>
        <p:nvSpPr>
          <p:cNvPr id="23565" name="Line 13"/>
          <p:cNvSpPr>
            <a:spLocks noChangeShapeType="1"/>
          </p:cNvSpPr>
          <p:nvPr/>
        </p:nvSpPr>
        <p:spPr bwMode="auto">
          <a:xfrm flipV="1">
            <a:off x="6110288" y="6253163"/>
            <a:ext cx="2547937" cy="3651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6" name="Line 14"/>
          <p:cNvSpPr>
            <a:spLocks noChangeShapeType="1"/>
          </p:cNvSpPr>
          <p:nvPr/>
        </p:nvSpPr>
        <p:spPr bwMode="auto">
          <a:xfrm flipH="1" flipV="1">
            <a:off x="3983038" y="2628900"/>
            <a:ext cx="2127250" cy="36607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 flipH="1" flipV="1">
            <a:off x="3563938" y="2781300"/>
            <a:ext cx="5094287" cy="34734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93663" y="125413"/>
            <a:ext cx="9359900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u="sng" dirty="0">
                <a:latin typeface="Arial" charset="0"/>
              </a:rPr>
              <a:t>Postup konstrukce :</a:t>
            </a:r>
            <a:r>
              <a:rPr lang="cs-CZ" sz="2400" dirty="0">
                <a:latin typeface="Arial" charset="0"/>
              </a:rPr>
              <a:t>  </a:t>
            </a:r>
          </a:p>
          <a:p>
            <a:pPr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>
                <a:latin typeface="Arial" charset="0"/>
              </a:rPr>
              <a:t>1) EF ; </a:t>
            </a:r>
            <a:r>
              <a:rPr lang="en-US" sz="2400" dirty="0">
                <a:latin typeface="Arial" charset="0"/>
              </a:rPr>
              <a:t>|</a:t>
            </a:r>
            <a:r>
              <a:rPr lang="cs-CZ" sz="2400" dirty="0">
                <a:latin typeface="Arial" charset="0"/>
              </a:rPr>
              <a:t>EF</a:t>
            </a:r>
            <a:r>
              <a:rPr lang="en-US" sz="2400" dirty="0">
                <a:latin typeface="Arial" charset="0"/>
              </a:rPr>
              <a:t>| = </a:t>
            </a:r>
            <a:r>
              <a:rPr lang="cs-CZ" sz="2400" dirty="0">
                <a:latin typeface="Arial" charset="0"/>
              </a:rPr>
              <a:t>7</a:t>
            </a:r>
            <a:r>
              <a:rPr lang="en-US" sz="2400" dirty="0">
                <a:latin typeface="Arial" charset="0"/>
              </a:rPr>
              <a:t> cm</a:t>
            </a:r>
            <a:r>
              <a:rPr lang="cs-CZ" sz="2400" dirty="0">
                <a:latin typeface="Arial" charset="0"/>
              </a:rPr>
              <a:t>  </a:t>
            </a:r>
            <a:r>
              <a:rPr lang="cs-CZ" dirty="0">
                <a:latin typeface="Arial" charset="0"/>
              </a:rPr>
              <a:t>sestroj úsečku EF, a to tak, že vzdálenost bodů E; F je 7cm   </a:t>
            </a:r>
          </a:p>
          <a:p>
            <a:pPr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>
                <a:latin typeface="+mn-lt"/>
                <a:sym typeface="Symbol" pitchFamily="18" charset="2"/>
              </a:rPr>
              <a:t>2) </a:t>
            </a:r>
            <a:r>
              <a:rPr lang="cs-CZ" sz="2400" dirty="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>
                <a:latin typeface="Arial" charset="0"/>
                <a:sym typeface="Symbol" pitchFamily="18" charset="2"/>
              </a:rPr>
              <a:t>FEX </a:t>
            </a:r>
            <a:r>
              <a:rPr lang="cs-CZ" sz="2400" dirty="0">
                <a:latin typeface="Arial" charset="0"/>
              </a:rPr>
              <a:t>;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 err="1">
                <a:latin typeface="Arial" charset="0"/>
                <a:cs typeface="Arial" charset="0"/>
              </a:rPr>
              <a:t>l</a:t>
            </a:r>
            <a:r>
              <a:rPr lang="cs-CZ" sz="2400" dirty="0" err="1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 err="1">
                <a:latin typeface="Arial" charset="0"/>
                <a:sym typeface="Symbol" pitchFamily="18" charset="2"/>
              </a:rPr>
              <a:t>FEXl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>
                <a:latin typeface="Arial" charset="0"/>
              </a:rPr>
              <a:t>= 120</a:t>
            </a:r>
            <a:r>
              <a:rPr lang="en-US" sz="2400" dirty="0">
                <a:latin typeface="Arial" charset="0"/>
                <a:cs typeface="Arial" charset="0"/>
              </a:rPr>
              <a:t>º</a:t>
            </a: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</a:rPr>
              <a:t>sestroj úhel FEX ( bod G nahrazen pomocným X )</a:t>
            </a:r>
          </a:p>
          <a:p>
            <a:pPr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>
                <a:latin typeface="+mn-lt"/>
                <a:sym typeface="Symbol" pitchFamily="18" charset="2"/>
              </a:rPr>
              <a:t>3) </a:t>
            </a:r>
            <a:r>
              <a:rPr lang="cs-CZ" sz="2400" dirty="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>
                <a:latin typeface="Arial" charset="0"/>
                <a:sym typeface="Symbol" pitchFamily="18" charset="2"/>
              </a:rPr>
              <a:t>EFY </a:t>
            </a:r>
            <a:r>
              <a:rPr lang="cs-CZ" sz="2400" dirty="0">
                <a:latin typeface="Arial" charset="0"/>
              </a:rPr>
              <a:t>;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 err="1">
                <a:latin typeface="Arial" charset="0"/>
                <a:cs typeface="Arial" charset="0"/>
              </a:rPr>
              <a:t>l</a:t>
            </a:r>
            <a:r>
              <a:rPr lang="cs-CZ" sz="2400" dirty="0" err="1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 err="1">
                <a:latin typeface="Arial" charset="0"/>
                <a:sym typeface="Symbol" pitchFamily="18" charset="2"/>
              </a:rPr>
              <a:t>EFYl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>
                <a:latin typeface="Arial" charset="0"/>
              </a:rPr>
              <a:t>=  30</a:t>
            </a:r>
            <a:r>
              <a:rPr lang="en-US" sz="2400" dirty="0">
                <a:latin typeface="Arial" charset="0"/>
                <a:cs typeface="Arial" charset="0"/>
              </a:rPr>
              <a:t>º</a:t>
            </a:r>
            <a:r>
              <a:rPr lang="cs-CZ" sz="2400" dirty="0">
                <a:latin typeface="Arial" charset="0"/>
                <a:cs typeface="Arial" charset="0"/>
              </a:rPr>
              <a:t>  </a:t>
            </a:r>
            <a:r>
              <a:rPr lang="cs-CZ" dirty="0">
                <a:latin typeface="Arial" charset="0"/>
              </a:rPr>
              <a:t>sestroj úhel EFY ( bod G nahrazen pomocným Y )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sz="2400" dirty="0">
                <a:latin typeface="Arial" charset="0"/>
              </a:rPr>
              <a:t>4) G; G </a:t>
            </a:r>
            <a:r>
              <a:rPr lang="cs-CZ" sz="2400" dirty="0">
                <a:latin typeface="Arial" charset="0"/>
                <a:sym typeface="Symbol" pitchFamily="18" charset="2"/>
              </a:rPr>
              <a:t></a:t>
            </a:r>
            <a:r>
              <a:rPr lang="cs-CZ" sz="2400" dirty="0">
                <a:cs typeface="Arial" charset="0"/>
                <a:sym typeface="Symbol" pitchFamily="18" charset="2"/>
              </a:rPr>
              <a:t>→</a:t>
            </a:r>
            <a:r>
              <a:rPr lang="cs-CZ" sz="2400" dirty="0">
                <a:latin typeface="Arial" charset="0"/>
                <a:sym typeface="Symbol" pitchFamily="18" charset="2"/>
              </a:rPr>
              <a:t>EX </a:t>
            </a:r>
            <a:r>
              <a:rPr lang="cs-CZ" sz="2400" dirty="0">
                <a:cs typeface="Arial" charset="0"/>
                <a:sym typeface="Symbol" pitchFamily="18" charset="2"/>
              </a:rPr>
              <a:t>→</a:t>
            </a:r>
            <a:r>
              <a:rPr lang="cs-CZ" sz="2400" dirty="0">
                <a:latin typeface="Arial" charset="0"/>
                <a:sym typeface="Symbol" pitchFamily="18" charset="2"/>
              </a:rPr>
              <a:t> FY   </a:t>
            </a:r>
            <a:r>
              <a:rPr lang="cs-CZ" dirty="0">
                <a:latin typeface="Arial" charset="0"/>
                <a:sym typeface="Symbol" pitchFamily="18" charset="2"/>
              </a:rPr>
              <a:t>sestroj bod G, který leží v průsečíku </a:t>
            </a:r>
            <a:r>
              <a:rPr lang="cs-CZ" dirty="0" err="1">
                <a:latin typeface="Arial" charset="0"/>
                <a:sym typeface="Symbol" pitchFamily="18" charset="2"/>
              </a:rPr>
              <a:t>polopř</a:t>
            </a:r>
            <a:r>
              <a:rPr lang="cs-CZ" dirty="0">
                <a:latin typeface="Arial" charset="0"/>
                <a:sym typeface="Symbol" pitchFamily="18" charset="2"/>
              </a:rPr>
              <a:t>. EX a FY 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sz="2400" dirty="0">
                <a:latin typeface="Arial" charset="0"/>
                <a:cs typeface="Arial" charset="0"/>
                <a:sym typeface="Symbol" pitchFamily="18" charset="2"/>
              </a:rPr>
              <a:t>5) ∆ EFG</a:t>
            </a:r>
            <a:endParaRPr lang="cs-CZ" sz="2400" dirty="0">
              <a:latin typeface="Arial" charset="0"/>
            </a:endParaRPr>
          </a:p>
        </p:txBody>
      </p:sp>
      <p:sp>
        <p:nvSpPr>
          <p:cNvPr id="10" name="Rectangle 3"/>
          <p:cNvSpPr>
            <a:spLocks noChangeArrowheads="1"/>
          </p:cNvSpPr>
          <p:nvPr/>
        </p:nvSpPr>
        <p:spPr bwMode="auto">
          <a:xfrm>
            <a:off x="1736725" y="2501900"/>
            <a:ext cx="1811338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u="sng">
                <a:latin typeface="Arial" charset="0"/>
              </a:rPr>
              <a:t>Konstrukce: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</a:t>
            </a:r>
          </a:p>
        </p:txBody>
      </p:sp>
      <p:sp>
        <p:nvSpPr>
          <p:cNvPr id="19" name="Line 37"/>
          <p:cNvSpPr>
            <a:spLocks noChangeShapeType="1"/>
          </p:cNvSpPr>
          <p:nvPr/>
        </p:nvSpPr>
        <p:spPr bwMode="auto">
          <a:xfrm flipV="1">
            <a:off x="1835150" y="5805488"/>
            <a:ext cx="2160588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4" name="Rectangle 3"/>
          <p:cNvSpPr txBox="1">
            <a:spLocks noChangeArrowheads="1"/>
          </p:cNvSpPr>
          <p:nvPr/>
        </p:nvSpPr>
        <p:spPr bwMode="auto">
          <a:xfrm>
            <a:off x="1403350" y="5876925"/>
            <a:ext cx="51435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E</a:t>
            </a:r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3763963" y="587375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F</a:t>
            </a: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1328738" y="3767138"/>
            <a:ext cx="512762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G</a:t>
            </a:r>
          </a:p>
        </p:txBody>
      </p:sp>
      <p:sp>
        <p:nvSpPr>
          <p:cNvPr id="30" name="Rectangle 3"/>
          <p:cNvSpPr txBox="1">
            <a:spLocks noChangeArrowheads="1"/>
          </p:cNvSpPr>
          <p:nvPr/>
        </p:nvSpPr>
        <p:spPr bwMode="auto">
          <a:xfrm>
            <a:off x="1187450" y="3141663"/>
            <a:ext cx="522288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5" name="Line 13"/>
          <p:cNvSpPr>
            <a:spLocks noChangeShapeType="1"/>
          </p:cNvSpPr>
          <p:nvPr/>
        </p:nvSpPr>
        <p:spPr bwMode="auto">
          <a:xfrm flipV="1">
            <a:off x="6110288" y="6121400"/>
            <a:ext cx="0" cy="2873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" name="Line 13"/>
          <p:cNvSpPr>
            <a:spLocks noChangeShapeType="1"/>
          </p:cNvSpPr>
          <p:nvPr/>
        </p:nvSpPr>
        <p:spPr bwMode="auto">
          <a:xfrm flipV="1">
            <a:off x="8658225" y="6094413"/>
            <a:ext cx="0" cy="28733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" name="Line 15"/>
          <p:cNvSpPr>
            <a:spLocks noChangeShapeType="1"/>
          </p:cNvSpPr>
          <p:nvPr/>
        </p:nvSpPr>
        <p:spPr bwMode="auto">
          <a:xfrm flipH="1" flipV="1">
            <a:off x="941388" y="3856038"/>
            <a:ext cx="3054350" cy="194945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2" name="Rectangle 3"/>
          <p:cNvSpPr txBox="1">
            <a:spLocks noChangeArrowheads="1"/>
          </p:cNvSpPr>
          <p:nvPr/>
        </p:nvSpPr>
        <p:spPr bwMode="auto">
          <a:xfrm>
            <a:off x="1944688" y="5859463"/>
            <a:ext cx="1655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g = 7cm</a:t>
            </a:r>
          </a:p>
        </p:txBody>
      </p:sp>
      <p:sp>
        <p:nvSpPr>
          <p:cNvPr id="35" name="Freeform 44"/>
          <p:cNvSpPr>
            <a:spLocks/>
          </p:cNvSpPr>
          <p:nvPr/>
        </p:nvSpPr>
        <p:spPr bwMode="auto">
          <a:xfrm rot="-1095219">
            <a:off x="1763713" y="5013325"/>
            <a:ext cx="715962" cy="900113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6" name="Rectangle 3"/>
          <p:cNvSpPr txBox="1">
            <a:spLocks noChangeArrowheads="1"/>
          </p:cNvSpPr>
          <p:nvPr/>
        </p:nvSpPr>
        <p:spPr bwMode="auto">
          <a:xfrm>
            <a:off x="1692275" y="5373688"/>
            <a:ext cx="838200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120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37" name="Line 36"/>
          <p:cNvSpPr>
            <a:spLocks noChangeShapeType="1"/>
          </p:cNvSpPr>
          <p:nvPr/>
        </p:nvSpPr>
        <p:spPr bwMode="auto">
          <a:xfrm flipH="1">
            <a:off x="1065213" y="3595688"/>
            <a:ext cx="320675" cy="984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8" name="Rectangle 3"/>
          <p:cNvSpPr txBox="1">
            <a:spLocks noChangeArrowheads="1"/>
          </p:cNvSpPr>
          <p:nvPr/>
        </p:nvSpPr>
        <p:spPr bwMode="auto">
          <a:xfrm>
            <a:off x="588963" y="3895725"/>
            <a:ext cx="522287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39" name="Line 36"/>
          <p:cNvSpPr>
            <a:spLocks noChangeShapeType="1"/>
          </p:cNvSpPr>
          <p:nvPr/>
        </p:nvSpPr>
        <p:spPr bwMode="auto">
          <a:xfrm flipH="1">
            <a:off x="3983038" y="2708275"/>
            <a:ext cx="228600" cy="136525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0" name="Rectangle 3"/>
          <p:cNvSpPr txBox="1">
            <a:spLocks noChangeArrowheads="1"/>
          </p:cNvSpPr>
          <p:nvPr/>
        </p:nvSpPr>
        <p:spPr bwMode="auto">
          <a:xfrm rot="10800000" flipV="1">
            <a:off x="3575050" y="3071813"/>
            <a:ext cx="455613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41" name="Rectangle 3"/>
          <p:cNvSpPr txBox="1">
            <a:spLocks noChangeArrowheads="1"/>
          </p:cNvSpPr>
          <p:nvPr/>
        </p:nvSpPr>
        <p:spPr bwMode="auto">
          <a:xfrm>
            <a:off x="2916238" y="5373688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30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42" name="Freeform 44"/>
          <p:cNvSpPr>
            <a:spLocks/>
          </p:cNvSpPr>
          <p:nvPr/>
        </p:nvSpPr>
        <p:spPr bwMode="auto">
          <a:xfrm rot="-7546382">
            <a:off x="2870200" y="5275263"/>
            <a:ext cx="307975" cy="504825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3" name="Line 36"/>
          <p:cNvSpPr>
            <a:spLocks noChangeShapeType="1"/>
          </p:cNvSpPr>
          <p:nvPr/>
        </p:nvSpPr>
        <p:spPr bwMode="auto">
          <a:xfrm flipV="1">
            <a:off x="1042988" y="3856038"/>
            <a:ext cx="120650" cy="22066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4" name="Line 36"/>
          <p:cNvSpPr>
            <a:spLocks noChangeShapeType="1"/>
          </p:cNvSpPr>
          <p:nvPr/>
        </p:nvSpPr>
        <p:spPr bwMode="auto">
          <a:xfrm flipH="1">
            <a:off x="3921125" y="2960688"/>
            <a:ext cx="123825" cy="212725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5" name="Rectangle 3"/>
          <p:cNvSpPr>
            <a:spLocks noChangeArrowheads="1"/>
          </p:cNvSpPr>
          <p:nvPr/>
        </p:nvSpPr>
        <p:spPr bwMode="auto">
          <a:xfrm>
            <a:off x="4427538" y="2227263"/>
            <a:ext cx="4749800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eaLnBrk="0" hangingPunct="0">
              <a:spcBef>
                <a:spcPct val="20000"/>
              </a:spcBef>
            </a:pPr>
            <a:r>
              <a:rPr lang="cs-CZ" b="1">
                <a:latin typeface="Arial" charset="0"/>
              </a:rPr>
              <a:t>Pracuj podle náčrtu a zapisuj si postup !</a:t>
            </a:r>
            <a:endParaRPr lang="cs-CZ" sz="2400" b="1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1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54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3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7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4" dur="2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35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9" presetID="1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1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3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3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 nodeType="clickPar">
                      <p:stCondLst>
                        <p:cond delay="indefinite"/>
                      </p:stCondLst>
                      <p:childTnLst>
                        <p:par>
                          <p:cTn id="1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23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8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1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8" dur="2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 nodeType="clickPar">
                      <p:stCondLst>
                        <p:cond delay="indefinite"/>
                      </p:stCondLst>
                      <p:childTnLst>
                        <p:par>
                          <p:cTn id="1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 nodeType="clickPar">
                      <p:stCondLst>
                        <p:cond delay="indefinite"/>
                      </p:stCondLst>
                      <p:childTnLst>
                        <p:par>
                          <p:cTn id="1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4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089" grpId="0" animBg="1"/>
      <p:bldP spid="23565" grpId="0" animBg="1"/>
      <p:bldP spid="23566" grpId="0" animBg="1"/>
      <p:bldP spid="23567" grpId="0" animBg="1"/>
      <p:bldP spid="19" grpId="0" animBg="1"/>
      <p:bldP spid="5" grpId="0" animBg="1"/>
      <p:bldP spid="5" grpId="1" animBg="1"/>
      <p:bldP spid="6" grpId="0" animBg="1"/>
      <p:bldP spid="6" grpId="1" animBg="1"/>
      <p:bldP spid="31" grpId="0" animBg="1"/>
      <p:bldP spid="35" grpId="0" animBg="1"/>
      <p:bldP spid="37" grpId="0" animBg="1"/>
      <p:bldP spid="39" grpId="0" animBg="1"/>
      <p:bldP spid="42" grpId="0" animBg="1"/>
      <p:bldP spid="43" grpId="0" animBg="1"/>
      <p:bldP spid="4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6513" y="1978025"/>
            <a:ext cx="1908175" cy="4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Náčrt :</a:t>
            </a:r>
            <a:r>
              <a:rPr lang="cs-CZ" sz="2400" b="1">
                <a:latin typeface="Arial" charset="0"/>
              </a:rPr>
              <a:t>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323850" y="481330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3894138" y="4802188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N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575300" y="6210300"/>
            <a:ext cx="148907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m= 9cm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6840538" y="3214688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6475413" y="371792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2776538" y="1519238"/>
            <a:ext cx="338455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000" dirty="0">
                <a:latin typeface="Arial" charset="0"/>
              </a:rPr>
              <a:t>Barevně </a:t>
            </a:r>
            <a:r>
              <a:rPr lang="cs-CZ" sz="2000" dirty="0" smtClean="0">
                <a:latin typeface="Arial" charset="0"/>
              </a:rPr>
              <a:t>vyznač, </a:t>
            </a:r>
            <a:r>
              <a:rPr lang="cs-CZ" sz="2000" dirty="0">
                <a:latin typeface="Arial" charset="0"/>
              </a:rPr>
              <a:t>co znáš !</a:t>
            </a:r>
          </a:p>
        </p:txBody>
      </p:sp>
      <p:sp>
        <p:nvSpPr>
          <p:cNvPr id="3106" name="Line 34"/>
          <p:cNvSpPr>
            <a:spLocks noChangeShapeType="1"/>
          </p:cNvSpPr>
          <p:nvPr/>
        </p:nvSpPr>
        <p:spPr bwMode="auto">
          <a:xfrm flipV="1">
            <a:off x="468313" y="4792663"/>
            <a:ext cx="3743325" cy="31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7" name="Line 35"/>
          <p:cNvSpPr>
            <a:spLocks noChangeShapeType="1"/>
          </p:cNvSpPr>
          <p:nvPr/>
        </p:nvSpPr>
        <p:spPr bwMode="auto">
          <a:xfrm flipV="1">
            <a:off x="468313" y="2708275"/>
            <a:ext cx="1800225" cy="208915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8" name="Line 36"/>
          <p:cNvSpPr>
            <a:spLocks noChangeShapeType="1"/>
          </p:cNvSpPr>
          <p:nvPr/>
        </p:nvSpPr>
        <p:spPr bwMode="auto">
          <a:xfrm flipH="1" flipV="1">
            <a:off x="2268538" y="2708275"/>
            <a:ext cx="1943100" cy="208915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2" name="Rectangle 3"/>
          <p:cNvSpPr>
            <a:spLocks noChangeArrowheads="1"/>
          </p:cNvSpPr>
          <p:nvPr/>
        </p:nvSpPr>
        <p:spPr bwMode="auto">
          <a:xfrm>
            <a:off x="120650" y="188913"/>
            <a:ext cx="865028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Příklad 2 :</a:t>
            </a:r>
            <a:r>
              <a:rPr lang="cs-CZ" sz="2400">
                <a:latin typeface="Arial" charset="0"/>
              </a:rPr>
              <a:t>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Sestroj trojúhelník MNO, jestliže je dáno :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               lNOl = 9cm</a:t>
            </a:r>
            <a:r>
              <a:rPr lang="en-US" sz="2400">
                <a:latin typeface="Arial" charset="0"/>
                <a:cs typeface="Arial" charset="0"/>
              </a:rPr>
              <a:t>;</a:t>
            </a:r>
            <a:r>
              <a:rPr lang="cs-CZ" sz="2400">
                <a:latin typeface="Arial" charset="0"/>
              </a:rPr>
              <a:t> </a:t>
            </a:r>
            <a:r>
              <a:rPr lang="cs-CZ" sz="2400">
                <a:latin typeface="Arial" charset="0"/>
                <a:cs typeface="Arial" charset="0"/>
              </a:rPr>
              <a:t>l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MNOl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</a:rPr>
              <a:t>= 45</a:t>
            </a:r>
            <a:r>
              <a:rPr lang="en-US" sz="2400">
                <a:latin typeface="Arial" charset="0"/>
                <a:cs typeface="Arial" charset="0"/>
              </a:rPr>
              <a:t>º;</a:t>
            </a:r>
            <a:r>
              <a:rPr lang="cs-CZ" sz="2400">
                <a:latin typeface="Arial" charset="0"/>
                <a:cs typeface="Arial" charset="0"/>
              </a:rPr>
              <a:t> l</a:t>
            </a:r>
            <a:r>
              <a:rPr lang="cs-CZ" sz="240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>
                <a:latin typeface="Arial" charset="0"/>
                <a:sym typeface="Symbol" pitchFamily="18" charset="2"/>
              </a:rPr>
              <a:t>MONl</a:t>
            </a:r>
            <a:r>
              <a:rPr lang="cs-CZ" sz="2000">
                <a:latin typeface="Arial" charset="0"/>
                <a:sym typeface="Symbol" pitchFamily="18" charset="2"/>
              </a:rPr>
              <a:t> </a:t>
            </a:r>
            <a:r>
              <a:rPr lang="cs-CZ" sz="2400">
                <a:latin typeface="Arial" charset="0"/>
              </a:rPr>
              <a:t>= 75</a:t>
            </a:r>
            <a:r>
              <a:rPr lang="en-US" sz="2400">
                <a:latin typeface="Arial" charset="0"/>
                <a:cs typeface="Arial" charset="0"/>
              </a:rPr>
              <a:t>º</a:t>
            </a:r>
            <a:r>
              <a:rPr lang="cs-CZ" sz="2400">
                <a:latin typeface="Arial" charset="0"/>
                <a:cs typeface="Arial" charset="0"/>
              </a:rPr>
              <a:t>.</a:t>
            </a: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</p:txBody>
      </p:sp>
      <p:sp>
        <p:nvSpPr>
          <p:cNvPr id="5134" name="Arc 43"/>
          <p:cNvSpPr>
            <a:spLocks/>
          </p:cNvSpPr>
          <p:nvPr/>
        </p:nvSpPr>
        <p:spPr bwMode="auto">
          <a:xfrm>
            <a:off x="8675688" y="2420938"/>
            <a:ext cx="73025" cy="144462"/>
          </a:xfrm>
          <a:custGeom>
            <a:avLst/>
            <a:gdLst>
              <a:gd name="T0" fmla="*/ 0 w 21600"/>
              <a:gd name="T1" fmla="*/ 0 h 21600"/>
              <a:gd name="T2" fmla="*/ 10903809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1911350" y="2930525"/>
            <a:ext cx="715963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75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26" name="Line 36"/>
          <p:cNvSpPr>
            <a:spLocks noChangeShapeType="1"/>
          </p:cNvSpPr>
          <p:nvPr/>
        </p:nvSpPr>
        <p:spPr bwMode="auto">
          <a:xfrm flipV="1">
            <a:off x="5670550" y="3141663"/>
            <a:ext cx="196850" cy="1809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" name="Rectangle 3"/>
          <p:cNvSpPr txBox="1">
            <a:spLocks noChangeArrowheads="1"/>
          </p:cNvSpPr>
          <p:nvPr/>
        </p:nvSpPr>
        <p:spPr bwMode="auto">
          <a:xfrm>
            <a:off x="5319713" y="317817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3348038" y="4365625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45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29" name="Freeform 44"/>
          <p:cNvSpPr>
            <a:spLocks/>
          </p:cNvSpPr>
          <p:nvPr/>
        </p:nvSpPr>
        <p:spPr bwMode="auto">
          <a:xfrm rot="-7022424">
            <a:off x="3222625" y="4130676"/>
            <a:ext cx="428625" cy="609600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0" name="Line 36"/>
          <p:cNvSpPr>
            <a:spLocks noChangeShapeType="1"/>
          </p:cNvSpPr>
          <p:nvPr/>
        </p:nvSpPr>
        <p:spPr bwMode="auto">
          <a:xfrm flipH="1" flipV="1">
            <a:off x="6588125" y="3284538"/>
            <a:ext cx="288925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" name="Freeform 44"/>
          <p:cNvSpPr>
            <a:spLocks/>
          </p:cNvSpPr>
          <p:nvPr/>
        </p:nvSpPr>
        <p:spPr bwMode="auto">
          <a:xfrm rot="7956234">
            <a:off x="1936750" y="2895600"/>
            <a:ext cx="676275" cy="733425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2" name="Rectangle 3"/>
          <p:cNvSpPr>
            <a:spLocks noChangeArrowheads="1"/>
          </p:cNvSpPr>
          <p:nvPr/>
        </p:nvSpPr>
        <p:spPr bwMode="auto">
          <a:xfrm>
            <a:off x="3059113" y="1989138"/>
            <a:ext cx="6084887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000">
                <a:latin typeface="Arial" charset="0"/>
              </a:rPr>
              <a:t>Pro lepší orientaci při konstrukci trojúhelník otočíme.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endParaRPr lang="cs-CZ" sz="240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</a:t>
            </a:r>
          </a:p>
        </p:txBody>
      </p:sp>
      <p:sp>
        <p:nvSpPr>
          <p:cNvPr id="34" name="Line 36"/>
          <p:cNvSpPr>
            <a:spLocks noChangeShapeType="1"/>
          </p:cNvSpPr>
          <p:nvPr/>
        </p:nvSpPr>
        <p:spPr bwMode="auto">
          <a:xfrm flipH="1" flipV="1">
            <a:off x="4787900" y="6092825"/>
            <a:ext cx="3240088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5" name="Line 37"/>
          <p:cNvSpPr>
            <a:spLocks noChangeShapeType="1"/>
          </p:cNvSpPr>
          <p:nvPr/>
        </p:nvSpPr>
        <p:spPr bwMode="auto">
          <a:xfrm>
            <a:off x="2268538" y="2708275"/>
            <a:ext cx="1949450" cy="2084388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6" name="Line 34"/>
          <p:cNvSpPr>
            <a:spLocks noChangeShapeType="1"/>
          </p:cNvSpPr>
          <p:nvPr/>
        </p:nvSpPr>
        <p:spPr bwMode="auto">
          <a:xfrm flipV="1">
            <a:off x="4787900" y="3179763"/>
            <a:ext cx="2087563" cy="291306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7" name="Line 35"/>
          <p:cNvSpPr>
            <a:spLocks noChangeShapeType="1"/>
          </p:cNvSpPr>
          <p:nvPr/>
        </p:nvSpPr>
        <p:spPr bwMode="auto">
          <a:xfrm flipH="1" flipV="1">
            <a:off x="5651500" y="3068638"/>
            <a:ext cx="2376488" cy="302418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8" name="Rectangle 3"/>
          <p:cNvSpPr txBox="1">
            <a:spLocks noChangeArrowheads="1"/>
          </p:cNvSpPr>
          <p:nvPr/>
        </p:nvSpPr>
        <p:spPr bwMode="auto">
          <a:xfrm>
            <a:off x="4446588" y="61087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N</a:t>
            </a:r>
          </a:p>
        </p:txBody>
      </p:sp>
      <p:sp>
        <p:nvSpPr>
          <p:cNvPr id="39" name="Rectangle 3"/>
          <p:cNvSpPr txBox="1">
            <a:spLocks noChangeArrowheads="1"/>
          </p:cNvSpPr>
          <p:nvPr/>
        </p:nvSpPr>
        <p:spPr bwMode="auto">
          <a:xfrm>
            <a:off x="7659688" y="618807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O</a:t>
            </a:r>
          </a:p>
        </p:txBody>
      </p:sp>
      <p:sp>
        <p:nvSpPr>
          <p:cNvPr id="40" name="Freeform 44"/>
          <p:cNvSpPr>
            <a:spLocks/>
          </p:cNvSpPr>
          <p:nvPr/>
        </p:nvSpPr>
        <p:spPr bwMode="auto">
          <a:xfrm rot="-6688132">
            <a:off x="7163594" y="5506244"/>
            <a:ext cx="427037" cy="574675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" name="Freeform 44"/>
          <p:cNvSpPr>
            <a:spLocks/>
          </p:cNvSpPr>
          <p:nvPr/>
        </p:nvSpPr>
        <p:spPr bwMode="auto">
          <a:xfrm rot="259016">
            <a:off x="5221288" y="5445125"/>
            <a:ext cx="412750" cy="646113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" name="Rectangle 3"/>
          <p:cNvSpPr txBox="1">
            <a:spLocks noChangeArrowheads="1"/>
          </p:cNvSpPr>
          <p:nvPr/>
        </p:nvSpPr>
        <p:spPr bwMode="auto">
          <a:xfrm>
            <a:off x="4927600" y="5676900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45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43" name="Rectangle 3"/>
          <p:cNvSpPr txBox="1">
            <a:spLocks noChangeArrowheads="1"/>
          </p:cNvSpPr>
          <p:nvPr/>
        </p:nvSpPr>
        <p:spPr bwMode="auto">
          <a:xfrm>
            <a:off x="7235825" y="5661025"/>
            <a:ext cx="715963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75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2268538" y="23495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O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2987675" y="3141663"/>
            <a:ext cx="148907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m= 9cm</a:t>
            </a:r>
          </a:p>
        </p:txBody>
      </p:sp>
      <p:sp>
        <p:nvSpPr>
          <p:cNvPr id="3109" name="Line 37"/>
          <p:cNvSpPr>
            <a:spLocks noChangeShapeType="1"/>
          </p:cNvSpPr>
          <p:nvPr/>
        </p:nvSpPr>
        <p:spPr bwMode="auto">
          <a:xfrm>
            <a:off x="4787900" y="6092825"/>
            <a:ext cx="3240088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8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5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0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2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5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2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7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29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7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3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45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5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06" grpId="0" animBg="1"/>
      <p:bldP spid="3107" grpId="0" animBg="1"/>
      <p:bldP spid="3108" grpId="0" animBg="1"/>
      <p:bldP spid="26" grpId="0" animBg="1"/>
      <p:bldP spid="29" grpId="0" animBg="1"/>
      <p:bldP spid="30" grpId="0" animBg="1"/>
      <p:bldP spid="31" grpId="0" animBg="1"/>
      <p:bldP spid="34" grpId="0" animBg="1"/>
      <p:bldP spid="35" grpId="0" animBg="1"/>
      <p:bldP spid="36" grpId="0" animBg="1"/>
      <p:bldP spid="37" grpId="0" animBg="1"/>
      <p:bldP spid="40" grpId="0" animBg="1"/>
      <p:bldP spid="41" grpId="0" animBg="1"/>
      <p:bldP spid="310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Line 36"/>
          <p:cNvSpPr>
            <a:spLocks noChangeShapeType="1"/>
          </p:cNvSpPr>
          <p:nvPr/>
        </p:nvSpPr>
        <p:spPr bwMode="auto">
          <a:xfrm flipH="1" flipV="1">
            <a:off x="4787900" y="6165850"/>
            <a:ext cx="3240088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47" name="AutoShape 1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2565400"/>
            <a:ext cx="1908175" cy="44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 b="1" u="sng">
                <a:latin typeface="Arial" charset="0"/>
              </a:rPr>
              <a:t>Náčrt :</a:t>
            </a:r>
            <a:r>
              <a:rPr lang="cs-CZ" sz="2400" b="1">
                <a:latin typeface="Arial" charset="0"/>
              </a:rPr>
              <a:t> </a:t>
            </a:r>
          </a:p>
          <a:p>
            <a:pPr marL="533400" indent="-533400">
              <a:lnSpc>
                <a:spcPct val="80000"/>
              </a:lnSpc>
              <a:spcBef>
                <a:spcPct val="20000"/>
              </a:spcBef>
            </a:pPr>
            <a:r>
              <a:rPr lang="cs-CZ" sz="2400">
                <a:latin typeface="Arial" charset="0"/>
              </a:rPr>
              <a:t>  </a:t>
            </a:r>
          </a:p>
        </p:txBody>
      </p:sp>
      <p:sp>
        <p:nvSpPr>
          <p:cNvPr id="16" name="Rectangle 3"/>
          <p:cNvSpPr txBox="1">
            <a:spLocks noChangeArrowheads="1"/>
          </p:cNvSpPr>
          <p:nvPr/>
        </p:nvSpPr>
        <p:spPr bwMode="auto">
          <a:xfrm>
            <a:off x="179388" y="5589588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N</a:t>
            </a:r>
          </a:p>
        </p:txBody>
      </p:sp>
      <p:sp>
        <p:nvSpPr>
          <p:cNvPr id="2" name="Rectangle 3"/>
          <p:cNvSpPr txBox="1">
            <a:spLocks noChangeArrowheads="1"/>
          </p:cNvSpPr>
          <p:nvPr/>
        </p:nvSpPr>
        <p:spPr bwMode="auto">
          <a:xfrm>
            <a:off x="3708400" y="558958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O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575300" y="6210300"/>
            <a:ext cx="148907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m= 9cm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7019925" y="3141663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 bwMode="auto">
          <a:xfrm>
            <a:off x="6732588" y="36449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3106" name="Line 34"/>
          <p:cNvSpPr>
            <a:spLocks noChangeShapeType="1"/>
          </p:cNvSpPr>
          <p:nvPr/>
        </p:nvSpPr>
        <p:spPr bwMode="auto">
          <a:xfrm flipV="1">
            <a:off x="250825" y="5516563"/>
            <a:ext cx="3743325" cy="31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7" name="Line 35"/>
          <p:cNvSpPr>
            <a:spLocks noChangeShapeType="1"/>
          </p:cNvSpPr>
          <p:nvPr/>
        </p:nvSpPr>
        <p:spPr bwMode="auto">
          <a:xfrm flipV="1">
            <a:off x="250825" y="2636838"/>
            <a:ext cx="2520950" cy="28797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08" name="Line 36"/>
          <p:cNvSpPr>
            <a:spLocks noChangeShapeType="1"/>
          </p:cNvSpPr>
          <p:nvPr/>
        </p:nvSpPr>
        <p:spPr bwMode="auto">
          <a:xfrm flipH="1" flipV="1">
            <a:off x="1187450" y="2565400"/>
            <a:ext cx="2808288" cy="2951163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7" name="Arc 43"/>
          <p:cNvSpPr>
            <a:spLocks/>
          </p:cNvSpPr>
          <p:nvPr/>
        </p:nvSpPr>
        <p:spPr bwMode="auto">
          <a:xfrm>
            <a:off x="8675688" y="2420938"/>
            <a:ext cx="73025" cy="144462"/>
          </a:xfrm>
          <a:custGeom>
            <a:avLst/>
            <a:gdLst>
              <a:gd name="T0" fmla="*/ 0 w 21600"/>
              <a:gd name="T1" fmla="*/ 0 h 21600"/>
              <a:gd name="T2" fmla="*/ 10903809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5" name="Rectangle 3"/>
          <p:cNvSpPr txBox="1">
            <a:spLocks noChangeArrowheads="1"/>
          </p:cNvSpPr>
          <p:nvPr/>
        </p:nvSpPr>
        <p:spPr bwMode="auto">
          <a:xfrm>
            <a:off x="684213" y="5013325"/>
            <a:ext cx="715962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75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26" name="Line 36"/>
          <p:cNvSpPr>
            <a:spLocks noChangeShapeType="1"/>
          </p:cNvSpPr>
          <p:nvPr/>
        </p:nvSpPr>
        <p:spPr bwMode="auto">
          <a:xfrm flipV="1">
            <a:off x="6011863" y="2997200"/>
            <a:ext cx="215900" cy="18097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8" name="Rectangle 3"/>
          <p:cNvSpPr txBox="1">
            <a:spLocks noChangeArrowheads="1"/>
          </p:cNvSpPr>
          <p:nvPr/>
        </p:nvSpPr>
        <p:spPr bwMode="auto">
          <a:xfrm>
            <a:off x="1187450" y="3068638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  <p:sp>
        <p:nvSpPr>
          <p:cNvPr id="27" name="Rectangle 3"/>
          <p:cNvSpPr txBox="1">
            <a:spLocks noChangeArrowheads="1"/>
          </p:cNvSpPr>
          <p:nvPr/>
        </p:nvSpPr>
        <p:spPr bwMode="auto">
          <a:xfrm>
            <a:off x="2987675" y="5013325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45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29" name="Freeform 44"/>
          <p:cNvSpPr>
            <a:spLocks/>
          </p:cNvSpPr>
          <p:nvPr/>
        </p:nvSpPr>
        <p:spPr bwMode="auto">
          <a:xfrm rot="-7022424">
            <a:off x="2609057" y="4695031"/>
            <a:ext cx="652462" cy="708025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0" name="Line 36"/>
          <p:cNvSpPr>
            <a:spLocks noChangeShapeType="1"/>
          </p:cNvSpPr>
          <p:nvPr/>
        </p:nvSpPr>
        <p:spPr bwMode="auto">
          <a:xfrm flipH="1" flipV="1">
            <a:off x="6804025" y="3141663"/>
            <a:ext cx="217488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1" name="Freeform 44"/>
          <p:cNvSpPr>
            <a:spLocks/>
          </p:cNvSpPr>
          <p:nvPr/>
        </p:nvSpPr>
        <p:spPr bwMode="auto">
          <a:xfrm rot="1267400">
            <a:off x="904875" y="4703763"/>
            <a:ext cx="663575" cy="722312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5" name="Line 37"/>
          <p:cNvSpPr>
            <a:spLocks noChangeShapeType="1"/>
          </p:cNvSpPr>
          <p:nvPr/>
        </p:nvSpPr>
        <p:spPr bwMode="auto">
          <a:xfrm>
            <a:off x="250825" y="5516563"/>
            <a:ext cx="3744913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6" name="Line 34"/>
          <p:cNvSpPr>
            <a:spLocks noChangeShapeType="1"/>
          </p:cNvSpPr>
          <p:nvPr/>
        </p:nvSpPr>
        <p:spPr bwMode="auto">
          <a:xfrm flipV="1">
            <a:off x="4787900" y="2924175"/>
            <a:ext cx="2447925" cy="3240088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7" name="Line 35"/>
          <p:cNvSpPr>
            <a:spLocks noChangeShapeType="1"/>
          </p:cNvSpPr>
          <p:nvPr/>
        </p:nvSpPr>
        <p:spPr bwMode="auto">
          <a:xfrm flipH="1" flipV="1">
            <a:off x="5867400" y="2636838"/>
            <a:ext cx="2160588" cy="352901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38" name="Rectangle 3"/>
          <p:cNvSpPr txBox="1">
            <a:spLocks noChangeArrowheads="1"/>
          </p:cNvSpPr>
          <p:nvPr/>
        </p:nvSpPr>
        <p:spPr bwMode="auto">
          <a:xfrm>
            <a:off x="4356100" y="6165850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N</a:t>
            </a:r>
          </a:p>
        </p:txBody>
      </p:sp>
      <p:sp>
        <p:nvSpPr>
          <p:cNvPr id="39" name="Rectangle 3"/>
          <p:cNvSpPr txBox="1">
            <a:spLocks noChangeArrowheads="1"/>
          </p:cNvSpPr>
          <p:nvPr/>
        </p:nvSpPr>
        <p:spPr bwMode="auto">
          <a:xfrm>
            <a:off x="7659688" y="6188075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O</a:t>
            </a:r>
          </a:p>
        </p:txBody>
      </p:sp>
      <p:sp>
        <p:nvSpPr>
          <p:cNvPr id="40" name="Freeform 44"/>
          <p:cNvSpPr>
            <a:spLocks/>
          </p:cNvSpPr>
          <p:nvPr/>
        </p:nvSpPr>
        <p:spPr bwMode="auto">
          <a:xfrm rot="-7022424">
            <a:off x="6996907" y="5334794"/>
            <a:ext cx="576262" cy="787400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1" name="Freeform 44"/>
          <p:cNvSpPr>
            <a:spLocks/>
          </p:cNvSpPr>
          <p:nvPr/>
        </p:nvSpPr>
        <p:spPr bwMode="auto">
          <a:xfrm>
            <a:off x="5364163" y="5373688"/>
            <a:ext cx="503237" cy="792162"/>
          </a:xfrm>
          <a:custGeom>
            <a:avLst/>
            <a:gdLst>
              <a:gd name="T0" fmla="*/ 0 w 234"/>
              <a:gd name="T1" fmla="*/ 0 h 363"/>
              <a:gd name="T2" fmla="*/ 2147483647 w 234"/>
              <a:gd name="T3" fmla="*/ 2147483647 h 363"/>
              <a:gd name="T4" fmla="*/ 2147483647 w 234"/>
              <a:gd name="T5" fmla="*/ 2147483647 h 363"/>
              <a:gd name="T6" fmla="*/ 2147483647 w 234"/>
              <a:gd name="T7" fmla="*/ 2147483647 h 363"/>
              <a:gd name="T8" fmla="*/ 2147483647 w 234"/>
              <a:gd name="T9" fmla="*/ 2147483647 h 363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34" h="363">
                <a:moveTo>
                  <a:pt x="0" y="0"/>
                </a:moveTo>
                <a:cubicBezTo>
                  <a:pt x="30" y="11"/>
                  <a:pt x="61" y="23"/>
                  <a:pt x="91" y="46"/>
                </a:cubicBezTo>
                <a:cubicBezTo>
                  <a:pt x="121" y="69"/>
                  <a:pt x="159" y="99"/>
                  <a:pt x="182" y="136"/>
                </a:cubicBezTo>
                <a:cubicBezTo>
                  <a:pt x="205" y="173"/>
                  <a:pt x="220" y="234"/>
                  <a:pt x="227" y="272"/>
                </a:cubicBezTo>
                <a:cubicBezTo>
                  <a:pt x="234" y="310"/>
                  <a:pt x="227" y="340"/>
                  <a:pt x="227" y="363"/>
                </a:cubicBezTo>
              </a:path>
            </a:pathLst>
          </a:custGeom>
          <a:noFill/>
          <a:ln w="31750" cap="flat" cmpd="sng">
            <a:solidFill>
              <a:srgbClr val="FF0000"/>
            </a:solidFill>
            <a:prstDash val="solid"/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42" name="Rectangle 3"/>
          <p:cNvSpPr txBox="1">
            <a:spLocks noChangeArrowheads="1"/>
          </p:cNvSpPr>
          <p:nvPr/>
        </p:nvSpPr>
        <p:spPr bwMode="auto">
          <a:xfrm>
            <a:off x="5076825" y="5661025"/>
            <a:ext cx="647700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45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43" name="Rectangle 3"/>
          <p:cNvSpPr txBox="1">
            <a:spLocks noChangeArrowheads="1"/>
          </p:cNvSpPr>
          <p:nvPr/>
        </p:nvSpPr>
        <p:spPr bwMode="auto">
          <a:xfrm>
            <a:off x="7235825" y="5661025"/>
            <a:ext cx="715963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75</a:t>
            </a:r>
            <a:r>
              <a:rPr lang="en-US" sz="2400">
                <a:latin typeface="Arial" charset="0"/>
              </a:rPr>
              <a:t>º</a:t>
            </a:r>
            <a:endParaRPr lang="cs-CZ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2195513" y="3284538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1258888" y="5589588"/>
            <a:ext cx="148907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m= 9cm</a:t>
            </a:r>
          </a:p>
        </p:txBody>
      </p:sp>
      <p:sp>
        <p:nvSpPr>
          <p:cNvPr id="44" name="Rectangle 3"/>
          <p:cNvSpPr>
            <a:spLocks noChangeArrowheads="1"/>
          </p:cNvSpPr>
          <p:nvPr/>
        </p:nvSpPr>
        <p:spPr bwMode="auto">
          <a:xfrm>
            <a:off x="0" y="0"/>
            <a:ext cx="9359900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533400" indent="-5334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u="sng" dirty="0">
                <a:latin typeface="Arial" charset="0"/>
              </a:rPr>
              <a:t>Postup konstrukce :</a:t>
            </a:r>
            <a:r>
              <a:rPr lang="cs-CZ" sz="2400" dirty="0">
                <a:latin typeface="Arial" charset="0"/>
              </a:rPr>
              <a:t>  </a:t>
            </a:r>
          </a:p>
          <a:p>
            <a:pPr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>
                <a:latin typeface="Arial" charset="0"/>
              </a:rPr>
              <a:t>1) NO; </a:t>
            </a:r>
            <a:r>
              <a:rPr lang="en-US" sz="2400" dirty="0">
                <a:latin typeface="Arial" charset="0"/>
              </a:rPr>
              <a:t>|</a:t>
            </a:r>
            <a:r>
              <a:rPr lang="cs-CZ" sz="2400" dirty="0">
                <a:latin typeface="Arial" charset="0"/>
              </a:rPr>
              <a:t>NO</a:t>
            </a:r>
            <a:r>
              <a:rPr lang="en-US" sz="2400" dirty="0">
                <a:latin typeface="Arial" charset="0"/>
              </a:rPr>
              <a:t>| = </a:t>
            </a:r>
            <a:r>
              <a:rPr lang="cs-CZ" sz="2400" dirty="0">
                <a:latin typeface="Arial" charset="0"/>
              </a:rPr>
              <a:t>9</a:t>
            </a:r>
            <a:r>
              <a:rPr lang="en-US" sz="2400" dirty="0">
                <a:latin typeface="Arial" charset="0"/>
              </a:rPr>
              <a:t> cm</a:t>
            </a:r>
            <a:r>
              <a:rPr lang="cs-CZ" sz="2400" dirty="0">
                <a:latin typeface="Arial" charset="0"/>
              </a:rPr>
              <a:t> </a:t>
            </a:r>
            <a:r>
              <a:rPr lang="cs-CZ" dirty="0">
                <a:latin typeface="Arial" charset="0"/>
              </a:rPr>
              <a:t>sestroj úsečku NO, a to tak, že vzdálenost bodů N; O je 9cm   </a:t>
            </a:r>
          </a:p>
          <a:p>
            <a:pPr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>
                <a:latin typeface="+mn-lt"/>
                <a:sym typeface="Symbol" pitchFamily="18" charset="2"/>
              </a:rPr>
              <a:t>2) </a:t>
            </a:r>
            <a:r>
              <a:rPr lang="cs-CZ" sz="2400" dirty="0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>
                <a:latin typeface="Arial" charset="0"/>
                <a:sym typeface="Symbol" pitchFamily="18" charset="2"/>
              </a:rPr>
              <a:t>NOX </a:t>
            </a:r>
            <a:r>
              <a:rPr lang="cs-CZ" sz="2400" dirty="0">
                <a:latin typeface="Arial" charset="0"/>
              </a:rPr>
              <a:t>;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 err="1">
                <a:latin typeface="Arial" charset="0"/>
                <a:cs typeface="Arial" charset="0"/>
              </a:rPr>
              <a:t>l</a:t>
            </a:r>
            <a:r>
              <a:rPr lang="cs-CZ" sz="2400" dirty="0" err="1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 err="1">
                <a:latin typeface="Arial" charset="0"/>
                <a:sym typeface="Symbol" pitchFamily="18" charset="2"/>
              </a:rPr>
              <a:t>NOXl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>
                <a:latin typeface="Arial" charset="0"/>
              </a:rPr>
              <a:t>= 75</a:t>
            </a:r>
            <a:r>
              <a:rPr lang="en-US" sz="2400" dirty="0">
                <a:latin typeface="Arial" charset="0"/>
                <a:cs typeface="Arial" charset="0"/>
              </a:rPr>
              <a:t>º</a:t>
            </a: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</a:rPr>
              <a:t>sestroj úhel NOX ( bod M nahrazen pomocným X )</a:t>
            </a:r>
          </a:p>
          <a:p>
            <a:pPr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>
                <a:latin typeface="+mn-lt"/>
                <a:sym typeface="Symbol" pitchFamily="18" charset="2"/>
              </a:rPr>
              <a:t>3) </a:t>
            </a:r>
            <a:r>
              <a:rPr lang="cs-CZ" sz="2400" dirty="0">
                <a:latin typeface="Arial" charset="0"/>
                <a:sym typeface="Symbol" pitchFamily="18" charset="2"/>
              </a:rPr>
              <a:t>ONY </a:t>
            </a:r>
            <a:r>
              <a:rPr lang="cs-CZ" sz="2400" dirty="0">
                <a:latin typeface="Arial" charset="0"/>
              </a:rPr>
              <a:t>;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 err="1">
                <a:latin typeface="Arial" charset="0"/>
                <a:cs typeface="Arial" charset="0"/>
              </a:rPr>
              <a:t>l</a:t>
            </a:r>
            <a:r>
              <a:rPr lang="cs-CZ" sz="2400" dirty="0" err="1">
                <a:latin typeface="Symbol" pitchFamily="18" charset="2"/>
                <a:sym typeface="Symbol" pitchFamily="18" charset="2"/>
              </a:rPr>
              <a:t></a:t>
            </a:r>
            <a:r>
              <a:rPr lang="cs-CZ" sz="2400" dirty="0" err="1">
                <a:latin typeface="Arial" charset="0"/>
                <a:sym typeface="Symbol" pitchFamily="18" charset="2"/>
              </a:rPr>
              <a:t>ONYl</a:t>
            </a:r>
            <a:r>
              <a:rPr lang="cs-CZ" sz="2400" dirty="0">
                <a:latin typeface="Arial" charset="0"/>
                <a:sym typeface="Symbol" pitchFamily="18" charset="2"/>
              </a:rPr>
              <a:t> </a:t>
            </a:r>
            <a:r>
              <a:rPr lang="cs-CZ" sz="2400" dirty="0">
                <a:latin typeface="Arial" charset="0"/>
              </a:rPr>
              <a:t>= 45</a:t>
            </a:r>
            <a:r>
              <a:rPr lang="en-US" sz="2400" dirty="0">
                <a:latin typeface="Arial" charset="0"/>
                <a:cs typeface="Arial" charset="0"/>
              </a:rPr>
              <a:t>º</a:t>
            </a:r>
            <a:r>
              <a:rPr lang="cs-CZ" sz="2400" dirty="0">
                <a:latin typeface="Arial" charset="0"/>
                <a:cs typeface="Arial" charset="0"/>
              </a:rPr>
              <a:t> </a:t>
            </a:r>
            <a:r>
              <a:rPr lang="cs-CZ" dirty="0">
                <a:latin typeface="Arial" charset="0"/>
              </a:rPr>
              <a:t>sestroj úhel ONY ( bod M nahrazen pomocným Y )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sz="2400" dirty="0">
                <a:latin typeface="Arial" charset="0"/>
              </a:rPr>
              <a:t>4) M; M </a:t>
            </a:r>
            <a:r>
              <a:rPr lang="cs-CZ" sz="2400" dirty="0">
                <a:latin typeface="Arial" charset="0"/>
                <a:sym typeface="Symbol" pitchFamily="18" charset="2"/>
              </a:rPr>
              <a:t></a:t>
            </a:r>
            <a:r>
              <a:rPr lang="cs-CZ" sz="2400" dirty="0">
                <a:cs typeface="Arial" charset="0"/>
                <a:sym typeface="Symbol" pitchFamily="18" charset="2"/>
              </a:rPr>
              <a:t>→</a:t>
            </a:r>
            <a:r>
              <a:rPr lang="cs-CZ" sz="2400" dirty="0">
                <a:latin typeface="Arial" charset="0"/>
                <a:sym typeface="Symbol" pitchFamily="18" charset="2"/>
              </a:rPr>
              <a:t>OX </a:t>
            </a:r>
            <a:r>
              <a:rPr lang="cs-CZ" sz="2400" dirty="0">
                <a:cs typeface="Arial" charset="0"/>
                <a:sym typeface="Symbol" pitchFamily="18" charset="2"/>
              </a:rPr>
              <a:t>→</a:t>
            </a:r>
            <a:r>
              <a:rPr lang="cs-CZ" sz="2400" dirty="0">
                <a:latin typeface="Arial" charset="0"/>
                <a:sym typeface="Symbol" pitchFamily="18" charset="2"/>
              </a:rPr>
              <a:t> NY  </a:t>
            </a:r>
            <a:r>
              <a:rPr lang="cs-CZ" dirty="0">
                <a:latin typeface="Arial" charset="0"/>
                <a:sym typeface="Symbol" pitchFamily="18" charset="2"/>
              </a:rPr>
              <a:t>sestroj bod G, který leží v průsečíku </a:t>
            </a:r>
            <a:r>
              <a:rPr lang="cs-CZ" dirty="0" err="1">
                <a:latin typeface="Arial" charset="0"/>
                <a:sym typeface="Symbol" pitchFamily="18" charset="2"/>
              </a:rPr>
              <a:t>polopř</a:t>
            </a:r>
            <a:r>
              <a:rPr lang="cs-CZ" dirty="0">
                <a:latin typeface="Arial" charset="0"/>
                <a:sym typeface="Symbol" pitchFamily="18" charset="2"/>
              </a:rPr>
              <a:t>. EX a FY 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sz="2400" dirty="0">
                <a:latin typeface="Arial" charset="0"/>
                <a:cs typeface="Arial" charset="0"/>
                <a:sym typeface="Symbol" pitchFamily="18" charset="2"/>
              </a:rPr>
              <a:t>5) ∆ MNO</a:t>
            </a:r>
            <a:endParaRPr lang="cs-CZ" sz="2400" dirty="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defRPr/>
            </a:pPr>
            <a:endParaRPr lang="cs-CZ" sz="2000" dirty="0">
              <a:latin typeface="Arial" charset="0"/>
            </a:endParaRPr>
          </a:p>
          <a:p>
            <a:pPr marL="533400" indent="-533400">
              <a:lnSpc>
                <a:spcPct val="80000"/>
              </a:lnSpc>
              <a:spcBef>
                <a:spcPct val="20000"/>
              </a:spcBef>
              <a:defRPr/>
            </a:pPr>
            <a:endParaRPr lang="cs-CZ" sz="2400" dirty="0">
              <a:latin typeface="Arial" charset="0"/>
            </a:endParaRPr>
          </a:p>
        </p:txBody>
      </p:sp>
      <p:sp>
        <p:nvSpPr>
          <p:cNvPr id="45" name="Rectangle 3"/>
          <p:cNvSpPr>
            <a:spLocks noChangeArrowheads="1"/>
          </p:cNvSpPr>
          <p:nvPr/>
        </p:nvSpPr>
        <p:spPr bwMode="auto">
          <a:xfrm>
            <a:off x="3851275" y="2205038"/>
            <a:ext cx="6229350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0" hangingPunct="0">
              <a:spcBef>
                <a:spcPct val="20000"/>
              </a:spcBef>
              <a:defRPr/>
            </a:pPr>
            <a:r>
              <a:rPr lang="cs-CZ" dirty="0">
                <a:latin typeface="Arial" charset="0"/>
              </a:rPr>
              <a:t>Pracuj podle náčrtu a zapisuj si postup !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2400" dirty="0">
                <a:latin typeface="Arial" charset="0"/>
              </a:rPr>
              <a:t>    </a:t>
            </a:r>
          </a:p>
        </p:txBody>
      </p:sp>
      <p:sp>
        <p:nvSpPr>
          <p:cNvPr id="7" name="Line 36"/>
          <p:cNvSpPr>
            <a:spLocks noChangeShapeType="1"/>
          </p:cNvSpPr>
          <p:nvPr/>
        </p:nvSpPr>
        <p:spPr bwMode="auto">
          <a:xfrm flipV="1">
            <a:off x="1403350" y="2852738"/>
            <a:ext cx="215900" cy="144462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" name="Line 36"/>
          <p:cNvSpPr>
            <a:spLocks noChangeShapeType="1"/>
          </p:cNvSpPr>
          <p:nvPr/>
        </p:nvSpPr>
        <p:spPr bwMode="auto">
          <a:xfrm flipH="1" flipV="1">
            <a:off x="2339975" y="2852738"/>
            <a:ext cx="288925" cy="2159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2627313" y="2781300"/>
            <a:ext cx="512762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Y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5651500" y="3141663"/>
            <a:ext cx="5127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>
                <a:latin typeface="Arial" charset="0"/>
              </a:rPr>
              <a:t>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4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1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8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8" dur="1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1" dur="1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5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27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 nodeType="clickPar">
                      <p:stCondLst>
                        <p:cond delay="indefinite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</p:stCondLst>
                      <p:childTnLst>
                        <p:par>
                          <p:cTn id="1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4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1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5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2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 nodeType="clickPar">
                      <p:stCondLst>
                        <p:cond delay="indefinite"/>
                      </p:stCondLst>
                      <p:childTnLst>
                        <p:par>
                          <p:cTn id="1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500" fill="hold"/>
                                        <p:tgtEl>
                                          <p:spTgt spid="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 nodeType="clickPar">
                      <p:stCondLst>
                        <p:cond delay="indefinite"/>
                      </p:stCondLst>
                      <p:childTnLst>
                        <p:par>
                          <p:cTn id="18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500" fill="hold"/>
                                        <p:tgtEl>
                                          <p:spTgt spid="4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8" grpId="0"/>
      <p:bldP spid="3106" grpId="0" animBg="1"/>
      <p:bldP spid="3107" grpId="0" animBg="1"/>
      <p:bldP spid="3108" grpId="0" animBg="1"/>
      <p:bldP spid="26" grpId="0" animBg="1"/>
      <p:bldP spid="29" grpId="0" animBg="1"/>
      <p:bldP spid="30" grpId="0" animBg="1"/>
      <p:bldP spid="31" grpId="0" animBg="1"/>
      <p:bldP spid="35" grpId="0" animBg="1"/>
      <p:bldP spid="36" grpId="0" animBg="1"/>
      <p:bldP spid="37" grpId="0" animBg="1"/>
      <p:bldP spid="40" grpId="0" animBg="1"/>
      <p:bldP spid="41" grpId="0" animBg="1"/>
      <p:bldP spid="45" grpId="0"/>
      <p:bldP spid="7" grpId="0" animBg="1"/>
      <p:bldP spid="10" grpId="0" animBg="1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u="sng" smtClean="0"/>
              <a:t>Odkazy a uvedení autorů :</a:t>
            </a:r>
          </a:p>
          <a:p>
            <a:pPr eaLnBrk="1" hangingPunct="1">
              <a:buFontTx/>
              <a:buNone/>
            </a:pPr>
            <a:r>
              <a:rPr lang="cs-CZ" sz="2000" smtClean="0"/>
              <a:t>1) Obrázky, náčrty a schémata:  Mgr. Michal Divíšek</a:t>
            </a:r>
          </a:p>
        </p:txBody>
      </p:sp>
      <p:sp>
        <p:nvSpPr>
          <p:cNvPr id="7171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1613</TotalTime>
  <Words>455</Words>
  <Application>Microsoft Office PowerPoint</Application>
  <PresentationFormat>Předvádění na obrazovce (4:3)</PresentationFormat>
  <Paragraphs>103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Kunstler Script</vt:lpstr>
      <vt:lpstr>Arial</vt:lpstr>
      <vt:lpstr>Calibri</vt:lpstr>
      <vt:lpstr>Symbol</vt:lpstr>
      <vt:lpstr>Výchozí návrh</vt:lpstr>
      <vt:lpstr>SHODNOST 8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VÁLEC</dc:title>
  <dc:creator>pc</dc:creator>
  <cp:lastModifiedBy>Dum</cp:lastModifiedBy>
  <cp:revision>103</cp:revision>
  <dcterms:created xsi:type="dcterms:W3CDTF">2011-04-20T17:56:56Z</dcterms:created>
  <dcterms:modified xsi:type="dcterms:W3CDTF">2014-03-09T18:16:08Z</dcterms:modified>
</cp:coreProperties>
</file>