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0"/>
  </p:notesMasterIdLst>
  <p:sldIdLst>
    <p:sldId id="530" r:id="rId2"/>
    <p:sldId id="531" r:id="rId3"/>
    <p:sldId id="533" r:id="rId4"/>
    <p:sldId id="550" r:id="rId5"/>
    <p:sldId id="551" r:id="rId6"/>
    <p:sldId id="559" r:id="rId7"/>
    <p:sldId id="558" r:id="rId8"/>
    <p:sldId id="552" r:id="rId9"/>
    <p:sldId id="553" r:id="rId10"/>
    <p:sldId id="554" r:id="rId11"/>
    <p:sldId id="555" r:id="rId12"/>
    <p:sldId id="560" r:id="rId13"/>
    <p:sldId id="556" r:id="rId14"/>
    <p:sldId id="557" r:id="rId15"/>
    <p:sldId id="561" r:id="rId16"/>
    <p:sldId id="539" r:id="rId17"/>
    <p:sldId id="562" r:id="rId18"/>
    <p:sldId id="532" r:id="rId1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Výchozí oddíl" id="{3329DB14-DFFC-48CA-8497-F82CB405A1BB}">
          <p14:sldIdLst>
            <p14:sldId id="530"/>
            <p14:sldId id="531"/>
            <p14:sldId id="549"/>
            <p14:sldId id="550"/>
            <p14:sldId id="551"/>
            <p14:sldId id="555"/>
            <p14:sldId id="556"/>
            <p14:sldId id="552"/>
            <p14:sldId id="557"/>
            <p14:sldId id="559"/>
            <p14:sldId id="558"/>
            <p14:sldId id="553"/>
            <p14:sldId id="562"/>
            <p14:sldId id="560"/>
            <p14:sldId id="532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69" autoAdjust="0"/>
    <p:restoredTop sz="94201" autoAdjust="0"/>
  </p:normalViewPr>
  <p:slideViewPr>
    <p:cSldViewPr>
      <p:cViewPr varScale="1">
        <p:scale>
          <a:sx n="101" d="100"/>
          <a:sy n="101" d="100"/>
        </p:scale>
        <p:origin x="-1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2BE70D-4CFC-49E4-BC38-263CF2206983}" type="datetimeFigureOut">
              <a:rPr lang="cs-CZ"/>
              <a:pPr>
                <a:defRPr/>
              </a:pPr>
              <a:t>9.3.2014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B978D2-0E56-456D-81FE-AA95F24888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4161401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C75F-4005-488D-8371-73C0437742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  <a:lvl2pPr>
              <a:lnSpc>
                <a:spcPct val="150000"/>
              </a:lnSpc>
              <a:defRPr>
                <a:solidFill>
                  <a:schemeClr val="tx2"/>
                </a:solidFill>
              </a:defRPr>
            </a:lvl2pPr>
            <a:lvl3pPr>
              <a:lnSpc>
                <a:spcPct val="150000"/>
              </a:lnSpc>
              <a:defRPr>
                <a:solidFill>
                  <a:schemeClr val="tx2"/>
                </a:solidFill>
              </a:defRPr>
            </a:lvl3pPr>
            <a:lvl4pPr>
              <a:lnSpc>
                <a:spcPct val="150000"/>
              </a:lnSpc>
              <a:defRPr>
                <a:solidFill>
                  <a:schemeClr val="tx2"/>
                </a:solidFill>
              </a:defRPr>
            </a:lvl4pPr>
            <a:lvl5pPr>
              <a:lnSpc>
                <a:spcPct val="15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8D87C-EDF4-421A-B98D-FD84BB8B4C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567BB-3CC0-4D53-B69E-6F41856476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F8EDB-DB75-4FEB-B26E-37A0592185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869BA-1DA8-408D-9041-FBE357E315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DFE61-429F-4F1D-B7A3-FE882D3340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F8BC9-768C-438D-A76A-8C610D7B6F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09A9F-96FF-4670-8259-8E4EEA32C5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9E7C1-C649-4FCB-9CBB-1C4BCF757E3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A48B1-AF52-4EA9-AFB7-D63821EF0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5C65B-ECFE-47E0-8085-40809EFE08A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322D2-FA4B-46F7-8088-6B9F8FE9FA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9CDB507-9753-4543-A0BD-4A683DEFB3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Mjc2LUHoc5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6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oleObject" Target="../embeddings/oleObject9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51520" y="2132856"/>
            <a:ext cx="8892480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000" b="1" i="1" dirty="0" smtClean="0">
                <a:ea typeface="Calibri" pitchFamily="34" charset="0"/>
                <a:cs typeface="Times New Roman" pitchFamily="18" charset="0"/>
              </a:rPr>
              <a:t>VY_32_INOVACE_2C_12_Chemické reakce alkenů</a:t>
            </a:r>
            <a:endParaRPr lang="cs-CZ" sz="2000" b="1" i="1" dirty="0" smtClean="0">
              <a:latin typeface="Calibri" panose="020F0502020204030204" pitchFamily="34" charset="0"/>
              <a:ea typeface="Calibri" pitchFamily="34" charset="0"/>
              <a:cs typeface="Times New Roman" pitchFamily="18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Organická chemie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</a:t>
            </a:r>
            <a:r>
              <a:rPr lang="cs-CZ" sz="2000" b="1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000" b="1" i="1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březen 2014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Sexta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593185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48972" cy="500455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Materiál slouží k aktivní výuce o </a:t>
            </a:r>
            <a:r>
              <a:rPr lang="cs-CZ" sz="2400" dirty="0" smtClean="0">
                <a:solidFill>
                  <a:schemeClr val="tx1"/>
                </a:solidFill>
              </a:rPr>
              <a:t>reakcích nenasycených uhlovodíků.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Fakta </a:t>
            </a:r>
            <a:r>
              <a:rPr lang="cs-CZ" sz="2400" dirty="0">
                <a:solidFill>
                  <a:schemeClr val="tx1"/>
                </a:solidFill>
              </a:rPr>
              <a:t>psána písmem žluté barvy jsou pro žáky povinné poznámky k zápisu do jejich sešitů, bílé písmo označuje doplňující údaje.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Aktivita je připravena pro druhý ročník středních škol či odpovídající ročníky víceletých gymnázií.</a:t>
            </a:r>
          </a:p>
        </p:txBody>
      </p:sp>
    </p:spTree>
    <p:extLst>
      <p:ext uri="{BB962C8B-B14F-4D97-AF65-F5344CB8AC3E}">
        <p14:creationId xmlns="" xmlns:p14="http://schemas.microsoft.com/office/powerpoint/2010/main" val="27638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32656"/>
            <a:ext cx="9144000" cy="1143000"/>
          </a:xfrm>
        </p:spPr>
        <p:txBody>
          <a:bodyPr/>
          <a:lstStyle/>
          <a:p>
            <a:r>
              <a:rPr lang="cs-CZ" sz="4000" dirty="0" smtClean="0"/>
              <a:t>Chemické vlastnosti alkenů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 smtClean="0"/>
              <a:t>(= reakce)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8130" name="Picture 2" descr="File:Stufenwachstum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2751966"/>
            <a:ext cx="9108504" cy="2117194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="" xmlns:p14="http://schemas.microsoft.com/office/powerpoint/2010/main" val="420185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Oxidace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částečná – vznikají alkoholy nebo ketony</a:t>
            </a:r>
          </a:p>
          <a:p>
            <a:r>
              <a:rPr lang="cs-CZ" dirty="0" smtClean="0"/>
              <a:t>úplná – hoření</a:t>
            </a:r>
          </a:p>
          <a:p>
            <a:pPr lvl="0">
              <a:buNone/>
            </a:pPr>
            <a:endParaRPr lang="cs-CZ" dirty="0" smtClean="0"/>
          </a:p>
          <a:p>
            <a:pPr lvl="0">
              <a:buNone/>
            </a:pPr>
            <a:r>
              <a:rPr lang="cs-CZ" dirty="0" smtClean="0"/>
              <a:t>CH</a:t>
            </a:r>
            <a:r>
              <a:rPr lang="cs-CZ" baseline="-25000" dirty="0" smtClean="0"/>
              <a:t>3</a:t>
            </a:r>
            <a:r>
              <a:rPr lang="cs-CZ" dirty="0" smtClean="0"/>
              <a:t> – CH = CH</a:t>
            </a:r>
            <a:r>
              <a:rPr lang="cs-CZ" baseline="-25000" dirty="0" smtClean="0"/>
              <a:t>2</a:t>
            </a:r>
            <a:r>
              <a:rPr lang="cs-CZ" dirty="0" smtClean="0"/>
              <a:t> + 9/2 O</a:t>
            </a:r>
            <a:r>
              <a:rPr lang="cs-CZ" baseline="-25000" dirty="0" smtClean="0"/>
              <a:t>2</a:t>
            </a:r>
            <a:r>
              <a:rPr lang="cs-CZ" dirty="0" smtClean="0"/>
              <a:t> → 3 CO</a:t>
            </a:r>
            <a:r>
              <a:rPr lang="cs-CZ" baseline="-25000" dirty="0" smtClean="0"/>
              <a:t>2</a:t>
            </a:r>
            <a:r>
              <a:rPr lang="cs-CZ" dirty="0" smtClean="0"/>
              <a:t> + 3 H</a:t>
            </a:r>
            <a:r>
              <a:rPr lang="cs-CZ" baseline="-25000" dirty="0" smtClean="0"/>
              <a:t>2</a:t>
            </a:r>
            <a:r>
              <a:rPr lang="cs-CZ" dirty="0" smtClean="0"/>
              <a:t>0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70444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7772400" cy="1143000"/>
          </a:xfrm>
        </p:spPr>
        <p:txBody>
          <a:bodyPr/>
          <a:lstStyle/>
          <a:p>
            <a:r>
              <a:rPr lang="cs-CZ" dirty="0" smtClean="0"/>
              <a:t>Adice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062664" cy="4323184"/>
          </a:xfrm>
        </p:spPr>
        <p:txBody>
          <a:bodyPr/>
          <a:lstStyle/>
          <a:p>
            <a:r>
              <a:rPr lang="cs-CZ" dirty="0" smtClean="0"/>
              <a:t>typická reakce pro dvojnou vazbu!!! (ne substituce)</a:t>
            </a:r>
          </a:p>
          <a:p>
            <a:r>
              <a:rPr lang="cs-CZ" dirty="0" smtClean="0"/>
              <a:t>dochází ke štěpení </a:t>
            </a:r>
            <a:r>
              <a:rPr lang="el-GR" dirty="0" smtClean="0"/>
              <a:t>π</a:t>
            </a:r>
            <a:r>
              <a:rPr lang="cs-CZ" dirty="0" smtClean="0"/>
              <a:t> vazby, na uvolněné vazby se váží jiné atomy či </a:t>
            </a:r>
            <a:r>
              <a:rPr lang="cs-CZ" dirty="0"/>
              <a:t>skupiny</a:t>
            </a:r>
          </a:p>
          <a:p>
            <a:r>
              <a:rPr lang="cs-CZ" dirty="0" smtClean="0"/>
              <a:t>většinou </a:t>
            </a:r>
            <a:r>
              <a:rPr lang="cs-CZ" b="1" dirty="0" smtClean="0"/>
              <a:t>elektrofilním </a:t>
            </a:r>
            <a:r>
              <a:rPr lang="cs-CZ" dirty="0" smtClean="0"/>
              <a:t>mechanismem: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9615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AB → A</a:t>
            </a:r>
            <a:r>
              <a:rPr lang="cs-CZ" baseline="30000" dirty="0" smtClean="0"/>
              <a:t>+</a:t>
            </a:r>
            <a:r>
              <a:rPr lang="cs-CZ" dirty="0" smtClean="0"/>
              <a:t> + B</a:t>
            </a:r>
            <a:r>
              <a:rPr lang="cs-CZ" baseline="30000" dirty="0" smtClean="0"/>
              <a:t>-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683568" y="242088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Cl</a:t>
            </a:r>
            <a:r>
              <a:rPr kumimoji="0" lang="cs-CZ" sz="4400" b="0" i="0" u="none" strike="noStrike" kern="0" cap="none" spc="0" normalizeH="0" baseline="-25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2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→ Cl</a:t>
            </a:r>
            <a:r>
              <a:rPr kumimoji="0" lang="cs-CZ" sz="44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+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+ </a:t>
            </a:r>
            <a:r>
              <a:rPr kumimoji="0" lang="cs-CZ" sz="44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Cl</a:t>
            </a:r>
            <a:r>
              <a:rPr kumimoji="0" lang="cs-CZ" sz="44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 bwMode="auto">
          <a:xfrm>
            <a:off x="755576" y="4293096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HBr → H</a:t>
            </a:r>
            <a:r>
              <a:rPr kumimoji="0" lang="cs-CZ" sz="44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+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+ Br</a:t>
            </a:r>
            <a:r>
              <a:rPr kumimoji="0" lang="cs-CZ" sz="44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-</a:t>
            </a: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 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918648" cy="5771728"/>
          </a:xfrm>
        </p:spPr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?v=Mjc2LUHoc5g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Adiční hydrogenace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opak eliminace </a:t>
            </a:r>
            <a:r>
              <a:rPr lang="cs-CZ" dirty="0" err="1" smtClean="0"/>
              <a:t>alkanů</a:t>
            </a:r>
            <a:r>
              <a:rPr lang="cs-CZ" dirty="0" smtClean="0"/>
              <a:t>:</a:t>
            </a:r>
            <a:endParaRPr lang="cs-CZ" dirty="0"/>
          </a:p>
        </p:txBody>
      </p:sp>
      <p:graphicFrame>
        <p:nvGraphicFramePr>
          <p:cNvPr id="62465" name="Object 1"/>
          <p:cNvGraphicFramePr>
            <a:graphicFrameLocks noChangeAspect="1"/>
          </p:cNvGraphicFramePr>
          <p:nvPr/>
        </p:nvGraphicFramePr>
        <p:xfrm>
          <a:off x="251520" y="3645024"/>
          <a:ext cx="8464430" cy="2160240"/>
        </p:xfrm>
        <a:graphic>
          <a:graphicData uri="http://schemas.openxmlformats.org/presentationml/2006/ole">
            <p:oleObj spid="_x0000_s62465" name="ChemSketch" r:id="rId3" imgW="2892600" imgH="7376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59812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Adiční halogenace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1441" name="Object 1"/>
          <p:cNvGraphicFramePr>
            <a:graphicFrameLocks noChangeAspect="1"/>
          </p:cNvGraphicFramePr>
          <p:nvPr/>
        </p:nvGraphicFramePr>
        <p:xfrm>
          <a:off x="0" y="2564904"/>
          <a:ext cx="9122876" cy="2304256"/>
        </p:xfrm>
        <a:graphic>
          <a:graphicData uri="http://schemas.openxmlformats.org/presentationml/2006/ole">
            <p:oleObj spid="_x0000_s61441" name="ChemSketch" r:id="rId3" imgW="2923200" imgH="7376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60116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Adiční hydratace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0417" name="Object 1"/>
          <p:cNvGraphicFramePr>
            <a:graphicFrameLocks noChangeAspect="1"/>
          </p:cNvGraphicFramePr>
          <p:nvPr/>
        </p:nvGraphicFramePr>
        <p:xfrm>
          <a:off x="-1" y="2492896"/>
          <a:ext cx="9144001" cy="2259276"/>
        </p:xfrm>
        <a:graphic>
          <a:graphicData uri="http://schemas.openxmlformats.org/presentationml/2006/ole">
            <p:oleObj spid="_x0000_s60417" name="ChemSketch" r:id="rId3" imgW="2986920" imgH="7376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58882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Adice halogenvodíků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59393" name="Object 1"/>
          <p:cNvGraphicFramePr>
            <a:graphicFrameLocks noChangeAspect="1"/>
          </p:cNvGraphicFramePr>
          <p:nvPr/>
        </p:nvGraphicFramePr>
        <p:xfrm>
          <a:off x="0" y="2780928"/>
          <a:ext cx="9112969" cy="2304256"/>
        </p:xfrm>
        <a:graphic>
          <a:graphicData uri="http://schemas.openxmlformats.org/presentationml/2006/ole">
            <p:oleObj spid="_x0000_s59393" name="ChemSketch" r:id="rId3" imgW="2919960" imgH="73764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7484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772400" cy="1143000"/>
          </a:xfrm>
        </p:spPr>
        <p:txBody>
          <a:bodyPr/>
          <a:lstStyle/>
          <a:p>
            <a:r>
              <a:rPr lang="cs-CZ" dirty="0" err="1" smtClean="0">
                <a:solidFill>
                  <a:schemeClr val="tx1"/>
                </a:solidFill>
              </a:rPr>
              <a:t>Adujte</a:t>
            </a:r>
            <a:r>
              <a:rPr lang="cs-CZ" dirty="0" smtClean="0">
                <a:solidFill>
                  <a:schemeClr val="tx1"/>
                </a:solidFill>
              </a:rPr>
              <a:t> bromovodík na propen: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 bwMode="auto">
          <a:xfrm>
            <a:off x="0" y="1628800"/>
            <a:ext cx="356388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Výsledek: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67586" name="Object 2"/>
          <p:cNvGraphicFramePr>
            <a:graphicFrameLocks noChangeAspect="1"/>
          </p:cNvGraphicFramePr>
          <p:nvPr/>
        </p:nvGraphicFramePr>
        <p:xfrm>
          <a:off x="72008" y="2852935"/>
          <a:ext cx="8964488" cy="1083999"/>
        </p:xfrm>
        <a:graphic>
          <a:graphicData uri="http://schemas.openxmlformats.org/presentationml/2006/ole">
            <p:oleObj spid="_x0000_s67586" name="ChemSketch" r:id="rId3" imgW="4136040" imgH="500040" progId="">
              <p:embed/>
            </p:oleObj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 bwMode="auto">
          <a:xfrm>
            <a:off x="0" y="4005064"/>
            <a:ext cx="3563888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+mj-ea"/>
                <a:cs typeface="+mj-cs"/>
              </a:rPr>
              <a:t>nebo</a:t>
            </a:r>
            <a:endParaRPr kumimoji="0" lang="cs-CZ" sz="4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67587" name="Object 3"/>
          <p:cNvGraphicFramePr>
            <a:graphicFrameLocks noChangeAspect="1"/>
          </p:cNvGraphicFramePr>
          <p:nvPr/>
        </p:nvGraphicFramePr>
        <p:xfrm>
          <a:off x="72008" y="5157192"/>
          <a:ext cx="9036496" cy="1092706"/>
        </p:xfrm>
        <a:graphic>
          <a:graphicData uri="http://schemas.openxmlformats.org/presentationml/2006/ole">
            <p:oleObj spid="_x0000_s67587" name="ChemSketch" r:id="rId4" imgW="4136040" imgH="50004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Markovnikovo</a:t>
            </a:r>
            <a:r>
              <a:rPr lang="cs-CZ" dirty="0" smtClean="0"/>
              <a:t> pravidlo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cs-CZ" dirty="0" err="1" smtClean="0"/>
              <a:t>elektronegativnější</a:t>
            </a:r>
            <a:r>
              <a:rPr lang="cs-CZ" dirty="0" smtClean="0"/>
              <a:t> část se </a:t>
            </a:r>
            <a:r>
              <a:rPr lang="cs-CZ" dirty="0" err="1" smtClean="0"/>
              <a:t>aduje</a:t>
            </a:r>
            <a:r>
              <a:rPr lang="cs-CZ" dirty="0" smtClean="0"/>
              <a:t> tam, kde je více místa - tam, kde je méně vodíků</a:t>
            </a:r>
          </a:p>
          <a:p>
            <a:pPr>
              <a:lnSpc>
                <a:spcPct val="200000"/>
              </a:lnSpc>
            </a:pPr>
            <a:r>
              <a:rPr lang="cs-CZ" dirty="0" smtClean="0"/>
              <a:t>vodík se </a:t>
            </a:r>
            <a:r>
              <a:rPr lang="cs-CZ" dirty="0" err="1" smtClean="0"/>
              <a:t>aduje</a:t>
            </a:r>
            <a:r>
              <a:rPr lang="cs-CZ" dirty="0" smtClean="0"/>
              <a:t> k více vodíkům</a:t>
            </a:r>
          </a:p>
          <a:p>
            <a:pPr>
              <a:lnSpc>
                <a:spcPct val="200000"/>
              </a:lnSpc>
            </a:pPr>
            <a:r>
              <a:rPr lang="cs-CZ" dirty="0" smtClean="0">
                <a:solidFill>
                  <a:schemeClr val="tx1"/>
                </a:solidFill>
              </a:rPr>
              <a:t>radikálová adice jde proti tomuto pravidlu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5388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Polymerace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2" descr="File:Stufenwachstum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2751966"/>
            <a:ext cx="9108504" cy="2117194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xmlns="" val="136090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692696"/>
            <a:ext cx="8458200" cy="5403304"/>
          </a:xfrm>
        </p:spPr>
        <p:txBody>
          <a:bodyPr/>
          <a:lstStyle/>
          <a:p>
            <a:r>
              <a:rPr lang="cs-CZ" dirty="0" smtClean="0"/>
              <a:t>propojení mnoha (i desítek tisíc) molekul</a:t>
            </a:r>
          </a:p>
          <a:p>
            <a:r>
              <a:rPr lang="cs-CZ" dirty="0" smtClean="0"/>
              <a:t>propojením </a:t>
            </a:r>
            <a:r>
              <a:rPr lang="cs-CZ" dirty="0" smtClean="0"/>
              <a:t>molekul se ztrácí dvojná vazba</a:t>
            </a:r>
          </a:p>
          <a:p>
            <a:r>
              <a:rPr lang="cs-CZ" dirty="0" smtClean="0"/>
              <a:t>klíčová reakce pro vznik plastů (PVC, PE, PP...)</a:t>
            </a:r>
            <a:endParaRPr lang="cs-CZ" dirty="0"/>
          </a:p>
        </p:txBody>
      </p:sp>
      <p:graphicFrame>
        <p:nvGraphicFramePr>
          <p:cNvPr id="68610" name="Object 2"/>
          <p:cNvGraphicFramePr>
            <a:graphicFrameLocks noChangeAspect="1"/>
          </p:cNvGraphicFramePr>
          <p:nvPr/>
        </p:nvGraphicFramePr>
        <p:xfrm>
          <a:off x="179512" y="3789040"/>
          <a:ext cx="8599712" cy="2448272"/>
        </p:xfrm>
        <a:graphic>
          <a:graphicData uri="http://schemas.openxmlformats.org/presentationml/2006/ole">
            <p:oleObj spid="_x0000_s68610" name="ChemSketch" r:id="rId3" imgW="3328560" imgH="947880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852936"/>
            <a:ext cx="7772400" cy="1143000"/>
          </a:xfrm>
        </p:spPr>
        <p:txBody>
          <a:bodyPr/>
          <a:lstStyle/>
          <a:p>
            <a:r>
              <a:rPr lang="cs-CZ" dirty="0" smtClean="0"/>
              <a:t>penten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 bwMode="auto">
          <a:xfrm flipH="1" flipV="1">
            <a:off x="2183894" y="1880579"/>
            <a:ext cx="1584176" cy="1368152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H="1">
            <a:off x="1907704" y="3824299"/>
            <a:ext cx="1860367" cy="1116869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Přímá spojnice se šipkou 12"/>
          <p:cNvCxnSpPr/>
          <p:nvPr/>
        </p:nvCxnSpPr>
        <p:spPr bwMode="auto">
          <a:xfrm>
            <a:off x="5408470" y="3824299"/>
            <a:ext cx="1899834" cy="1332893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Přímá spojnice se šipkou 14"/>
          <p:cNvCxnSpPr/>
          <p:nvPr/>
        </p:nvCxnSpPr>
        <p:spPr bwMode="auto">
          <a:xfrm flipV="1">
            <a:off x="5408470" y="2096603"/>
            <a:ext cx="1611801" cy="115212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ovéPole 16"/>
          <p:cNvSpPr txBox="1"/>
          <p:nvPr/>
        </p:nvSpPr>
        <p:spPr>
          <a:xfrm rot="2478985">
            <a:off x="2774757" y="209592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19317519">
            <a:off x="5558567" y="224607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Br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639487">
            <a:off x="2311673" y="3899249"/>
            <a:ext cx="930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HI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2106483">
            <a:off x="6140434" y="4146496"/>
            <a:ext cx="1138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r>
              <a:rPr lang="cs-CZ" dirty="0" smtClean="0">
                <a:solidFill>
                  <a:schemeClr val="tx2"/>
                </a:solidFill>
              </a:rPr>
              <a:t>O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cxnSp>
        <p:nvCxnSpPr>
          <p:cNvPr id="11" name="Přímá spojnice se šipkou 9"/>
          <p:cNvCxnSpPr/>
          <p:nvPr/>
        </p:nvCxnSpPr>
        <p:spPr bwMode="auto">
          <a:xfrm>
            <a:off x="4630196" y="3861048"/>
            <a:ext cx="13812" cy="1224136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" name="TextovéPole 21"/>
          <p:cNvSpPr txBox="1"/>
          <p:nvPr/>
        </p:nvSpPr>
        <p:spPr>
          <a:xfrm>
            <a:off x="4601175" y="4221088"/>
            <a:ext cx="834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O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6802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2852936"/>
            <a:ext cx="7772400" cy="1143000"/>
          </a:xfrm>
        </p:spPr>
        <p:txBody>
          <a:bodyPr/>
          <a:lstStyle/>
          <a:p>
            <a:r>
              <a:rPr lang="cs-CZ" dirty="0" smtClean="0"/>
              <a:t>penten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 bwMode="auto">
          <a:xfrm flipH="1" flipV="1">
            <a:off x="2183894" y="1880579"/>
            <a:ext cx="1584176" cy="1368152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Přímá spojnice se šipkou 9"/>
          <p:cNvCxnSpPr/>
          <p:nvPr/>
        </p:nvCxnSpPr>
        <p:spPr bwMode="auto">
          <a:xfrm flipH="1">
            <a:off x="1907704" y="3824299"/>
            <a:ext cx="1860367" cy="1116869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3" name="Přímá spojnice se šipkou 12"/>
          <p:cNvCxnSpPr/>
          <p:nvPr/>
        </p:nvCxnSpPr>
        <p:spPr bwMode="auto">
          <a:xfrm>
            <a:off x="5408470" y="3824299"/>
            <a:ext cx="1899834" cy="1332893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5" name="Přímá spojnice se šipkou 14"/>
          <p:cNvCxnSpPr/>
          <p:nvPr/>
        </p:nvCxnSpPr>
        <p:spPr bwMode="auto">
          <a:xfrm flipV="1">
            <a:off x="5408470" y="2096603"/>
            <a:ext cx="1611801" cy="1152128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7" name="TextovéPole 16"/>
          <p:cNvSpPr txBox="1"/>
          <p:nvPr/>
        </p:nvSpPr>
        <p:spPr>
          <a:xfrm rot="2478985">
            <a:off x="2774757" y="209592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 rot="19317519">
            <a:off x="5558567" y="2246074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Br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 rot="19639487">
            <a:off x="2311673" y="3899249"/>
            <a:ext cx="930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HI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 rot="2106483">
            <a:off x="6140434" y="4146496"/>
            <a:ext cx="1138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H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r>
              <a:rPr lang="cs-CZ" dirty="0" smtClean="0">
                <a:solidFill>
                  <a:schemeClr val="tx2"/>
                </a:solidFill>
              </a:rPr>
              <a:t>O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cxnSp>
        <p:nvCxnSpPr>
          <p:cNvPr id="11" name="Přímá spojnice se šipkou 9"/>
          <p:cNvCxnSpPr/>
          <p:nvPr/>
        </p:nvCxnSpPr>
        <p:spPr bwMode="auto">
          <a:xfrm>
            <a:off x="4630196" y="3861048"/>
            <a:ext cx="13812" cy="1224136"/>
          </a:xfrm>
          <a:prstGeom prst="straightConnector1">
            <a:avLst/>
          </a:prstGeom>
          <a:solidFill>
            <a:schemeClr val="accent1"/>
          </a:solidFill>
          <a:ln w="22225" cap="flat" cmpd="sng" algn="ctr">
            <a:solidFill>
              <a:schemeClr val="tx2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22" name="TextovéPole 21"/>
          <p:cNvSpPr txBox="1"/>
          <p:nvPr/>
        </p:nvSpPr>
        <p:spPr>
          <a:xfrm>
            <a:off x="4601175" y="4221088"/>
            <a:ext cx="834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</a:rPr>
              <a:t>+ O</a:t>
            </a:r>
            <a:r>
              <a:rPr lang="cs-CZ" baseline="-25000" dirty="0" smtClean="0">
                <a:solidFill>
                  <a:schemeClr val="tx2"/>
                </a:solidFill>
              </a:rPr>
              <a:t>2</a:t>
            </a:r>
            <a:endParaRPr lang="cs-CZ" baseline="-25000" dirty="0">
              <a:solidFill>
                <a:schemeClr val="tx2"/>
              </a:solidFill>
            </a:endParaRPr>
          </a:p>
        </p:txBody>
      </p:sp>
      <p:graphicFrame>
        <p:nvGraphicFramePr>
          <p:cNvPr id="69635" name="Object 3"/>
          <p:cNvGraphicFramePr>
            <a:graphicFrameLocks noChangeAspect="1"/>
          </p:cNvGraphicFramePr>
          <p:nvPr/>
        </p:nvGraphicFramePr>
        <p:xfrm>
          <a:off x="179512" y="908720"/>
          <a:ext cx="3755724" cy="854072"/>
        </p:xfrm>
        <a:graphic>
          <a:graphicData uri="http://schemas.openxmlformats.org/presentationml/2006/ole">
            <p:oleObj spid="_x0000_s69635" name="ChemSketch" r:id="rId3" imgW="1633680" imgH="371880" progId="">
              <p:embed/>
            </p:oleObj>
          </a:graphicData>
        </a:graphic>
      </p:graphicFrame>
      <p:graphicFrame>
        <p:nvGraphicFramePr>
          <p:cNvPr id="69636" name="Object 4"/>
          <p:cNvGraphicFramePr>
            <a:graphicFrameLocks noChangeAspect="1"/>
          </p:cNvGraphicFramePr>
          <p:nvPr/>
        </p:nvGraphicFramePr>
        <p:xfrm>
          <a:off x="5076056" y="836712"/>
          <a:ext cx="3816424" cy="1156392"/>
        </p:xfrm>
        <a:graphic>
          <a:graphicData uri="http://schemas.openxmlformats.org/presentationml/2006/ole">
            <p:oleObj spid="_x0000_s69636" name="ChemSketch" r:id="rId4" imgW="1850040" imgH="560880" progId="">
              <p:embed/>
            </p:oleObj>
          </a:graphicData>
        </a:graphic>
      </p:graphicFrame>
      <p:graphicFrame>
        <p:nvGraphicFramePr>
          <p:cNvPr id="69637" name="Object 5"/>
          <p:cNvGraphicFramePr>
            <a:graphicFrameLocks noChangeAspect="1"/>
          </p:cNvGraphicFramePr>
          <p:nvPr/>
        </p:nvGraphicFramePr>
        <p:xfrm>
          <a:off x="5888338" y="5301208"/>
          <a:ext cx="3255662" cy="1008112"/>
        </p:xfrm>
        <a:graphic>
          <a:graphicData uri="http://schemas.openxmlformats.org/presentationml/2006/ole">
            <p:oleObj spid="_x0000_s69637" name="ChemSketch" r:id="rId5" imgW="1810440" imgH="560880" progId="">
              <p:embed/>
            </p:oleObj>
          </a:graphicData>
        </a:graphic>
      </p:graphicFrame>
      <p:sp>
        <p:nvSpPr>
          <p:cNvPr id="20" name="Nadpis 1"/>
          <p:cNvSpPr txBox="1">
            <a:spLocks/>
          </p:cNvSpPr>
          <p:nvPr/>
        </p:nvSpPr>
        <p:spPr bwMode="auto">
          <a:xfrm>
            <a:off x="755576" y="486916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cs-CZ" sz="3600" dirty="0" smtClean="0">
                <a:solidFill>
                  <a:schemeClr val="tx2"/>
                </a:solidFill>
              </a:rPr>
              <a:t>CO</a:t>
            </a:r>
            <a:r>
              <a:rPr lang="cs-CZ" sz="3600" baseline="-25000" dirty="0" smtClean="0">
                <a:solidFill>
                  <a:schemeClr val="tx2"/>
                </a:solidFill>
              </a:rPr>
              <a:t>2</a:t>
            </a:r>
            <a:r>
              <a:rPr lang="cs-CZ" sz="3600" dirty="0" smtClean="0">
                <a:solidFill>
                  <a:schemeClr val="tx2"/>
                </a:solidFill>
              </a:rPr>
              <a:t> + H</a:t>
            </a:r>
            <a:r>
              <a:rPr lang="cs-CZ" sz="3600" baseline="-25000" dirty="0" smtClean="0">
                <a:solidFill>
                  <a:schemeClr val="tx2"/>
                </a:solidFill>
              </a:rPr>
              <a:t>2</a:t>
            </a:r>
            <a:r>
              <a:rPr lang="cs-CZ" sz="3600" dirty="0" smtClean="0">
                <a:solidFill>
                  <a:schemeClr val="tx2"/>
                </a:solidFill>
              </a:rPr>
              <a:t>0</a:t>
            </a:r>
            <a:endParaRPr kumimoji="0" lang="cs-CZ" sz="3600" b="0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69638" name="Object 6"/>
          <p:cNvGraphicFramePr>
            <a:graphicFrameLocks noChangeAspect="1"/>
          </p:cNvGraphicFramePr>
          <p:nvPr/>
        </p:nvGraphicFramePr>
        <p:xfrm>
          <a:off x="-1" y="5301208"/>
          <a:ext cx="3488209" cy="1080120"/>
        </p:xfrm>
        <a:graphic>
          <a:graphicData uri="http://schemas.openxmlformats.org/presentationml/2006/ole">
            <p:oleObj spid="_x0000_s69638" name="ChemSketch" r:id="rId6" imgW="1810440" imgH="560880" progId="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536802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285992"/>
            <a:ext cx="8229600" cy="1008112"/>
          </a:xfrm>
        </p:spPr>
        <p:txBody>
          <a:bodyPr/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>
                <a:solidFill>
                  <a:schemeClr val="tx1"/>
                </a:solidFill>
              </a:rPr>
              <a:t>Zdroje obrázků: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214687"/>
            <a:ext cx="8229600" cy="5902946"/>
          </a:xfrm>
        </p:spPr>
        <p:txBody>
          <a:bodyPr/>
          <a:lstStyle/>
          <a:p>
            <a:r>
              <a:rPr lang="cs-CZ" sz="1100" dirty="0" smtClean="0">
                <a:solidFill>
                  <a:schemeClr val="tx1"/>
                </a:solidFill>
              </a:rPr>
              <a:t>https://upload.wikimedia.org/wikipedia/commons/1/13/Stufenwachstum.svg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archiv autora s pomocí freewarového programu </a:t>
            </a:r>
            <a:r>
              <a:rPr lang="cs-CZ" sz="1100" dirty="0" err="1" smtClean="0">
                <a:solidFill>
                  <a:schemeClr val="tx1"/>
                </a:solidFill>
              </a:rPr>
              <a:t>ChemSketch</a:t>
            </a:r>
            <a:r>
              <a:rPr lang="cs-CZ" sz="1100" dirty="0" smtClean="0">
                <a:solidFill>
                  <a:schemeClr val="tx1"/>
                </a:solidFill>
              </a:rPr>
              <a:t> pro tvorbu chemických vzorců 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344" y="0"/>
            <a:ext cx="9144000" cy="270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>
                <a:solidFill>
                  <a:schemeClr val="tx1"/>
                </a:solidFill>
                <a:cs typeface="+mj-cs"/>
              </a:rPr>
              <a:t>Použitá literatura: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Kotlík 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B., Růžičková K. </a:t>
            </a:r>
            <a:r>
              <a:rPr lang="cs-CZ" sz="1400" i="1" dirty="0">
                <a:solidFill>
                  <a:schemeClr val="tx1"/>
                </a:solidFill>
                <a:cs typeface="Arial" pitchFamily="34" charset="0"/>
              </a:rPr>
              <a:t>Chemie I v kostce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, Havlíčkův Brod: Fragment, 1996. ISBN </a:t>
            </a: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80-7200-056-X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err="1" smtClean="0">
                <a:solidFill>
                  <a:schemeClr val="tx1"/>
                </a:solidFill>
                <a:cs typeface="Times New Roman" pitchFamily="18" charset="0"/>
              </a:rPr>
              <a:t>Beneš.P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Pumpr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V.,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Banýr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J. </a:t>
            </a:r>
            <a:r>
              <a:rPr lang="cs-CZ" sz="1400" i="1" dirty="0">
                <a:solidFill>
                  <a:schemeClr val="tx1"/>
                </a:solidFill>
                <a:cs typeface="Times New Roman" pitchFamily="18" charset="0"/>
              </a:rPr>
              <a:t>Základy praktické chemie 2.díl pro 9.ročník základní školy. 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Praha: Fortuna, 2006. ISBN </a:t>
            </a:r>
            <a:r>
              <a:rPr lang="cs-CZ" sz="1400" dirty="0" smtClean="0">
                <a:solidFill>
                  <a:schemeClr val="tx1"/>
                </a:solidFill>
                <a:cs typeface="Times New Roman" pitchFamily="18" charset="0"/>
              </a:rPr>
              <a:t>80-7168-879-7</a:t>
            </a: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endParaRPr lang="cs-CZ" sz="1400" dirty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400" dirty="0">
              <a:solidFill>
                <a:schemeClr val="tx1"/>
              </a:solidFill>
              <a:ea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27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2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Výchozí návr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6890</TotalTime>
  <Words>237</Words>
  <Application>Microsoft Office PowerPoint</Application>
  <PresentationFormat>Předvádění na obrazovce (4:3)</PresentationFormat>
  <Paragraphs>64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Výchozí návrh</vt:lpstr>
      <vt:lpstr>ChemSketch</vt:lpstr>
      <vt:lpstr>Snímek 1</vt:lpstr>
      <vt:lpstr>ANOTACE</vt:lpstr>
      <vt:lpstr>Chemické vlastnosti alkenů (= reakce)</vt:lpstr>
      <vt:lpstr>Oxidace</vt:lpstr>
      <vt:lpstr>Adice</vt:lpstr>
      <vt:lpstr>AB → A+ + B- </vt:lpstr>
      <vt:lpstr>http://www.youtube.com/watch?v=Mjc2LUHoc5g </vt:lpstr>
      <vt:lpstr>Adiční hydrogenace</vt:lpstr>
      <vt:lpstr>Adiční halogenace</vt:lpstr>
      <vt:lpstr>Adiční hydratace</vt:lpstr>
      <vt:lpstr>Adice halogenvodíků</vt:lpstr>
      <vt:lpstr>Adujte bromovodík na propen:</vt:lpstr>
      <vt:lpstr>Markovnikovo pravidlo</vt:lpstr>
      <vt:lpstr>Polymerace</vt:lpstr>
      <vt:lpstr>Snímek 15</vt:lpstr>
      <vt:lpstr>penten</vt:lpstr>
      <vt:lpstr>penten</vt:lpstr>
      <vt:lpstr> 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Myologie</dc:title>
  <dc:creator>Miroslav Pražienka</dc:creator>
  <cp:lastModifiedBy>Dum</cp:lastModifiedBy>
  <cp:revision>763</cp:revision>
  <dcterms:created xsi:type="dcterms:W3CDTF">2004-03-24T18:19:47Z</dcterms:created>
  <dcterms:modified xsi:type="dcterms:W3CDTF">2014-03-09T18:24:19Z</dcterms:modified>
</cp:coreProperties>
</file>