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Default Extension="gif" ContentType="image/gif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handoutMasterIdLst>
    <p:handoutMasterId r:id="rId23"/>
  </p:handoutMasterIdLst>
  <p:sldIdLst>
    <p:sldId id="288" r:id="rId2"/>
    <p:sldId id="256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81" r:id="rId11"/>
    <p:sldId id="277" r:id="rId12"/>
    <p:sldId id="278" r:id="rId13"/>
    <p:sldId id="279" r:id="rId14"/>
    <p:sldId id="280" r:id="rId15"/>
    <p:sldId id="282" r:id="rId16"/>
    <p:sldId id="283" r:id="rId17"/>
    <p:sldId id="284" r:id="rId18"/>
    <p:sldId id="285" r:id="rId19"/>
    <p:sldId id="286" r:id="rId20"/>
    <p:sldId id="287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35" autoAdjust="0"/>
    <p:restoredTop sz="94660" autoAdjust="0"/>
  </p:normalViewPr>
  <p:slideViewPr>
    <p:cSldViewPr>
      <p:cViewPr>
        <p:scale>
          <a:sx n="70" d="100"/>
          <a:sy n="70" d="100"/>
        </p:scale>
        <p:origin x="-1164" y="-8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FED6D2-014F-4504-A0FD-3E00BAF0A959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E6C3C8-2605-4165-9019-BA6D0ACC9F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043692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16D868-03C0-414A-9186-3D549A3AAD23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8F4CCD-6EDF-487A-8A97-CFCD1C2C38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667341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F4CCD-6EDF-487A-8A97-CFCD1C2C38E6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95180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F4CCD-6EDF-487A-8A97-CFCD1C2C38E6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95180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F4CCD-6EDF-487A-8A97-CFCD1C2C38E6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95180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F4CCD-6EDF-487A-8A97-CFCD1C2C38E6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95180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F4CCD-6EDF-487A-8A97-CFCD1C2C38E6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95180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F4CCD-6EDF-487A-8A97-CFCD1C2C38E6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95180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F4CCD-6EDF-487A-8A97-CFCD1C2C38E6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95180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F4CCD-6EDF-487A-8A97-CFCD1C2C38E6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95180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F4CCD-6EDF-487A-8A97-CFCD1C2C38E6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95180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F4CCD-6EDF-487A-8A97-CFCD1C2C38E6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95180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F4CCD-6EDF-487A-8A97-CFCD1C2C38E6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95180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F4CCD-6EDF-487A-8A97-CFCD1C2C38E6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95180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F4CCD-6EDF-487A-8A97-CFCD1C2C38E6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95180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F4CCD-6EDF-487A-8A97-CFCD1C2C38E6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95180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F4CCD-6EDF-487A-8A97-CFCD1C2C38E6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95180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F4CCD-6EDF-487A-8A97-CFCD1C2C38E6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95180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F4CCD-6EDF-487A-8A97-CFCD1C2C38E6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95180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F4CCD-6EDF-487A-8A97-CFCD1C2C38E6}" type="slidenum">
              <a:rPr lang="cs-CZ" smtClean="0"/>
              <a:pPr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95180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6"/>
          <p:cNvGrpSpPr/>
          <p:nvPr/>
        </p:nvGrpSpPr>
        <p:grpSpPr>
          <a:xfrm>
            <a:off x="0" y="3268345"/>
            <a:ext cx="9144000" cy="146304"/>
            <a:chOff x="0" y="3268345"/>
            <a:chExt cx="9144000" cy="146304"/>
          </a:xfrm>
        </p:grpSpPr>
        <p:sp>
          <p:nvSpPr>
            <p:cNvPr id="13" name="Rectangle 12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752600"/>
            <a:ext cx="7924800" cy="1470025"/>
          </a:xfrm>
          <a:prstGeom prst="rect">
            <a:avLst/>
          </a:prstGeom>
        </p:spPr>
        <p:txBody>
          <a:bodyPr anchor="b"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05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AB94-2919-49AF-9EE1-E09064380468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54AB-8E59-4696-81CA-E6865B687C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99616"/>
            <a:ext cx="8229600" cy="462654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AB94-2919-49AF-9EE1-E09064380468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54AB-8E59-4696-81CA-E6865B687C43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3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5" name="Rectangle 14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Title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7512" y="4406900"/>
            <a:ext cx="7827201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2667000"/>
            <a:ext cx="782720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AB94-2919-49AF-9EE1-E09064380468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54AB-8E59-4696-81CA-E6865B687C43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7" name="Group 12"/>
          <p:cNvGrpSpPr/>
          <p:nvPr/>
        </p:nvGrpSpPr>
        <p:grpSpPr>
          <a:xfrm flipH="1">
            <a:off x="0" y="4228465"/>
            <a:ext cx="9144000" cy="146304"/>
            <a:chOff x="0" y="3268345"/>
            <a:chExt cx="9144000" cy="146304"/>
          </a:xfrm>
        </p:grpSpPr>
        <p:sp>
          <p:nvSpPr>
            <p:cNvPr id="14" name="Rectangle 13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AB94-2919-49AF-9EE1-E09064380468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54AB-8E59-4696-81CA-E6865B687C4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14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6" name="Rectangle 15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2971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00200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2971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AB94-2919-49AF-9EE1-E09064380468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54AB-8E59-4696-81CA-E6865B687C4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16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8" name="Rectangle 17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AB94-2919-49AF-9EE1-E09064380468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54AB-8E59-4696-81CA-E6865B687C4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12"/>
          <p:cNvGrpSpPr/>
          <p:nvPr/>
        </p:nvGrpSpPr>
        <p:grpSpPr>
          <a:xfrm flipH="1">
            <a:off x="0" y="1371600"/>
            <a:ext cx="9144000" cy="73152"/>
            <a:chOff x="0" y="3268345"/>
            <a:chExt cx="9144000" cy="146304"/>
          </a:xfrm>
        </p:grpSpPr>
        <p:sp>
          <p:nvSpPr>
            <p:cNvPr id="14" name="Rectangle 13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AB94-2919-49AF-9EE1-E09064380468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54AB-8E59-4696-81CA-E6865B687C43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5" name="Group 10"/>
          <p:cNvGrpSpPr/>
          <p:nvPr/>
        </p:nvGrpSpPr>
        <p:grpSpPr>
          <a:xfrm>
            <a:off x="-9144" y="-18288"/>
            <a:ext cx="9144000" cy="146304"/>
            <a:chOff x="0" y="3268345"/>
            <a:chExt cx="9144000" cy="146304"/>
          </a:xfrm>
        </p:grpSpPr>
        <p:sp>
          <p:nvSpPr>
            <p:cNvPr id="12" name="Rectangle 11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5495544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6592824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7690104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79375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8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71600"/>
            <a:ext cx="5111750" cy="4754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371600"/>
            <a:ext cx="3008313" cy="47545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AB94-2919-49AF-9EE1-E09064380468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54AB-8E59-4696-81CA-E6865B687C43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8" name="Group 13"/>
          <p:cNvGrpSpPr/>
          <p:nvPr/>
        </p:nvGrpSpPr>
        <p:grpSpPr>
          <a:xfrm flipH="1">
            <a:off x="0" y="1143000"/>
            <a:ext cx="9144000" cy="73152"/>
            <a:chOff x="0" y="3268345"/>
            <a:chExt cx="9144000" cy="146304"/>
          </a:xfrm>
        </p:grpSpPr>
        <p:sp>
          <p:nvSpPr>
            <p:cNvPr id="15" name="Rectangle 14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1801368" y="685800"/>
            <a:ext cx="5495544" cy="3886200"/>
          </a:xfrm>
          <a:solidFill>
            <a:schemeClr val="accent1"/>
          </a:solidFill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contrasting" dir="t"/>
          </a:scene3d>
          <a:sp3d contourW="12700" prstMaterial="softEdge">
            <a:bevelT prst="cross"/>
            <a:contourClr>
              <a:srgbClr val="FFFFFF"/>
            </a:contourClr>
          </a:sp3d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AB94-2919-49AF-9EE1-E09064380468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54AB-8E59-4696-81CA-E6865B687C43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3" name="Group 15"/>
          <p:cNvGrpSpPr/>
          <p:nvPr/>
        </p:nvGrpSpPr>
        <p:grpSpPr>
          <a:xfrm>
            <a:off x="-9144" y="-18288"/>
            <a:ext cx="9144000" cy="146304"/>
            <a:chOff x="0" y="3268345"/>
            <a:chExt cx="9144000" cy="146304"/>
          </a:xfrm>
        </p:grpSpPr>
        <p:sp>
          <p:nvSpPr>
            <p:cNvPr id="17" name="Rectangle 16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5495544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6592824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/>
            <p:cNvSpPr/>
            <p:nvPr userDrawn="1"/>
          </p:nvSpPr>
          <p:spPr>
            <a:xfrm>
              <a:off x="7690104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AB94-2919-49AF-9EE1-E09064380468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54AB-8E59-4696-81CA-E6865B687C4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7"/>
          <p:cNvGrpSpPr/>
          <p:nvPr/>
        </p:nvGrpSpPr>
        <p:grpSpPr>
          <a:xfrm flipH="1">
            <a:off x="0" y="1371600"/>
            <a:ext cx="9144000" cy="73152"/>
            <a:chOff x="0" y="3268345"/>
            <a:chExt cx="9144000" cy="146304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8"/>
            <a:ext cx="1828800" cy="5851525"/>
          </a:xfrm>
          <a:prstGeom prst="rect">
            <a:avLst/>
          </a:prstGeo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1722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39712" y="6356350"/>
            <a:ext cx="1868424" cy="365125"/>
          </a:xfrm>
        </p:spPr>
        <p:txBody>
          <a:bodyPr/>
          <a:lstStyle/>
          <a:p>
            <a:fld id="{0A7BAB94-2919-49AF-9EE1-E09064380468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54AB-8E59-4696-81CA-E6865B687C43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 rot="5400000" flipH="1">
            <a:off x="3332988" y="3384804"/>
            <a:ext cx="6867144" cy="73152"/>
            <a:chOff x="0" y="3268345"/>
            <a:chExt cx="9144000" cy="146304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7453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ysClr val="windowText" lastClr="000000"/>
                </a:solidFill>
              </a:defRPr>
            </a:lvl1pPr>
          </a:lstStyle>
          <a:p>
            <a:fld id="{0A7BAB94-2919-49AF-9EE1-E09064380468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ysClr val="windowText" lastClr="000000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0248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ysClr val="windowText" lastClr="000000"/>
                </a:solidFill>
              </a:defRPr>
            </a:lvl1pPr>
          </a:lstStyle>
          <a:p>
            <a:fld id="{BE7654AB-8E59-4696-81CA-E6865B687C4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Placeholder 7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400" kern="1200">
          <a:ln>
            <a:noFill/>
          </a:ln>
          <a:solidFill>
            <a:srgbClr val="FFFFFF"/>
          </a:solidFill>
          <a:effectLst>
            <a:glow rad="101600">
              <a:schemeClr val="tx2"/>
            </a:glo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spcBef>
          <a:spcPct val="20000"/>
        </a:spcBef>
        <a:buClr>
          <a:schemeClr val="tx2"/>
        </a:buClr>
        <a:buSzPct val="70000"/>
        <a:buFont typeface="Wingdings 2" pitchFamily="18" charset="2"/>
        <a:buChar char="¥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chemeClr val="accent4"/>
        </a:buClr>
        <a:buSzPct val="60000"/>
        <a:buFont typeface="Wingdings 2" pitchFamily="18" charset="2"/>
        <a:buChar char="¥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accent5"/>
        </a:buClr>
        <a:buSzPct val="57000"/>
        <a:buFont typeface="Wingdings 2" pitchFamily="18" charset="2"/>
        <a:buChar char="¥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accent6"/>
        </a:buClr>
        <a:buSzPct val="55000"/>
        <a:buFont typeface="Wingdings 2" pitchFamily="18" charset="2"/>
        <a:buChar char="¥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accent2"/>
        </a:buClr>
        <a:buSzPct val="50000"/>
        <a:buFont typeface="Wingdings 2" pitchFamily="18" charset="2"/>
        <a:buChar char="¥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zelenahvezda.cz/pacientska-sekce/p-inkontinence/uroflowmetrie" TargetMode="External"/><Relationship Id="rId3" Type="http://schemas.openxmlformats.org/officeDocument/2006/relationships/hyperlink" Target="http://www.hernimag.cz/162/inteligentni-plastelina/" TargetMode="External"/><Relationship Id="rId7" Type="http://schemas.openxmlformats.org/officeDocument/2006/relationships/hyperlink" Target="http://www.objem.websnadno.cz/Mereni-objemu-pevnych-latek.html" TargetMode="External"/><Relationship Id="rId12" Type="http://schemas.openxmlformats.org/officeDocument/2006/relationships/hyperlink" Target="http://www.auto-lemi.cz/stanice-lpg/" TargetMode="External"/><Relationship Id="rId2" Type="http://schemas.openxmlformats.org/officeDocument/2006/relationships/hyperlink" Target="http://www.zarizeni-bytu.cz/dreveny-hlavolam-kostka-drevene-skladaci-kostky-p-798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shop.merci.cz/detail3413/odmerne-valce/valec-odmerny-nizky-plastovy-tpx;-250-ml" TargetMode="External"/><Relationship Id="rId11" Type="http://schemas.openxmlformats.org/officeDocument/2006/relationships/hyperlink" Target="http://www.entochrysis.cz/katalog3.html" TargetMode="External"/><Relationship Id="rId5" Type="http://schemas.openxmlformats.org/officeDocument/2006/relationships/hyperlink" Target="http://www.generali.cz/pojisteni-motorovych-vozidel/" TargetMode="External"/><Relationship Id="rId10" Type="http://schemas.openxmlformats.org/officeDocument/2006/relationships/hyperlink" Target="http://www.angatra.cz/store/default.asp?lngDepartmentID=14" TargetMode="External"/><Relationship Id="rId4" Type="http://schemas.openxmlformats.org/officeDocument/2006/relationships/hyperlink" Target="http://www.centrshop.cz/papirnictvi/rysovaci-potreby-pravitka-krivitka-katskup2601.php" TargetMode="External"/><Relationship Id="rId9" Type="http://schemas.openxmlformats.org/officeDocument/2006/relationships/hyperlink" Target="http://cs.wikipedia.org/wiki/Soubor:Spojit%C3%A9_n%C3%A1doby.g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560" y="3933056"/>
            <a:ext cx="7772400" cy="1152525"/>
          </a:xfrm>
        </p:spPr>
        <p:txBody>
          <a:bodyPr/>
          <a:lstStyle/>
          <a:p>
            <a:r>
              <a:rPr lang="cs-CZ" dirty="0" smtClean="0"/>
              <a:t>Vlastnosti látek</a:t>
            </a:r>
            <a:endParaRPr lang="cs-CZ" dirty="0"/>
          </a:p>
        </p:txBody>
      </p:sp>
      <p:pic>
        <p:nvPicPr>
          <p:cNvPr id="20485" name="Obrázek 1" descr="imagesCAC265G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16463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1835150" y="1557338"/>
            <a:ext cx="63373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/>
          </a:p>
        </p:txBody>
      </p:sp>
      <p:graphicFrame>
        <p:nvGraphicFramePr>
          <p:cNvPr id="20487" name="Group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49168288"/>
              </p:ext>
            </p:extLst>
          </p:nvPr>
        </p:nvGraphicFramePr>
        <p:xfrm>
          <a:off x="1042988" y="1484313"/>
          <a:ext cx="7129462" cy="1960505"/>
        </p:xfrm>
        <a:graphic>
          <a:graphicData uri="http://schemas.openxmlformats.org/drawingml/2006/table">
            <a:tbl>
              <a:tblPr/>
              <a:tblGrid>
                <a:gridCol w="1657350"/>
                <a:gridCol w="5472112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ŠKOLY 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2. ZŠ J. A. Komenského Milevsko, J. A. Komenského 1023, okres Písek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PROJEKTU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CZ.1.07/1.4.00/21.1611 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0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ŠABLONY 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III/2  Inovace a zkvalitnění výuky prostřednictvím ICT 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0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MATERIÁLU 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Vlastnosti látek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2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SADY 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 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9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MATERIÁLU 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VY_32_INOVACE_03 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2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 MATERIÁLU 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Mgr. Jan Hrubec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02557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924800" cy="1470025"/>
          </a:xfrm>
        </p:spPr>
        <p:txBody>
          <a:bodyPr anchor="t"/>
          <a:lstStyle/>
          <a:p>
            <a:pPr algn="l"/>
            <a:r>
              <a:rPr lang="cs-CZ" dirty="0" smtClean="0"/>
              <a:t>Jaké znáte látky ?</a:t>
            </a:r>
            <a:endParaRPr lang="cs-CZ" dirty="0"/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683568" y="980729"/>
            <a:ext cx="7924800" cy="93610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dirty="0"/>
              <a:t>p</a:t>
            </a:r>
            <a:r>
              <a:rPr lang="cs-CZ" dirty="0" smtClean="0"/>
              <a:t>evné,  kapalné,  plynné</a:t>
            </a:r>
            <a:endParaRPr lang="cs-CZ" dirty="0"/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659727" y="1700808"/>
            <a:ext cx="7924800" cy="93610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dirty="0" smtClean="0"/>
              <a:t>Jaké vlastnosti mají pevné látky ?</a:t>
            </a:r>
            <a:endParaRPr lang="cs-CZ" dirty="0"/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683568" y="2536770"/>
            <a:ext cx="7924800" cy="93610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dirty="0" smtClean="0"/>
              <a:t>Mění snadno tvar ?</a:t>
            </a:r>
            <a:endParaRPr lang="cs-CZ" dirty="0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03848" y="3472874"/>
            <a:ext cx="2428875" cy="2714625"/>
          </a:xfrm>
          <a:prstGeom prst="rect">
            <a:avLst/>
          </a:prstGeom>
        </p:spPr>
      </p:pic>
      <p:cxnSp>
        <p:nvCxnSpPr>
          <p:cNvPr id="15" name="Přímá spojnice se šipkou 14"/>
          <p:cNvCxnSpPr/>
          <p:nvPr/>
        </p:nvCxnSpPr>
        <p:spPr>
          <a:xfrm flipH="1">
            <a:off x="5508104" y="4500831"/>
            <a:ext cx="1891605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6370533" y="3733581"/>
            <a:ext cx="9458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F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xmlns="" val="3757255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/>
      <p:bldP spid="11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924800" cy="1470025"/>
          </a:xfrm>
        </p:spPr>
        <p:txBody>
          <a:bodyPr anchor="t"/>
          <a:lstStyle/>
          <a:p>
            <a:pPr algn="l"/>
            <a:r>
              <a:rPr lang="cs-CZ" dirty="0" smtClean="0"/>
              <a:t>Jaké znáte látky ?</a:t>
            </a:r>
            <a:endParaRPr lang="cs-CZ" dirty="0"/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683568" y="980729"/>
            <a:ext cx="7924800" cy="93610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dirty="0"/>
              <a:t>p</a:t>
            </a:r>
            <a:r>
              <a:rPr lang="cs-CZ" dirty="0" smtClean="0"/>
              <a:t>evné,  kapalné,  plynné</a:t>
            </a:r>
            <a:endParaRPr lang="cs-CZ" dirty="0"/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659727" y="1700808"/>
            <a:ext cx="7924800" cy="93610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dirty="0" smtClean="0"/>
              <a:t>Jaké vlastnosti mají pevné látky ?</a:t>
            </a:r>
            <a:endParaRPr lang="cs-CZ" dirty="0"/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683568" y="2536770"/>
            <a:ext cx="7924800" cy="93610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dirty="0" smtClean="0"/>
              <a:t>Mění snadno tvar ?</a:t>
            </a:r>
            <a:endParaRPr lang="cs-CZ" dirty="0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03848" y="3472874"/>
            <a:ext cx="2428875" cy="2714625"/>
          </a:xfrm>
          <a:prstGeom prst="rect">
            <a:avLst/>
          </a:prstGeom>
        </p:spPr>
      </p:pic>
      <p:cxnSp>
        <p:nvCxnSpPr>
          <p:cNvPr id="15" name="Přímá spojnice se šipkou 14"/>
          <p:cNvCxnSpPr/>
          <p:nvPr/>
        </p:nvCxnSpPr>
        <p:spPr>
          <a:xfrm flipH="1">
            <a:off x="5508104" y="4500831"/>
            <a:ext cx="1891605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6370533" y="3733581"/>
            <a:ext cx="9458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F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xmlns="" val="479898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64991" y="332656"/>
            <a:ext cx="7924800" cy="1470025"/>
          </a:xfrm>
        </p:spPr>
        <p:txBody>
          <a:bodyPr anchor="t"/>
          <a:lstStyle/>
          <a:p>
            <a:pPr algn="l"/>
            <a:r>
              <a:rPr lang="cs-CZ" dirty="0" smtClean="0"/>
              <a:t>Pevné látky nemění snadno tvar, jsou nestlačitelné.</a:t>
            </a:r>
            <a:endParaRPr lang="cs-CZ" dirty="0"/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683568" y="1985118"/>
            <a:ext cx="7924800" cy="122785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dirty="0" smtClean="0"/>
              <a:t>Změnil se působením síly objem krychle?</a:t>
            </a:r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81569" y="3356992"/>
            <a:ext cx="2428875" cy="2714625"/>
          </a:xfrm>
          <a:prstGeom prst="rect">
            <a:avLst/>
          </a:prstGeom>
        </p:spPr>
      </p:pic>
      <p:cxnSp>
        <p:nvCxnSpPr>
          <p:cNvPr id="4" name="Přímá spojnice se šipkou 3"/>
          <p:cNvCxnSpPr/>
          <p:nvPr/>
        </p:nvCxnSpPr>
        <p:spPr>
          <a:xfrm flipH="1">
            <a:off x="5405762" y="4569608"/>
            <a:ext cx="1963612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6143564" y="3814193"/>
            <a:ext cx="648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F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xmlns="" val="1214062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8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0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7" grpId="0"/>
      <p:bldP spid="7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64991" y="332657"/>
            <a:ext cx="7924800" cy="1224136"/>
          </a:xfrm>
        </p:spPr>
        <p:txBody>
          <a:bodyPr anchor="t">
            <a:normAutofit fontScale="90000"/>
          </a:bodyPr>
          <a:lstStyle/>
          <a:p>
            <a:pPr algn="l"/>
            <a:r>
              <a:rPr lang="cs-CZ" dirty="0" smtClean="0"/>
              <a:t>Pevné látky nemění snadno svůj objem.</a:t>
            </a:r>
            <a:endParaRPr lang="cs-CZ" dirty="0"/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611560" y="1844824"/>
            <a:ext cx="8532440" cy="165618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dirty="0" smtClean="0"/>
              <a:t>Jaké vlastnosti mají pevné látky, porovnej spolu plastelínu, sklo, plastové pravítko.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3678195"/>
            <a:ext cx="3024336" cy="2268252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56176" y="3645023"/>
            <a:ext cx="2610409" cy="196433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00227" y="3216085"/>
            <a:ext cx="2155106" cy="2873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6064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2760" y="188640"/>
            <a:ext cx="2743056" cy="2057292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4653136"/>
            <a:ext cx="3050499" cy="19034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7720" y="2346089"/>
            <a:ext cx="1948401" cy="2597868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3275856" y="692696"/>
            <a:ext cx="51125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plastelína je </a:t>
            </a:r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tvárná</a:t>
            </a:r>
            <a:endParaRPr lang="cs-CZ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699792" y="2937137"/>
            <a:ext cx="51125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sklo je </a:t>
            </a:r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křehké</a:t>
            </a:r>
            <a:endParaRPr lang="cs-CZ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878083" y="5250893"/>
            <a:ext cx="50864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plastové pravítko je </a:t>
            </a:r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pružné</a:t>
            </a:r>
            <a:endParaRPr lang="cs-CZ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16048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véPole 10"/>
          <p:cNvSpPr txBox="1"/>
          <p:nvPr/>
        </p:nvSpPr>
        <p:spPr>
          <a:xfrm>
            <a:off x="467544" y="407434"/>
            <a:ext cx="83529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Co mají společného a čím se liší: železo, beton, dřevo, guma.</a:t>
            </a:r>
            <a:endParaRPr lang="cs-CZ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86987" y="1758205"/>
            <a:ext cx="83529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Ve všech případech se jedná o pevné látky.</a:t>
            </a:r>
            <a:endParaRPr lang="cs-CZ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86987" y="3010190"/>
            <a:ext cx="83529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Pevné látky se mohou lišit </a:t>
            </a:r>
            <a:r>
              <a:rPr lang="cs-CZ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tvrdostí</a:t>
            </a:r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.</a:t>
            </a:r>
            <a:endParaRPr lang="cs-CZ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22485" y="4509120"/>
            <a:ext cx="83529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Mezi nejtvrdší látky patří </a:t>
            </a:r>
            <a:r>
              <a:rPr lang="cs-CZ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diamant</a:t>
            </a:r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.</a:t>
            </a:r>
            <a:endParaRPr lang="cs-CZ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2676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1"/>
          <p:cNvSpPr txBox="1">
            <a:spLocks/>
          </p:cNvSpPr>
          <p:nvPr/>
        </p:nvSpPr>
        <p:spPr>
          <a:xfrm>
            <a:off x="899592" y="260648"/>
            <a:ext cx="7924800" cy="93610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dirty="0" smtClean="0"/>
              <a:t>Jaké vlastnosti mají kapaliny ?</a:t>
            </a:r>
            <a:endParaRPr lang="cs-CZ" dirty="0"/>
          </a:p>
        </p:txBody>
      </p:sp>
      <p:sp>
        <p:nvSpPr>
          <p:cNvPr id="12" name="Nadpis 1"/>
          <p:cNvSpPr txBox="1">
            <a:spLocks/>
          </p:cNvSpPr>
          <p:nvPr/>
        </p:nvSpPr>
        <p:spPr>
          <a:xfrm>
            <a:off x="899592" y="1113384"/>
            <a:ext cx="7924800" cy="93610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dirty="0" smtClean="0"/>
              <a:t>Mění snadno svůj tvar ?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18387" y="2099720"/>
            <a:ext cx="3990007" cy="3918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59519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1"/>
          <p:cNvSpPr txBox="1">
            <a:spLocks/>
          </p:cNvSpPr>
          <p:nvPr/>
        </p:nvSpPr>
        <p:spPr>
          <a:xfrm>
            <a:off x="467544" y="260648"/>
            <a:ext cx="8212832" cy="1368152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dirty="0" smtClean="0"/>
              <a:t>Kapalina zaujme tvar </a:t>
            </a:r>
            <a:r>
              <a:rPr lang="cs-CZ" dirty="0" smtClean="0"/>
              <a:t>nádoby, </a:t>
            </a:r>
            <a:r>
              <a:rPr lang="cs-CZ" dirty="0" smtClean="0"/>
              <a:t>do které ji nalijeme. 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18387" y="2099720"/>
            <a:ext cx="3990007" cy="3918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2975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1"/>
          <p:cNvSpPr txBox="1">
            <a:spLocks/>
          </p:cNvSpPr>
          <p:nvPr/>
        </p:nvSpPr>
        <p:spPr>
          <a:xfrm>
            <a:off x="467544" y="260648"/>
            <a:ext cx="8212832" cy="136815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dirty="0" smtClean="0"/>
              <a:t>Kapaliny jsou nestlačitelné. 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31833" y="2708920"/>
            <a:ext cx="6484253" cy="3331285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67544" y="1028635"/>
            <a:ext cx="7992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Pokud bude ve stříkačce voda a uzavřeme otvor, nelze píst stlačit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62040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1"/>
          <p:cNvSpPr txBox="1">
            <a:spLocks/>
          </p:cNvSpPr>
          <p:nvPr/>
        </p:nvSpPr>
        <p:spPr>
          <a:xfrm>
            <a:off x="467544" y="260648"/>
            <a:ext cx="8212832" cy="136815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dirty="0" smtClean="0"/>
              <a:t>Kapaliny jsou tekuté, dají se přelévat z jedné nádoby do druhé. 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63688" y="1921673"/>
            <a:ext cx="4749527" cy="4013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7777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1"/>
          <p:cNvSpPr txBox="1">
            <a:spLocks/>
          </p:cNvSpPr>
          <p:nvPr/>
        </p:nvSpPr>
        <p:spPr>
          <a:xfrm>
            <a:off x="467544" y="260648"/>
            <a:ext cx="8212832" cy="1368152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dirty="0" smtClean="0"/>
              <a:t>Kapaliny v klidu zaujmou tzv. volnou hladinu. 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2156819"/>
            <a:ext cx="4555239" cy="3721595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8024" y="2132539"/>
            <a:ext cx="4248472" cy="3721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9805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1"/>
          <p:cNvSpPr txBox="1">
            <a:spLocks/>
          </p:cNvSpPr>
          <p:nvPr/>
        </p:nvSpPr>
        <p:spPr>
          <a:xfrm>
            <a:off x="467544" y="260648"/>
            <a:ext cx="8212832" cy="136815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dirty="0" smtClean="0"/>
              <a:t>Ve všech částech spojené nádoby vystoupí voda do stejné výšky. 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0157" y="2492896"/>
            <a:ext cx="8460432" cy="3339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7333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1"/>
          <p:cNvSpPr txBox="1">
            <a:spLocks/>
          </p:cNvSpPr>
          <p:nvPr/>
        </p:nvSpPr>
        <p:spPr>
          <a:xfrm>
            <a:off x="467544" y="260648"/>
            <a:ext cx="8212832" cy="136815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dirty="0" smtClean="0"/>
              <a:t>Hadicová libela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27784" y="1253844"/>
            <a:ext cx="3540025" cy="4500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23372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1"/>
          <p:cNvSpPr txBox="1">
            <a:spLocks/>
          </p:cNvSpPr>
          <p:nvPr/>
        </p:nvSpPr>
        <p:spPr>
          <a:xfrm>
            <a:off x="467544" y="260648"/>
            <a:ext cx="8212832" cy="136815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dirty="0" smtClean="0"/>
              <a:t>Jaké vlastnosti mají plyny ?</a:t>
            </a: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67544" y="1097124"/>
            <a:ext cx="8212832" cy="136815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dirty="0" smtClean="0"/>
              <a:t>Mění snadno tvar a objem ?</a:t>
            </a:r>
            <a:endParaRPr lang="cs-CZ" dirty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467544" y="1913953"/>
            <a:ext cx="8212832" cy="1368152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dirty="0" smtClean="0"/>
              <a:t>Plyny jsou stlačitelné a rozpínavé.</a:t>
            </a:r>
            <a:endParaRPr lang="cs-CZ" dirty="0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561189" y="4581947"/>
            <a:ext cx="8212832" cy="1368152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dirty="0" smtClean="0"/>
              <a:t>Jsou plyny tekuté jako kapaliny, dají se přelévat ? </a:t>
            </a:r>
            <a:endParaRPr lang="cs-CZ" dirty="0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467544" y="3213795"/>
            <a:ext cx="8212832" cy="136815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endParaRPr lang="cs-CZ" dirty="0"/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551790" y="2529718"/>
            <a:ext cx="8212832" cy="82727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dirty="0" smtClean="0"/>
              <a:t>Kde toho využíváme ?</a:t>
            </a:r>
            <a:endParaRPr lang="cs-CZ" dirty="0"/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547542" y="3501008"/>
            <a:ext cx="8212832" cy="93528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dirty="0" smtClean="0"/>
              <a:t>Huštění pneumatik, míče.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80007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4" grpId="0"/>
      <p:bldP spid="5" grpId="0"/>
      <p:bldP spid="6" grpId="0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5004048" y="404664"/>
            <a:ext cx="3528392" cy="1368152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dirty="0" smtClean="0"/>
              <a:t>Čerpání LPG.</a:t>
            </a:r>
            <a:endParaRPr lang="cs-CZ" dirty="0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467544" y="3213795"/>
            <a:ext cx="8212832" cy="136815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93660"/>
            <a:ext cx="4611538" cy="3467876"/>
          </a:xfrm>
          <a:prstGeom prst="rect">
            <a:avLst/>
          </a:prstGeom>
        </p:spPr>
      </p:pic>
      <p:sp>
        <p:nvSpPr>
          <p:cNvPr id="11" name="Nadpis 1"/>
          <p:cNvSpPr txBox="1">
            <a:spLocks/>
          </p:cNvSpPr>
          <p:nvPr/>
        </p:nvSpPr>
        <p:spPr>
          <a:xfrm>
            <a:off x="467544" y="4005064"/>
            <a:ext cx="7595331" cy="136815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dirty="0" smtClean="0"/>
              <a:t>Některé plyny jsou po smíchání se vzduchem </a:t>
            </a:r>
            <a:r>
              <a:rPr lang="cs-CZ" dirty="0" smtClean="0">
                <a:solidFill>
                  <a:srgbClr val="FF0000"/>
                </a:solidFill>
              </a:rPr>
              <a:t>výbušné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2" name="Nadpis 1"/>
          <p:cNvSpPr txBox="1">
            <a:spLocks/>
          </p:cNvSpPr>
          <p:nvPr/>
        </p:nvSpPr>
        <p:spPr>
          <a:xfrm>
            <a:off x="486987" y="5299313"/>
            <a:ext cx="7595331" cy="136815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dirty="0" smtClean="0"/>
              <a:t>Zemní plyn, páry benzinu.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35317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1"/>
          <p:cNvSpPr txBox="1">
            <a:spLocks/>
          </p:cNvSpPr>
          <p:nvPr/>
        </p:nvSpPr>
        <p:spPr>
          <a:xfrm>
            <a:off x="327417" y="260648"/>
            <a:ext cx="8212832" cy="83647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dirty="0" smtClean="0"/>
              <a:t>Otázky a úlohy</a:t>
            </a: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93645" y="1197479"/>
            <a:ext cx="8680376" cy="115212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dirty="0" smtClean="0">
                <a:latin typeface="Arial" pitchFamily="34" charset="0"/>
                <a:cs typeface="Arial" pitchFamily="34" charset="0"/>
              </a:rPr>
              <a:t>1. Které společné vlastnosti mají  </a:t>
            </a:r>
          </a:p>
          <a:p>
            <a:pPr algn="l"/>
            <a:r>
              <a:rPr lang="cs-CZ" dirty="0" smtClean="0">
                <a:latin typeface="Arial" pitchFamily="34" charset="0"/>
                <a:cs typeface="Arial" pitchFamily="34" charset="0"/>
              </a:rPr>
              <a:t>    kapaliny a plyny ?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467544" y="3213795"/>
            <a:ext cx="8212832" cy="136815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endParaRPr lang="cs-CZ" dirty="0"/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126620" y="2546611"/>
            <a:ext cx="9217024" cy="165618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dirty="0" smtClean="0">
                <a:latin typeface="Arial" pitchFamily="34" charset="0"/>
                <a:cs typeface="Arial" pitchFamily="34" charset="0"/>
              </a:rPr>
              <a:t>2. Mají kapaliny a pevné látky </a:t>
            </a:r>
          </a:p>
          <a:p>
            <a:pPr algn="l"/>
            <a:r>
              <a:rPr lang="cs-CZ" dirty="0" smtClean="0">
                <a:latin typeface="Arial" pitchFamily="34" charset="0"/>
                <a:cs typeface="Arial" pitchFamily="34" charset="0"/>
              </a:rPr>
              <a:t>    alespoň jednu společnou vlastnost ?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Nadpis 1"/>
          <p:cNvSpPr txBox="1">
            <a:spLocks/>
          </p:cNvSpPr>
          <p:nvPr/>
        </p:nvSpPr>
        <p:spPr>
          <a:xfrm>
            <a:off x="126620" y="4221088"/>
            <a:ext cx="8978332" cy="215631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dirty="0" smtClean="0">
                <a:latin typeface="Arial" pitchFamily="34" charset="0"/>
                <a:cs typeface="Arial" pitchFamily="34" charset="0"/>
              </a:rPr>
              <a:t>3. Následující látky rozděl na křehké, </a:t>
            </a:r>
          </a:p>
          <a:p>
            <a:pPr algn="l"/>
            <a:r>
              <a:rPr lang="cs-CZ" dirty="0" smtClean="0">
                <a:latin typeface="Arial" pitchFamily="34" charset="0"/>
                <a:cs typeface="Arial" pitchFamily="34" charset="0"/>
              </a:rPr>
              <a:t>    tvárné a pružné :  guma, sklo, ocel,  </a:t>
            </a:r>
          </a:p>
          <a:p>
            <a:pPr algn="l"/>
            <a:r>
              <a:rPr lang="cs-CZ" dirty="0" smtClean="0">
                <a:latin typeface="Arial" pitchFamily="34" charset="0"/>
                <a:cs typeface="Arial" pitchFamily="34" charset="0"/>
              </a:rPr>
              <a:t>    porcelán, molitan, led, plastelína.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65249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4" grpId="0"/>
      <p:bldP spid="11" grpId="0"/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275598" y="332656"/>
            <a:ext cx="8868402" cy="165618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dirty="0" smtClean="0">
                <a:latin typeface="Arial" pitchFamily="34" charset="0"/>
                <a:cs typeface="Arial" pitchFamily="34" charset="0"/>
              </a:rPr>
              <a:t>4. Nakresli si do sešitu tabulku a do </a:t>
            </a:r>
          </a:p>
          <a:p>
            <a:pPr algn="l"/>
            <a:r>
              <a:rPr lang="cs-CZ" dirty="0" smtClean="0">
                <a:latin typeface="Arial" pitchFamily="34" charset="0"/>
                <a:cs typeface="Arial" pitchFamily="34" charset="0"/>
              </a:rPr>
              <a:t>    ní zaznamenej zjištěné vlastnosti </a:t>
            </a:r>
          </a:p>
          <a:p>
            <a:pPr algn="l"/>
            <a:r>
              <a:rPr lang="cs-CZ" dirty="0" smtClean="0">
                <a:latin typeface="Arial" pitchFamily="34" charset="0"/>
                <a:cs typeface="Arial" pitchFamily="34" charset="0"/>
              </a:rPr>
              <a:t>    kapalin, plynů a pevných látek.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467544" y="3213795"/>
            <a:ext cx="8212832" cy="136815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endParaRPr lang="cs-CZ" dirty="0"/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68728990"/>
              </p:ext>
            </p:extLst>
          </p:nvPr>
        </p:nvGraphicFramePr>
        <p:xfrm>
          <a:off x="229514" y="2492896"/>
          <a:ext cx="8688892" cy="33123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2223"/>
                <a:gridCol w="2172223"/>
                <a:gridCol w="2172223"/>
                <a:gridCol w="2172223"/>
              </a:tblGrid>
              <a:tr h="110412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10412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10412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402825" y="2564904"/>
            <a:ext cx="19442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Zjištěná vlastnost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481460" y="2564904"/>
            <a:ext cx="19442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Pevné látky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709799" y="2780347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Kapaliny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806415" y="2780347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Plyny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75598" y="3879186"/>
            <a:ext cx="20715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rozpínavost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39249" y="4941168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tekutost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4747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13" grpId="0"/>
      <p:bldP spid="14" grpId="0"/>
      <p:bldP spid="15" grpId="0"/>
      <p:bldP spid="16" grpId="0"/>
      <p:bldP spid="1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275598" y="332656"/>
            <a:ext cx="8868402" cy="165618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dirty="0" smtClean="0">
                <a:latin typeface="Arial" pitchFamily="34" charset="0"/>
                <a:cs typeface="Arial" pitchFamily="34" charset="0"/>
              </a:rPr>
              <a:t>4. Nakresli si do sešitu tabulku a do </a:t>
            </a:r>
          </a:p>
          <a:p>
            <a:pPr algn="l"/>
            <a:r>
              <a:rPr lang="cs-CZ" dirty="0" smtClean="0">
                <a:latin typeface="Arial" pitchFamily="34" charset="0"/>
                <a:cs typeface="Arial" pitchFamily="34" charset="0"/>
              </a:rPr>
              <a:t>    ní zaznamenej zjištěné vlastnosti </a:t>
            </a:r>
          </a:p>
          <a:p>
            <a:pPr algn="l"/>
            <a:r>
              <a:rPr lang="cs-CZ" dirty="0" smtClean="0">
                <a:latin typeface="Arial" pitchFamily="34" charset="0"/>
                <a:cs typeface="Arial" pitchFamily="34" charset="0"/>
              </a:rPr>
              <a:t>    kapalin, plynů a pevných látek.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467544" y="3213795"/>
            <a:ext cx="8212832" cy="136815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endParaRPr lang="cs-CZ" dirty="0"/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45123710"/>
              </p:ext>
            </p:extLst>
          </p:nvPr>
        </p:nvGraphicFramePr>
        <p:xfrm>
          <a:off x="229514" y="2492896"/>
          <a:ext cx="8688892" cy="33123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2223"/>
                <a:gridCol w="2172223"/>
                <a:gridCol w="2172223"/>
                <a:gridCol w="2172223"/>
              </a:tblGrid>
              <a:tr h="110412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10412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10412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402825" y="2564904"/>
            <a:ext cx="19442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Zjištěná vlastnost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481460" y="2564904"/>
            <a:ext cx="19442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Pevné látky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709799" y="2780347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Kapaliny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806415" y="2780347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Plyny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75598" y="3879186"/>
            <a:ext cx="20715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rozpínavost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39249" y="4941168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tekutost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481460" y="3879186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NE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621456" y="3879186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NE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806415" y="3879186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ANO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485056" y="4941168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NE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709799" y="4960340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ANO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875385" y="4947371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ANO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74096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750" y="692150"/>
            <a:ext cx="8229600" cy="5617170"/>
          </a:xfrm>
        </p:spPr>
        <p:txBody>
          <a:bodyPr>
            <a:normAutofit fontScale="85000" lnSpcReduction="10000"/>
          </a:bodyPr>
          <a:lstStyle/>
          <a:p>
            <a:pPr>
              <a:buFontTx/>
              <a:buNone/>
              <a:defRPr/>
            </a:pPr>
            <a:r>
              <a:rPr lang="cs-CZ" sz="2600" u="sng" dirty="0" smtClean="0"/>
              <a:t>Zdroje a literatura :</a:t>
            </a:r>
          </a:p>
          <a:p>
            <a:pPr>
              <a:buFontTx/>
              <a:buNone/>
              <a:defRPr/>
            </a:pPr>
            <a:endParaRPr lang="cs-CZ" sz="2600" u="sng" dirty="0" smtClean="0"/>
          </a:p>
          <a:p>
            <a:pPr>
              <a:defRPr/>
            </a:pPr>
            <a:endParaRPr lang="cs-CZ" sz="2000" dirty="0"/>
          </a:p>
          <a:p>
            <a:pPr>
              <a:defRPr/>
            </a:pPr>
            <a:r>
              <a:rPr lang="cs-CZ" sz="2000" dirty="0" smtClean="0"/>
              <a:t>Fyzika pro 6 ročník ZŠ, PROMETHEUS 2001, doc. RNDr. Růžena Kolářová, CSc., PaedDr.  Jiří </a:t>
            </a:r>
            <a:r>
              <a:rPr lang="cs-CZ" sz="2000" dirty="0" err="1" smtClean="0"/>
              <a:t>Bohuněk</a:t>
            </a:r>
            <a:r>
              <a:rPr lang="cs-CZ" sz="2000" dirty="0" smtClean="0"/>
              <a:t>.</a:t>
            </a:r>
          </a:p>
          <a:p>
            <a:pPr>
              <a:defRPr/>
            </a:pPr>
            <a:r>
              <a:rPr lang="cs-CZ" sz="2000" dirty="0">
                <a:hlinkClick r:id="rId2"/>
              </a:rPr>
              <a:t>http://www.zarizeni-bytu.cz/dreveny-hlavolam-kostka-drevene-skladaci-kostky-p-798.html</a:t>
            </a:r>
            <a:endParaRPr lang="cs-CZ" sz="2000" dirty="0"/>
          </a:p>
          <a:p>
            <a:pPr>
              <a:defRPr/>
            </a:pPr>
            <a:r>
              <a:rPr lang="cs-CZ" sz="2000" dirty="0">
                <a:hlinkClick r:id="rId3"/>
              </a:rPr>
              <a:t>http://www.hernimag.cz/162/inteligentni-plastelina/</a:t>
            </a:r>
            <a:endParaRPr lang="cs-CZ" sz="2000" dirty="0"/>
          </a:p>
          <a:p>
            <a:pPr>
              <a:defRPr/>
            </a:pPr>
            <a:r>
              <a:rPr lang="cs-CZ" sz="2000" dirty="0">
                <a:hlinkClick r:id="rId4"/>
              </a:rPr>
              <a:t>http://www.centrshop.cz/papirnictvi/rysovaci-potreby-pravitka-krivitka-katskup2601.php</a:t>
            </a:r>
            <a:endParaRPr lang="cs-CZ" sz="2000" dirty="0"/>
          </a:p>
          <a:p>
            <a:pPr>
              <a:defRPr/>
            </a:pPr>
            <a:r>
              <a:rPr lang="cs-CZ" sz="2000" dirty="0">
                <a:hlinkClick r:id="rId5"/>
              </a:rPr>
              <a:t>http://www.generali.cz/pojisteni-motorovych-vozidel/</a:t>
            </a:r>
            <a:endParaRPr lang="cs-CZ" sz="2000" dirty="0"/>
          </a:p>
          <a:p>
            <a:pPr>
              <a:defRPr/>
            </a:pPr>
            <a:r>
              <a:rPr lang="cs-CZ" sz="2000" dirty="0">
                <a:hlinkClick r:id="rId6"/>
              </a:rPr>
              <a:t>http://eshop.merci.cz/detail3413/odmerne-valce/valec-odmerny-nizky-plastovy-tpx;-250-ml</a:t>
            </a:r>
            <a:endParaRPr lang="cs-CZ" sz="2000" dirty="0"/>
          </a:p>
          <a:p>
            <a:pPr>
              <a:defRPr/>
            </a:pPr>
            <a:r>
              <a:rPr lang="cs-CZ" sz="2000" dirty="0">
                <a:hlinkClick r:id="rId7"/>
              </a:rPr>
              <a:t>http://www.objem.websnadno.cz/Mereni-objemu-pevnych-latek.html</a:t>
            </a:r>
            <a:endParaRPr lang="cs-CZ" sz="2000" dirty="0"/>
          </a:p>
          <a:p>
            <a:pPr>
              <a:defRPr/>
            </a:pPr>
            <a:r>
              <a:rPr lang="cs-CZ" sz="2000" dirty="0">
                <a:hlinkClick r:id="rId8"/>
              </a:rPr>
              <a:t>http://www.zelenahvezda.cz/pacientska-sekce/p-inkontinence/uroflowmetrie</a:t>
            </a:r>
            <a:endParaRPr lang="cs-CZ" sz="2000" dirty="0"/>
          </a:p>
          <a:p>
            <a:pPr>
              <a:defRPr/>
            </a:pPr>
            <a:r>
              <a:rPr lang="cs-CZ" sz="2000" dirty="0">
                <a:hlinkClick r:id="rId9"/>
              </a:rPr>
              <a:t>http://cs.wikipedia.org/wiki/Soubor:Spojit%C3%A9_n%C3%A1doby.gif</a:t>
            </a:r>
            <a:endParaRPr lang="cs-CZ" sz="2000" dirty="0"/>
          </a:p>
          <a:p>
            <a:pPr>
              <a:defRPr/>
            </a:pPr>
            <a:r>
              <a:rPr lang="cs-CZ" sz="2000" dirty="0">
                <a:hlinkClick r:id="rId10"/>
              </a:rPr>
              <a:t>http://www.angatra.cz/store/default.asp?lngDepartmentID=14</a:t>
            </a:r>
            <a:endParaRPr lang="cs-CZ" sz="2000" dirty="0"/>
          </a:p>
          <a:p>
            <a:pPr>
              <a:defRPr/>
            </a:pPr>
            <a:r>
              <a:rPr lang="cs-CZ" sz="2000" dirty="0">
                <a:hlinkClick r:id="rId11"/>
              </a:rPr>
              <a:t>http://www.entochrysis.cz/katalog3.html</a:t>
            </a:r>
            <a:endParaRPr lang="cs-CZ" sz="2000" dirty="0"/>
          </a:p>
          <a:p>
            <a:pPr>
              <a:defRPr/>
            </a:pPr>
            <a:r>
              <a:rPr lang="cs-CZ" sz="2000" dirty="0">
                <a:hlinkClick r:id="rId12"/>
              </a:rPr>
              <a:t>http://www.auto-lemi.cz/stanice-lpg/</a:t>
            </a:r>
            <a:endParaRPr lang="cs-CZ" sz="2000" dirty="0"/>
          </a:p>
          <a:p>
            <a:pPr>
              <a:defRPr/>
            </a:pPr>
            <a:endParaRPr lang="cs-CZ" sz="2000" dirty="0" smtClean="0"/>
          </a:p>
          <a:p>
            <a:pPr marL="0" indent="0">
              <a:buNone/>
              <a:defRPr/>
            </a:pP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xmlns="" val="1559192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untain">
  <a:themeElements>
    <a:clrScheme name="Mountain">
      <a:dk1>
        <a:srgbClr val="000000"/>
      </a:dk1>
      <a:lt1>
        <a:srgbClr val="FFFFFF"/>
      </a:lt1>
      <a:dk2>
        <a:srgbClr val="0536B3"/>
      </a:dk2>
      <a:lt2>
        <a:srgbClr val="7CB7F8"/>
      </a:lt2>
      <a:accent1>
        <a:srgbClr val="3F9EE4"/>
      </a:accent1>
      <a:accent2>
        <a:srgbClr val="77B559"/>
      </a:accent2>
      <a:accent3>
        <a:srgbClr val="E4A81B"/>
      </a:accent3>
      <a:accent4>
        <a:srgbClr val="108BB4"/>
      </a:accent4>
      <a:accent5>
        <a:srgbClr val="DA7328"/>
      </a:accent5>
      <a:accent6>
        <a:srgbClr val="AE589F"/>
      </a:accent6>
      <a:hlink>
        <a:srgbClr val="460245"/>
      </a:hlink>
      <a:folHlink>
        <a:srgbClr val="AC17D6"/>
      </a:folHlink>
    </a:clrScheme>
    <a:fontScheme name="Mountain">
      <a:majorFont>
        <a:latin typeface="Gill Sans MT"/>
        <a:ea typeface=""/>
        <a:cs typeface=""/>
        <a:font script="Cyrl" typeface="Arial"/>
        <a:font script="Grek" typeface="Arial"/>
        <a:font script="Jpan" typeface="HG丸ｺﾞｼｯｸM-PRO"/>
        <a:font script="Hang" typeface="HY 헤드라인 M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ill Sans MT"/>
        <a:ea typeface=""/>
        <a:cs typeface=""/>
        <a:font script="Cyrl" typeface="Arial"/>
        <a:font script="Grek" typeface="Arial"/>
        <a:font script="Jpan" typeface="HG丸ｺﾞｼｯｸM-PRO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untain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</a:schemeClr>
            </a:gs>
            <a:gs pos="50000">
              <a:schemeClr val="phClr">
                <a:tint val="2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4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68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br" rotWithShape="0">
              <a:srgbClr val="000000">
                <a:alpha val="0"/>
              </a:srgbClr>
            </a:outerShdw>
          </a:effectLst>
        </a:effectStyle>
        <a:effectStyle>
          <a:effectLst>
            <a:outerShdw blurRad="38100" dist="25400" dir="5400000" algn="ctr" rotWithShape="0">
              <a:srgbClr val="EBE9ED">
                <a:alpha val="0"/>
              </a:srgbClr>
            </a:outerShdw>
          </a:effectLst>
          <a:scene3d>
            <a:camera prst="orthographicFront">
              <a:rot lat="0" lon="0" rev="0"/>
            </a:camera>
            <a:lightRig rig="glow" dir="b"/>
          </a:scene3d>
          <a:sp3d contourW="6350" prstMaterial="softEdge">
            <a:bevelT w="25400" h="25400"/>
            <a:contourClr>
              <a:schemeClr val="phClr">
                <a:tint val="9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reflection blurRad="12700" stA="40000" endPos="40000" dist="25400" dir="5400000" sy="-100000" rotWithShape="0"/>
          </a:effectLst>
          <a:scene3d>
            <a:camera prst="perspectiveFront"/>
            <a:lightRig rig="glow" dir="b"/>
          </a:scene3d>
          <a:sp3d contourW="6350" prstMaterial="softEdge">
            <a:bevelT w="50800" h="25400"/>
            <a:contourClr>
              <a:schemeClr val="phClr">
                <a:tint val="100000"/>
                <a:shade val="8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shade val="75000"/>
              </a:schemeClr>
              <a:schemeClr val="phClr">
                <a:tint val="55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TC010219414[[fn=Horský motiv]]</Template>
  <TotalTime>644</TotalTime>
  <Words>508</Words>
  <Application>Microsoft Office PowerPoint</Application>
  <PresentationFormat>Předvádění na obrazovce (4:3)</PresentationFormat>
  <Paragraphs>120</Paragraphs>
  <Slides>20</Slides>
  <Notes>18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Mountain</vt:lpstr>
      <vt:lpstr>Vlastnosti látek</vt:lpstr>
      <vt:lpstr>Jaké znáte látky ?</vt:lpstr>
      <vt:lpstr>Jaké znáte látky ?</vt:lpstr>
      <vt:lpstr>Pevné látky nemění snadno tvar, jsou nestlačitelné.</vt:lpstr>
      <vt:lpstr>Pevné látky nemění snadno svůj objem.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Dum</cp:lastModifiedBy>
  <cp:revision>49</cp:revision>
  <dcterms:created xsi:type="dcterms:W3CDTF">2011-09-09T15:02:45Z</dcterms:created>
  <dcterms:modified xsi:type="dcterms:W3CDTF">2014-03-09T18:27:45Z</dcterms:modified>
</cp:coreProperties>
</file>