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E148-4750-4D5C-AC2D-F664B96519D1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7FA99-9298-4F68-9DC2-61FF8E1D95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85826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E148-4750-4D5C-AC2D-F664B96519D1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7FA99-9298-4F68-9DC2-61FF8E1D95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50801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E148-4750-4D5C-AC2D-F664B96519D1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7FA99-9298-4F68-9DC2-61FF8E1D95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19645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E148-4750-4D5C-AC2D-F664B96519D1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7FA99-9298-4F68-9DC2-61FF8E1D95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85981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E148-4750-4D5C-AC2D-F664B96519D1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7FA99-9298-4F68-9DC2-61FF8E1D95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32797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E148-4750-4D5C-AC2D-F664B96519D1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7FA99-9298-4F68-9DC2-61FF8E1D95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8559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E148-4750-4D5C-AC2D-F664B96519D1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7FA99-9298-4F68-9DC2-61FF8E1D95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45143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E148-4750-4D5C-AC2D-F664B96519D1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7FA99-9298-4F68-9DC2-61FF8E1D95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40850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E148-4750-4D5C-AC2D-F664B96519D1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7FA99-9298-4F68-9DC2-61FF8E1D95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44343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E148-4750-4D5C-AC2D-F664B96519D1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7FA99-9298-4F68-9DC2-61FF8E1D95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51870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E148-4750-4D5C-AC2D-F664B96519D1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7FA99-9298-4F68-9DC2-61FF8E1D95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3310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51E148-4750-4D5C-AC2D-F664B96519D1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A7FA99-9298-4F68-9DC2-61FF8E1D95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16308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quidoo.com/what-is-an-atom-?utm_source=google&amp;utm_medium=imgres&amp;utm_campaign=framebuster" TargetMode="External"/><Relationship Id="rId2" Type="http://schemas.openxmlformats.org/officeDocument/2006/relationships/hyperlink" Target="http://www.nims.go.jp/em_nims/ENG/Atom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ko-krb.cz/bioethanol.html" TargetMode="External"/><Relationship Id="rId5" Type="http://schemas.openxmlformats.org/officeDocument/2006/relationships/hyperlink" Target="http://lacko.wz.cz/fyzosmicka.php" TargetMode="External"/><Relationship Id="rId4" Type="http://schemas.openxmlformats.org/officeDocument/2006/relationships/hyperlink" Target="http://www.gjs.cz/fyzika/prima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3933056"/>
            <a:ext cx="7772400" cy="1152525"/>
          </a:xfrm>
        </p:spPr>
        <p:txBody>
          <a:bodyPr/>
          <a:lstStyle/>
          <a:p>
            <a:r>
              <a:rPr lang="cs-CZ" dirty="0" smtClean="0"/>
              <a:t>Částicové složení látek</a:t>
            </a:r>
            <a:endParaRPr lang="cs-CZ" dirty="0"/>
          </a:p>
        </p:txBody>
      </p:sp>
      <p:pic>
        <p:nvPicPr>
          <p:cNvPr id="20485" name="Obrázek 1" descr="imagesCAC265G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16463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1835150" y="1557338"/>
            <a:ext cx="63373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/>
          </a:p>
        </p:txBody>
      </p:sp>
      <p:graphicFrame>
        <p:nvGraphicFramePr>
          <p:cNvPr id="20487" name="Group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12788096"/>
              </p:ext>
            </p:extLst>
          </p:nvPr>
        </p:nvGraphicFramePr>
        <p:xfrm>
          <a:off x="1042988" y="1484313"/>
          <a:ext cx="7129462" cy="1960505"/>
        </p:xfrm>
        <a:graphic>
          <a:graphicData uri="http://schemas.openxmlformats.org/drawingml/2006/table">
            <a:tbl>
              <a:tblPr/>
              <a:tblGrid>
                <a:gridCol w="1657350"/>
                <a:gridCol w="5472112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 ZŠ J. A. Komenského Milevsko, J. A. Komenského 1023, okres Písek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CZ.1.07/1.4.00/21.1611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ŠABLONY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III/2  Inovace a zkvalitnění výuky prostřednictvím ICT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MATERIÁLU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Částicové složení látek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SADY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MATERIÁLU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VY_32_INOVACE_04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 MATERIÁLU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Jan Hrubec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55385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620688"/>
            <a:ext cx="806489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atin typeface="Arial" pitchFamily="34" charset="0"/>
                <a:cs typeface="Arial" pitchFamily="34" charset="0"/>
              </a:rPr>
              <a:t>Všechny látky kolem nás se skládají z částic.</a:t>
            </a:r>
            <a:endParaRPr lang="cs-CZ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82289" y="2276872"/>
            <a:ext cx="84604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atin typeface="Arial" pitchFamily="34" charset="0"/>
                <a:cs typeface="Arial" pitchFamily="34" charset="0"/>
              </a:rPr>
              <a:t>Jak můžeme dokázat, že látky kolem nás jsou složeny z částic?</a:t>
            </a:r>
            <a:endParaRPr lang="cs-CZ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9999" y="4149080"/>
            <a:ext cx="84604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Elektronový mikroskop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- můžeme částice přímo pozorovat.</a:t>
            </a:r>
            <a:r>
              <a:rPr lang="cs-CZ" sz="4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1853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-99392"/>
            <a:ext cx="8291264" cy="1301006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Elektronový mikroskop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11760" y="1110502"/>
            <a:ext cx="3916523" cy="5747498"/>
          </a:xfrm>
        </p:spPr>
      </p:pic>
    </p:spTree>
    <p:extLst>
      <p:ext uri="{BB962C8B-B14F-4D97-AF65-F5344CB8AC3E}">
        <p14:creationId xmlns:p14="http://schemas.microsoft.com/office/powerpoint/2010/main" xmlns="" val="3910879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9073008" cy="1143000"/>
          </a:xfrm>
        </p:spPr>
        <p:txBody>
          <a:bodyPr>
            <a:noAutofit/>
          </a:bodyPr>
          <a:lstStyle/>
          <a:p>
            <a:pPr algn="l"/>
            <a:r>
              <a:rPr lang="cs-CZ" sz="4300" dirty="0" smtClean="0">
                <a:latin typeface="Arial" pitchFamily="34" charset="0"/>
                <a:cs typeface="Arial" pitchFamily="34" charset="0"/>
              </a:rPr>
              <a:t>Pohled na křemík pod elektronovým mikroskopem.</a:t>
            </a:r>
            <a:endParaRPr lang="cs-CZ" sz="43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1844824"/>
            <a:ext cx="6480720" cy="4325057"/>
          </a:xfrm>
        </p:spPr>
      </p:pic>
    </p:spTree>
    <p:extLst>
      <p:ext uri="{BB962C8B-B14F-4D97-AF65-F5344CB8AC3E}">
        <p14:creationId xmlns:p14="http://schemas.microsoft.com/office/powerpoint/2010/main" xmlns="" val="3769499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364088" y="4373965"/>
            <a:ext cx="1202432" cy="151216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411760" y="4379393"/>
            <a:ext cx="1224136" cy="14825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Důkaz existence částic.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1720" y="1772816"/>
            <a:ext cx="1847081" cy="4480154"/>
          </a:xfrm>
        </p:spPr>
      </p:pic>
      <p:pic>
        <p:nvPicPr>
          <p:cNvPr id="6" name="Zástupný symbol pro obsah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1753848"/>
            <a:ext cx="1847081" cy="4480154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05308" y="3286039"/>
            <a:ext cx="1998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VODA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948264" y="3286039"/>
            <a:ext cx="1998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LÍH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7149" y="4025450"/>
            <a:ext cx="1998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40 ml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802694" y="4017258"/>
            <a:ext cx="1998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40 ml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592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animBg="1"/>
      <p:bldP spid="2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961093" y="2996952"/>
            <a:ext cx="1368152" cy="338437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899592" y="332656"/>
            <a:ext cx="80283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atin typeface="Arial" pitchFamily="34" charset="0"/>
                <a:cs typeface="Arial" pitchFamily="34" charset="0"/>
              </a:rPr>
              <a:t>Vodu a líh slijeme dohromady</a:t>
            </a:r>
            <a:endParaRPr lang="cs-CZ" sz="4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73726" y="1732812"/>
            <a:ext cx="2094618" cy="508056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37320" y="2304454"/>
            <a:ext cx="41764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Objem vody a lihu po smíchání je pouze 78 ml. Proč?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3197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ázek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959935">
            <a:off x="3416015" y="5043353"/>
            <a:ext cx="686624" cy="47231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158542">
            <a:off x="2613612" y="4677426"/>
            <a:ext cx="686624" cy="47231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7055218">
            <a:off x="2971239" y="5063366"/>
            <a:ext cx="657353" cy="45217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3168238">
            <a:off x="2489084" y="5324502"/>
            <a:ext cx="686624" cy="472314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395932">
            <a:off x="2787571" y="5827080"/>
            <a:ext cx="686624" cy="472314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8336208">
            <a:off x="5963892" y="4673997"/>
            <a:ext cx="1222290" cy="95338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63891" y="5448416"/>
            <a:ext cx="1222290" cy="953386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287016" y="332655"/>
            <a:ext cx="88569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Jestliže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se všechny látky </a:t>
            </a:r>
            <a:r>
              <a:rPr lang="cs-CZ" sz="3600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kládají z částic, musí být mezi nimi nějaká prázdná místa.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3" name="Obrázek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088328">
            <a:off x="3354633" y="5727142"/>
            <a:ext cx="686624" cy="472314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3283381" y="4441269"/>
            <a:ext cx="686624" cy="47231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36219" y="1532984"/>
            <a:ext cx="2183681" cy="529658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83196" y="1532984"/>
            <a:ext cx="2183681" cy="5296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508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579668">
            <a:off x="3948894" y="2634925"/>
            <a:ext cx="686624" cy="47231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998794">
            <a:off x="4889325" y="4427950"/>
            <a:ext cx="686624" cy="47231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471830">
            <a:off x="4948029" y="5270109"/>
            <a:ext cx="686624" cy="472314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4315941">
            <a:off x="4346020" y="3095866"/>
            <a:ext cx="686624" cy="47231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1706434">
            <a:off x="4292496" y="3623281"/>
            <a:ext cx="686624" cy="47231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566969">
            <a:off x="3847280" y="3982230"/>
            <a:ext cx="686624" cy="47231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735710">
            <a:off x="3847279" y="3305810"/>
            <a:ext cx="686624" cy="47231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4889282">
            <a:off x="4824492" y="3712344"/>
            <a:ext cx="686624" cy="47231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4398766">
            <a:off x="4794023" y="3095866"/>
            <a:ext cx="686624" cy="47231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1830785">
            <a:off x="4750632" y="2578147"/>
            <a:ext cx="686624" cy="47231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72575" y="5020646"/>
            <a:ext cx="1222290" cy="953386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8336208">
            <a:off x="3972574" y="4255155"/>
            <a:ext cx="1222290" cy="953386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83680" y="1110040"/>
            <a:ext cx="2384464" cy="5276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7947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579668">
            <a:off x="7125446" y="2844257"/>
            <a:ext cx="686624" cy="47231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323099">
            <a:off x="8079115" y="4742871"/>
            <a:ext cx="686624" cy="47231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7574020">
            <a:off x="8028105" y="5561894"/>
            <a:ext cx="686624" cy="472314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4315941">
            <a:off x="7515806" y="3260332"/>
            <a:ext cx="686624" cy="47231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1706434">
            <a:off x="7469048" y="3832613"/>
            <a:ext cx="686624" cy="47231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566969">
            <a:off x="7023832" y="4191562"/>
            <a:ext cx="686624" cy="47231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735710">
            <a:off x="7023831" y="3515142"/>
            <a:ext cx="686624" cy="47231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4889282">
            <a:off x="8013114" y="4010298"/>
            <a:ext cx="686624" cy="47231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4398766">
            <a:off x="7970575" y="3305198"/>
            <a:ext cx="686624" cy="47231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1830785">
            <a:off x="7927184" y="2787479"/>
            <a:ext cx="686624" cy="47231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49127" y="5229978"/>
            <a:ext cx="1222290" cy="953386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8336208">
            <a:off x="7149128" y="4455559"/>
            <a:ext cx="1222290" cy="953386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88224" y="1318705"/>
            <a:ext cx="2483768" cy="5276115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727212" y="954952"/>
            <a:ext cx="619268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Molekuly vody jsou menší než molekuly lihu.</a:t>
            </a:r>
          </a:p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Některé molekuly vody vyplní mezery mezi molekulami lihu, proto celkový objem bude menší než 80 ml.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2600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750" y="692150"/>
            <a:ext cx="8229600" cy="4525963"/>
          </a:xfrm>
        </p:spPr>
        <p:txBody>
          <a:bodyPr>
            <a:normAutofit/>
          </a:bodyPr>
          <a:lstStyle/>
          <a:p>
            <a:pPr>
              <a:buFontTx/>
              <a:buNone/>
              <a:defRPr/>
            </a:pPr>
            <a:r>
              <a:rPr lang="cs-CZ" sz="2600" u="sng" dirty="0" smtClean="0"/>
              <a:t>Zdroje a literatura :</a:t>
            </a:r>
          </a:p>
          <a:p>
            <a:pPr>
              <a:buFontTx/>
              <a:buNone/>
              <a:defRPr/>
            </a:pPr>
            <a:endParaRPr lang="cs-CZ" sz="2600" u="sng" dirty="0" smtClean="0"/>
          </a:p>
          <a:p>
            <a:pPr>
              <a:defRPr/>
            </a:pPr>
            <a:r>
              <a:rPr lang="cs-CZ" sz="2000" dirty="0" smtClean="0"/>
              <a:t>Fyzika pro 6 ročník ZŠ, PROMETHEUS 2001, doc. RNDr. Růžena Kolářová, CSc., PaedDr.  Jiří </a:t>
            </a:r>
            <a:r>
              <a:rPr lang="cs-CZ" sz="2000" dirty="0" err="1" smtClean="0"/>
              <a:t>Bohuněk</a:t>
            </a:r>
            <a:r>
              <a:rPr lang="cs-CZ" sz="2000" dirty="0" smtClean="0"/>
              <a:t>.</a:t>
            </a:r>
          </a:p>
          <a:p>
            <a:pPr>
              <a:defRPr/>
            </a:pPr>
            <a:r>
              <a:rPr lang="cs-CZ" sz="2000" dirty="0">
                <a:hlinkClick r:id="rId2"/>
              </a:rPr>
              <a:t>http://www.nims.go.jp/em_nims/ENG/Atom.html</a:t>
            </a:r>
            <a:endParaRPr lang="cs-CZ" sz="2000" dirty="0"/>
          </a:p>
          <a:p>
            <a:pPr>
              <a:defRPr/>
            </a:pPr>
            <a:r>
              <a:rPr lang="cs-CZ" sz="2000" dirty="0">
                <a:hlinkClick r:id="rId3"/>
              </a:rPr>
              <a:t>http://www.squidoo.com/what-is-an-atom-?utm_source=google&amp;utm_medium=imgres&amp;utm_campaign=framebuster</a:t>
            </a:r>
            <a:endParaRPr lang="cs-CZ" sz="2000" dirty="0"/>
          </a:p>
          <a:p>
            <a:pPr>
              <a:defRPr/>
            </a:pPr>
            <a:r>
              <a:rPr lang="cs-CZ" sz="2000" dirty="0">
                <a:hlinkClick r:id="rId4"/>
              </a:rPr>
              <a:t>http://www.gjs.cz/fyzika/prima.html</a:t>
            </a:r>
            <a:endParaRPr lang="cs-CZ" sz="2000" dirty="0"/>
          </a:p>
          <a:p>
            <a:pPr>
              <a:defRPr/>
            </a:pPr>
            <a:r>
              <a:rPr lang="cs-CZ" sz="2000" dirty="0">
                <a:hlinkClick r:id="rId5"/>
              </a:rPr>
              <a:t>http://lacko.wz.cz/fyzosmicka.php</a:t>
            </a:r>
            <a:endParaRPr lang="cs-CZ" sz="2000" dirty="0"/>
          </a:p>
          <a:p>
            <a:pPr>
              <a:defRPr/>
            </a:pPr>
            <a:r>
              <a:rPr lang="cs-CZ" sz="2000" dirty="0">
                <a:hlinkClick r:id="rId6"/>
              </a:rPr>
              <a:t>http://www.eko-krb.cz/bioethanol.html</a:t>
            </a:r>
            <a:endParaRPr lang="cs-CZ" sz="2000" dirty="0" smtClean="0"/>
          </a:p>
          <a:p>
            <a:pPr marL="0" indent="0">
              <a:buNone/>
              <a:defRPr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4233843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548</TotalTime>
  <Words>206</Words>
  <Application>Microsoft Office PowerPoint</Application>
  <PresentationFormat>Předvádění na obrazovce (4:3)</PresentationFormat>
  <Paragraphs>38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Částicové složení látek</vt:lpstr>
      <vt:lpstr>Snímek 2</vt:lpstr>
      <vt:lpstr>Elektronový mikroskop</vt:lpstr>
      <vt:lpstr>Pohled na křemík pod elektronovým mikroskopem.</vt:lpstr>
      <vt:lpstr>Důkaz existence částic.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Dum</cp:lastModifiedBy>
  <cp:revision>20</cp:revision>
  <dcterms:created xsi:type="dcterms:W3CDTF">2011-10-14T10:04:15Z</dcterms:created>
  <dcterms:modified xsi:type="dcterms:W3CDTF">2014-03-09T18:29:13Z</dcterms:modified>
</cp:coreProperties>
</file>