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95" r:id="rId2"/>
    <p:sldId id="262" r:id="rId3"/>
    <p:sldId id="285" r:id="rId4"/>
    <p:sldId id="286" r:id="rId5"/>
    <p:sldId id="284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ED6D2-014F-4504-A0FD-3E00BAF0A959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6C3C8-2605-4165-9019-BA6D0ACC9F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43692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16D868-03C0-414A-9186-3D549A3AAD2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8F4CCD-6EDF-487A-8A97-CFCD1C2C38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6734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0A7BAB94-2919-49AF-9EE1-E0906438046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shop.sportisimo.cz/fotbalove-vybaveni/fotbalove-mice/treninkove-mice/adidas/tera-replique/11274/" TargetMode="External"/><Relationship Id="rId2" Type="http://schemas.openxmlformats.org/officeDocument/2006/relationships/hyperlink" Target="http://bydleni.ella.beta.centrum.cz/interiery/2011/7/7/galerie/prazdniny-jsou-tady-zaridte-studentum-pokoje/item/248413-rostouci-zidle-torro-si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etadlarc.cz/" TargetMode="External"/><Relationship Id="rId5" Type="http://schemas.openxmlformats.org/officeDocument/2006/relationships/hyperlink" Target="http://cz.123rf.com/photo_4344075_izolovan---filme--ek-stromu-vektorov---ilustrace.html" TargetMode="External"/><Relationship Id="rId4" Type="http://schemas.openxmlformats.org/officeDocument/2006/relationships/hyperlink" Target="http://www.igracek.cz/index.php?go=pohladnice&amp;show=detail&amp;id=17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3933056"/>
            <a:ext cx="7772400" cy="1152525"/>
          </a:xfrm>
        </p:spPr>
        <p:txBody>
          <a:bodyPr/>
          <a:lstStyle/>
          <a:p>
            <a:r>
              <a:rPr lang="cs-CZ" dirty="0" smtClean="0"/>
              <a:t>Klid a pohyb tělesa</a:t>
            </a:r>
            <a:endParaRPr lang="cs-CZ" dirty="0"/>
          </a:p>
        </p:txBody>
      </p:sp>
      <p:pic>
        <p:nvPicPr>
          <p:cNvPr id="20485" name="Obrázek 1" descr="imagesCAC265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487" name="Group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65579588"/>
              </p:ext>
            </p:extLst>
          </p:nvPr>
        </p:nvGraphicFramePr>
        <p:xfrm>
          <a:off x="1042988" y="1484313"/>
          <a:ext cx="7129462" cy="1960505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Klid a pohyb tělesa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VY_32_INOVACE_06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Jan Hrubec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0255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713472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/>
              <a:t>Podívejte se na tělesa, která jsou na </a:t>
            </a:r>
            <a:r>
              <a:rPr lang="cs-CZ" sz="17600" dirty="0" smtClean="0"/>
              <a:t>obrázcích, </a:t>
            </a:r>
            <a:r>
              <a:rPr lang="cs-CZ" sz="17600" dirty="0" smtClean="0"/>
              <a:t>a řekněte jestli jsou v klidu nebo v pohybu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61797" y="3068960"/>
            <a:ext cx="2276475" cy="3429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9288" y="4653136"/>
            <a:ext cx="1628800" cy="16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534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713472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/>
              <a:t>Podívejte se na tělesa, která jsou na </a:t>
            </a:r>
            <a:r>
              <a:rPr lang="cs-CZ" sz="17600" dirty="0" smtClean="0"/>
              <a:t>obrázcích, </a:t>
            </a:r>
            <a:r>
              <a:rPr lang="cs-CZ" sz="17600" dirty="0" smtClean="0"/>
              <a:t>a řekněte jestli jsou v klidu nebo v pohybu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61797" y="3068960"/>
            <a:ext cx="2276475" cy="3429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9288" y="4653136"/>
            <a:ext cx="1628800" cy="16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90471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path" presetSubtype="0" repeatCount="indefinite" accel="50000" decel="50000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 0 L 0.125 -0.084 L 0.25 0 L 0.125 0.084 L 0 0 Z" pathEditMode="relative" ptsTypes="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713472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/>
              <a:t>Podívejte se na tělesa, která jsou na </a:t>
            </a:r>
            <a:r>
              <a:rPr lang="cs-CZ" sz="17600" dirty="0" smtClean="0"/>
              <a:t>obrázcích, </a:t>
            </a:r>
            <a:r>
              <a:rPr lang="cs-CZ" sz="17600" dirty="0" smtClean="0"/>
              <a:t>a řekněte jestli jsou v klidu nebo v pohybu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61797" y="3068960"/>
            <a:ext cx="2276475" cy="3429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9288" y="4653136"/>
            <a:ext cx="1628800" cy="16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8239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repeatCount="indefinite" accel="50000" decel="50000" autoRev="1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1.11111E-6 1.48936E-6 L -0.42257 0.002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28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713472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/>
              <a:t>Těleso se </a:t>
            </a:r>
            <a:r>
              <a:rPr lang="cs-CZ" sz="17600" dirty="0" smtClean="0"/>
              <a:t>pohybuje, </a:t>
            </a:r>
            <a:r>
              <a:rPr lang="cs-CZ" sz="17600" dirty="0" smtClean="0"/>
              <a:t>mění-li svoji polohu vzhledem k ostatním tělesům. </a:t>
            </a:r>
          </a:p>
          <a:p>
            <a:pPr algn="l"/>
            <a:r>
              <a:rPr lang="cs-CZ" sz="17600" dirty="0" smtClean="0"/>
              <a:t>Rozhodnout, </a:t>
            </a:r>
            <a:r>
              <a:rPr lang="cs-CZ" sz="17600" dirty="0" smtClean="0"/>
              <a:t>zda je těleso v klidu nebo v </a:t>
            </a:r>
            <a:r>
              <a:rPr lang="cs-CZ" sz="17600" dirty="0" smtClean="0"/>
              <a:t>pohybu, </a:t>
            </a:r>
            <a:r>
              <a:rPr lang="cs-CZ" sz="17600" dirty="0" smtClean="0"/>
              <a:t>můžeme jen tehdy,</a:t>
            </a:r>
          </a:p>
          <a:p>
            <a:pPr algn="l"/>
            <a:r>
              <a:rPr lang="cs-CZ" sz="17600" dirty="0" smtClean="0"/>
              <a:t>uvedeme-li, vzhledem ke kterému tělesu pohyb nebo klid vztahujeme.</a:t>
            </a:r>
          </a:p>
          <a:p>
            <a:pPr algn="l"/>
            <a:r>
              <a:rPr lang="cs-CZ" sz="17600" dirty="0" smtClean="0"/>
              <a:t>Jedno těleso může být současně jak v klidu tak v pohybu.</a:t>
            </a:r>
          </a:p>
          <a:p>
            <a:pPr algn="l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824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713472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/>
              <a:t>Nejčastěji vztahujeme klid nebo pohyb tělesa k povrchu Země. </a:t>
            </a:r>
          </a:p>
          <a:p>
            <a:pPr algn="l"/>
            <a:endParaRPr lang="cs-CZ" sz="8000" dirty="0" smtClean="0"/>
          </a:p>
          <a:p>
            <a:pPr algn="l"/>
            <a:r>
              <a:rPr lang="cs-CZ" sz="17600" dirty="0"/>
              <a:t> </a:t>
            </a:r>
            <a:endParaRPr lang="cs-CZ" sz="17600" dirty="0" smtClean="0"/>
          </a:p>
          <a:p>
            <a:pPr algn="l"/>
            <a:r>
              <a:rPr lang="cs-CZ" sz="17600" dirty="0" smtClean="0"/>
              <a:t>Rozhodni, </a:t>
            </a:r>
            <a:r>
              <a:rPr lang="cs-CZ" sz="17600" dirty="0" smtClean="0"/>
              <a:t>vzhledem k čemu jsou  tělesa v klidu nebo pohybu.</a:t>
            </a:r>
          </a:p>
          <a:p>
            <a:pPr algn="l"/>
            <a:endParaRPr lang="cs-CZ" sz="17600" dirty="0" smtClean="0"/>
          </a:p>
        </p:txBody>
      </p:sp>
    </p:spTree>
    <p:extLst>
      <p:ext uri="{BB962C8B-B14F-4D97-AF65-F5344CB8AC3E}">
        <p14:creationId xmlns:p14="http://schemas.microsoft.com/office/powerpoint/2010/main" xmlns="" val="847759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75856" y="1451334"/>
            <a:ext cx="5072556" cy="4928540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827584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sz="8000" dirty="0" smtClean="0"/>
          </a:p>
          <a:p>
            <a:pPr algn="l"/>
            <a:r>
              <a:rPr lang="cs-CZ" sz="17600" dirty="0"/>
              <a:t> </a:t>
            </a:r>
            <a:endParaRPr lang="cs-CZ" sz="17600" dirty="0" smtClean="0"/>
          </a:p>
          <a:p>
            <a:pPr algn="l"/>
            <a:endParaRPr lang="cs-CZ" sz="17600" dirty="0" smtClean="0"/>
          </a:p>
          <a:p>
            <a:pPr algn="l"/>
            <a:endParaRPr lang="cs-CZ" sz="17600" dirty="0" smtClean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4581128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713981"/>
            <a:ext cx="2143125" cy="21431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67440" y="2283535"/>
            <a:ext cx="704850" cy="1785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17701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repeatCount="indefinite" accel="50000" decel="50000" autoRev="1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2.77778E-7 4.7271E-6 L -0.38854 0.00277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27" y="139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35" presetClass="path" presetSubtype="0" repeatCount="indefinite" accel="50000" decel="50000" autoRev="1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1.66667E-6 -4.6901E-6 L -0.38316 0.0055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67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75856" y="1451334"/>
            <a:ext cx="5072556" cy="4928540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827584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sz="8000" dirty="0" smtClean="0"/>
          </a:p>
          <a:p>
            <a:pPr algn="l"/>
            <a:r>
              <a:rPr lang="cs-CZ" sz="17600" dirty="0"/>
              <a:t> </a:t>
            </a:r>
            <a:endParaRPr lang="cs-CZ" sz="17600" dirty="0" smtClean="0"/>
          </a:p>
          <a:p>
            <a:pPr algn="l"/>
            <a:endParaRPr lang="cs-CZ" sz="17600" dirty="0" smtClean="0"/>
          </a:p>
          <a:p>
            <a:pPr algn="l"/>
            <a:endParaRPr lang="cs-CZ" sz="17600" dirty="0" smtClean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4581128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713981"/>
            <a:ext cx="2143125" cy="21431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67440" y="2283535"/>
            <a:ext cx="704850" cy="1785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6766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repeatCount="indefinite" accel="50000" decel="50000" autoRev="1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1.66667E-6 -4.6901E-6 L -0.15486 0.005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43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75856" y="1451334"/>
            <a:ext cx="5072556" cy="4928540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827584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sz="8000" dirty="0" smtClean="0"/>
          </a:p>
          <a:p>
            <a:pPr algn="l"/>
            <a:r>
              <a:rPr lang="cs-CZ" sz="17600" dirty="0"/>
              <a:t> </a:t>
            </a:r>
            <a:endParaRPr lang="cs-CZ" sz="17600" dirty="0" smtClean="0"/>
          </a:p>
          <a:p>
            <a:pPr algn="l"/>
            <a:endParaRPr lang="cs-CZ" sz="17600" dirty="0" smtClean="0"/>
          </a:p>
          <a:p>
            <a:pPr algn="l"/>
            <a:endParaRPr lang="cs-CZ" sz="17600" dirty="0" smtClean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4581128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67440" y="2283535"/>
            <a:ext cx="704850" cy="178593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7939" y="-243408"/>
            <a:ext cx="3244445" cy="2260318"/>
          </a:xfrm>
          <a:prstGeom prst="rect">
            <a:avLst/>
          </a:prstGeom>
        </p:spPr>
      </p:pic>
      <p:pic>
        <p:nvPicPr>
          <p:cNvPr id="1026" name="Picture 2" descr="D:\Program Files\Microsoft Office\MEDIA\CAGCAT10\j014962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33502"/>
            <a:ext cx="1266731" cy="900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23812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repeatCount="indefinite" accel="50000" decel="50000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1.66667E-6 -4.6901E-6 L -0.45417 0.005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08" y="27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2.77778E-7 4.7271E-6 L -0.45139 0.0027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69" y="139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2.5E-6 2.82146E-6 L -0.44514 0.0032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57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75856" y="1451334"/>
            <a:ext cx="5072556" cy="4928540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827584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sz="8000" dirty="0" smtClean="0"/>
          </a:p>
          <a:p>
            <a:pPr algn="l"/>
            <a:r>
              <a:rPr lang="cs-CZ" sz="17600" dirty="0"/>
              <a:t> </a:t>
            </a:r>
            <a:endParaRPr lang="cs-CZ" sz="17600" dirty="0" smtClean="0"/>
          </a:p>
          <a:p>
            <a:pPr algn="l"/>
            <a:endParaRPr lang="cs-CZ" sz="17600" dirty="0" smtClean="0"/>
          </a:p>
          <a:p>
            <a:pPr algn="l"/>
            <a:endParaRPr lang="cs-CZ" sz="17600" dirty="0" smtClean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4581128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67440" y="2283535"/>
            <a:ext cx="704850" cy="178593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7939" y="-243408"/>
            <a:ext cx="3244445" cy="2260318"/>
          </a:xfrm>
          <a:prstGeom prst="rect">
            <a:avLst/>
          </a:prstGeom>
        </p:spPr>
      </p:pic>
      <p:pic>
        <p:nvPicPr>
          <p:cNvPr id="1026" name="Picture 2" descr="D:\Program Files\Microsoft Office\MEDIA\CAGCAT10\j014962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33502"/>
            <a:ext cx="1266731" cy="900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892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827584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sz="8000" dirty="0" smtClean="0"/>
          </a:p>
          <a:p>
            <a:pPr algn="l"/>
            <a:r>
              <a:rPr lang="cs-CZ" sz="17600" dirty="0"/>
              <a:t> </a:t>
            </a:r>
            <a:endParaRPr lang="cs-CZ" sz="17600" dirty="0" smtClean="0"/>
          </a:p>
          <a:p>
            <a:pPr algn="l"/>
            <a:endParaRPr lang="cs-CZ" sz="17600" dirty="0" smtClean="0"/>
          </a:p>
          <a:p>
            <a:pPr algn="l"/>
            <a:endParaRPr lang="cs-CZ" sz="17600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07348347"/>
              </p:ext>
            </p:extLst>
          </p:nvPr>
        </p:nvGraphicFramePr>
        <p:xfrm>
          <a:off x="40943" y="2770"/>
          <a:ext cx="9036495" cy="61447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6881"/>
                <a:gridCol w="2952328"/>
                <a:gridCol w="3137286"/>
              </a:tblGrid>
              <a:tr h="877824">
                <a:tc>
                  <a:txBody>
                    <a:bodyPr/>
                    <a:lstStyle/>
                    <a:p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 v klidu vzhledem . . 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 v pohybu vzhledem . . .</a:t>
                      </a:r>
                      <a:endParaRPr lang="cs-CZ" sz="2000" dirty="0"/>
                    </a:p>
                  </a:txBody>
                  <a:tcPr anchor="ctr"/>
                </a:tc>
              </a:tr>
              <a:tr h="877824">
                <a:tc>
                  <a:txBody>
                    <a:bodyPr/>
                    <a:lstStyle/>
                    <a:p>
                      <a:r>
                        <a:rPr lang="cs-CZ" sz="1900" b="1" dirty="0" smtClean="0"/>
                        <a:t>cyklista jede na kole</a:t>
                      </a:r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77824">
                <a:tc>
                  <a:txBody>
                    <a:bodyPr/>
                    <a:lstStyle/>
                    <a:p>
                      <a:r>
                        <a:rPr lang="cs-CZ" sz="1900" b="1" dirty="0" smtClean="0"/>
                        <a:t>člověk sedící v jedoucím autobuse</a:t>
                      </a:r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7824">
                <a:tc>
                  <a:txBody>
                    <a:bodyPr/>
                    <a:lstStyle/>
                    <a:p>
                      <a:r>
                        <a:rPr lang="cs-CZ" sz="1900" b="1" dirty="0" smtClean="0"/>
                        <a:t>člověk</a:t>
                      </a:r>
                      <a:r>
                        <a:rPr lang="cs-CZ" sz="1900" b="1" baseline="0" dirty="0" smtClean="0"/>
                        <a:t> stojící na eskalátoru</a:t>
                      </a:r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7824">
                <a:tc>
                  <a:txBody>
                    <a:bodyPr/>
                    <a:lstStyle/>
                    <a:p>
                      <a:r>
                        <a:rPr lang="cs-CZ" sz="1900" b="1" dirty="0" smtClean="0"/>
                        <a:t>nákup na pásu v obchodě</a:t>
                      </a:r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7824">
                <a:tc>
                  <a:txBody>
                    <a:bodyPr/>
                    <a:lstStyle/>
                    <a:p>
                      <a:r>
                        <a:rPr lang="cs-CZ" sz="1900" b="1" dirty="0" smtClean="0"/>
                        <a:t>stojící strom</a:t>
                      </a:r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7824">
                <a:tc>
                  <a:txBody>
                    <a:bodyPr/>
                    <a:lstStyle/>
                    <a:p>
                      <a:r>
                        <a:rPr lang="cs-CZ" sz="1900" b="1" dirty="0" smtClean="0"/>
                        <a:t>květináč na parapetu</a:t>
                      </a:r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67048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827584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sz="8000" dirty="0" smtClean="0"/>
          </a:p>
          <a:p>
            <a:pPr algn="l"/>
            <a:r>
              <a:rPr lang="cs-CZ" sz="17600" dirty="0"/>
              <a:t> </a:t>
            </a:r>
            <a:endParaRPr lang="cs-CZ" sz="17600" dirty="0" smtClean="0"/>
          </a:p>
          <a:p>
            <a:pPr algn="l"/>
            <a:endParaRPr lang="cs-CZ" sz="17600" dirty="0" smtClean="0"/>
          </a:p>
          <a:p>
            <a:pPr algn="l"/>
            <a:endParaRPr lang="cs-CZ" sz="17600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86481380"/>
              </p:ext>
            </p:extLst>
          </p:nvPr>
        </p:nvGraphicFramePr>
        <p:xfrm>
          <a:off x="40943" y="2770"/>
          <a:ext cx="9036495" cy="6217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6881"/>
                <a:gridCol w="2952328"/>
                <a:gridCol w="3137286"/>
              </a:tblGrid>
              <a:tr h="877824">
                <a:tc>
                  <a:txBody>
                    <a:bodyPr/>
                    <a:lstStyle/>
                    <a:p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 v klidu vzhledem . . .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 v pohybu vzhledem . . .</a:t>
                      </a:r>
                      <a:endParaRPr lang="cs-CZ" sz="2000" dirty="0"/>
                    </a:p>
                  </a:txBody>
                  <a:tcPr anchor="ctr"/>
                </a:tc>
              </a:tr>
              <a:tr h="877824">
                <a:tc>
                  <a:txBody>
                    <a:bodyPr/>
                    <a:lstStyle/>
                    <a:p>
                      <a:r>
                        <a:rPr lang="cs-CZ" sz="1900" b="1" dirty="0" smtClean="0"/>
                        <a:t>cyklista jede na kole</a:t>
                      </a:r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ke kolu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vozovce</a:t>
                      </a:r>
                      <a:endParaRPr lang="cs-CZ" dirty="0"/>
                    </a:p>
                  </a:txBody>
                  <a:tcPr anchor="ctr"/>
                </a:tc>
              </a:tr>
              <a:tr h="877824">
                <a:tc>
                  <a:txBody>
                    <a:bodyPr/>
                    <a:lstStyle/>
                    <a:p>
                      <a:r>
                        <a:rPr lang="cs-CZ" sz="1900" b="1" dirty="0" smtClean="0"/>
                        <a:t>člověk sedící v jedoucím autobuse</a:t>
                      </a:r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autobusu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vozovce, k okolí, k ostatním dopravním prostředkům</a:t>
                      </a:r>
                      <a:endParaRPr lang="cs-CZ" dirty="0"/>
                    </a:p>
                  </a:txBody>
                  <a:tcPr anchor="ctr"/>
                </a:tc>
              </a:tr>
              <a:tr h="877824">
                <a:tc>
                  <a:txBody>
                    <a:bodyPr/>
                    <a:lstStyle/>
                    <a:p>
                      <a:r>
                        <a:rPr lang="cs-CZ" sz="1900" b="1" dirty="0" smtClean="0"/>
                        <a:t>člověk</a:t>
                      </a:r>
                      <a:r>
                        <a:rPr lang="cs-CZ" sz="1900" b="1" baseline="0" dirty="0" smtClean="0"/>
                        <a:t> stojící na eskalátoru</a:t>
                      </a:r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k ostatním lidem na eskalátoru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lidem jedoucím opačným směrem, k okolí</a:t>
                      </a:r>
                      <a:endParaRPr lang="cs-CZ" dirty="0"/>
                    </a:p>
                  </a:txBody>
                  <a:tcPr anchor="ctr"/>
                </a:tc>
              </a:tr>
              <a:tr h="877824">
                <a:tc>
                  <a:txBody>
                    <a:bodyPr/>
                    <a:lstStyle/>
                    <a:p>
                      <a:r>
                        <a:rPr lang="cs-CZ" sz="1900" b="1" dirty="0" smtClean="0"/>
                        <a:t>nákup na pásu v obchodě</a:t>
                      </a:r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dalšímu nákupu na pásu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prodavačce,</a:t>
                      </a:r>
                      <a:r>
                        <a:rPr lang="cs-CZ" baseline="0" dirty="0" smtClean="0"/>
                        <a:t> k nakupujícímu,</a:t>
                      </a:r>
                    </a:p>
                    <a:p>
                      <a:r>
                        <a:rPr lang="cs-CZ" baseline="0" dirty="0" smtClean="0"/>
                        <a:t>ke zboží v regále</a:t>
                      </a:r>
                      <a:endParaRPr lang="cs-CZ" dirty="0"/>
                    </a:p>
                  </a:txBody>
                  <a:tcPr anchor="ctr"/>
                </a:tc>
              </a:tr>
              <a:tr h="877824">
                <a:tc>
                  <a:txBody>
                    <a:bodyPr/>
                    <a:lstStyle/>
                    <a:p>
                      <a:r>
                        <a:rPr lang="cs-CZ" sz="1900" b="1" dirty="0" smtClean="0"/>
                        <a:t>stojící strom</a:t>
                      </a:r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r>
                        <a:rPr lang="cs-CZ" baseline="0" dirty="0" smtClean="0"/>
                        <a:t> povrchu Země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jedoucímu automobilu, k</a:t>
                      </a:r>
                      <a:r>
                        <a:rPr lang="cs-CZ" baseline="0" dirty="0" smtClean="0"/>
                        <a:t> procházejícímu člověku</a:t>
                      </a:r>
                      <a:endParaRPr lang="cs-CZ" dirty="0"/>
                    </a:p>
                  </a:txBody>
                  <a:tcPr anchor="ctr"/>
                </a:tc>
              </a:tr>
              <a:tr h="877824">
                <a:tc>
                  <a:txBody>
                    <a:bodyPr/>
                    <a:lstStyle/>
                    <a:p>
                      <a:r>
                        <a:rPr lang="cs-CZ" sz="1900" b="1" dirty="0" smtClean="0"/>
                        <a:t>květináč na parapetu</a:t>
                      </a:r>
                      <a:endParaRPr lang="cs-CZ" sz="19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parapetu, k domu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Měsíci, k letícímu letadlu</a:t>
                      </a:r>
                      <a:r>
                        <a:rPr lang="cs-CZ" smtClean="0"/>
                        <a:t>, k </a:t>
                      </a:r>
                      <a:r>
                        <a:rPr lang="cs-CZ" dirty="0" smtClean="0"/>
                        <a:t>člověku jdoucímu</a:t>
                      </a:r>
                      <a:r>
                        <a:rPr lang="cs-CZ" baseline="0" dirty="0" smtClean="0"/>
                        <a:t> k oknu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40275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69215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  <a:defRPr/>
            </a:pPr>
            <a:r>
              <a:rPr lang="cs-CZ" sz="2600" u="sng" dirty="0" smtClean="0"/>
              <a:t>Zdroje a literatura :</a:t>
            </a:r>
          </a:p>
          <a:p>
            <a:pPr>
              <a:buFontTx/>
              <a:buNone/>
              <a:defRPr/>
            </a:pPr>
            <a:endParaRPr lang="cs-CZ" sz="2600" u="sng" dirty="0" smtClean="0"/>
          </a:p>
          <a:p>
            <a:pPr>
              <a:defRPr/>
            </a:pPr>
            <a:r>
              <a:rPr lang="cs-CZ" sz="2000" dirty="0" smtClean="0"/>
              <a:t>Fyzika pro </a:t>
            </a:r>
            <a:r>
              <a:rPr lang="cs-CZ" sz="2000" dirty="0"/>
              <a:t>7</a:t>
            </a:r>
            <a:r>
              <a:rPr lang="cs-CZ" sz="2000" dirty="0" smtClean="0"/>
              <a:t> ročník ZŠ, PROMETHEUS 2001, doc. RNDr. Růžena Kolářová, CSc., PaedDr.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.</a:t>
            </a:r>
          </a:p>
          <a:p>
            <a:pPr>
              <a:defRPr/>
            </a:pPr>
            <a:r>
              <a:rPr lang="cs-CZ" sz="2000" dirty="0">
                <a:hlinkClick r:id="rId2"/>
              </a:rPr>
              <a:t>http://bydleni.ella.beta.centrum.cz/interiery/2011/7/7/galerie/prazdniny-jsou-tady-zaridte-studentum-pokoje/item/248413-rostouci-zidle-torro-sit/</a:t>
            </a:r>
            <a:endParaRPr lang="cs-CZ" sz="2000" dirty="0"/>
          </a:p>
          <a:p>
            <a:pPr>
              <a:defRPr/>
            </a:pPr>
            <a:r>
              <a:rPr lang="cs-CZ" sz="2000" dirty="0">
                <a:hlinkClick r:id="rId3"/>
              </a:rPr>
              <a:t>http://shop.sportisimo.cz/fotbalove-vybaveni/fotbalove-mice/treninkove-mice/adidas/tera-replique/11274/</a:t>
            </a:r>
            <a:endParaRPr lang="cs-CZ" sz="2000" dirty="0"/>
          </a:p>
          <a:p>
            <a:pPr>
              <a:defRPr/>
            </a:pPr>
            <a:r>
              <a:rPr lang="cs-CZ" sz="2000" dirty="0">
                <a:hlinkClick r:id="rId4"/>
              </a:rPr>
              <a:t>http://www.igracek.cz/index.php?go=pohladnice&amp;show=detail&amp;id=174</a:t>
            </a:r>
          </a:p>
          <a:p>
            <a:pPr>
              <a:defRPr/>
            </a:pPr>
            <a:r>
              <a:rPr lang="cs-CZ" sz="2000" dirty="0">
                <a:hlinkClick r:id="rId4"/>
              </a:rPr>
              <a:t>http://www.barevne-hracky.cz/hracky/eshop/6-1-Dopravni-prostredky/39-2-Traktory/5/155-Traktor-John-Deere-s-navesem</a:t>
            </a:r>
            <a:endParaRPr lang="cs-CZ" sz="2000" dirty="0"/>
          </a:p>
          <a:p>
            <a:pPr>
              <a:defRPr/>
            </a:pPr>
            <a:r>
              <a:rPr lang="cs-CZ" sz="2000" dirty="0">
                <a:hlinkClick r:id="rId5"/>
              </a:rPr>
              <a:t>http://cz.123rf.com/photo_4344075_izolovan---filme--ek-stromu-vektorov---ilustrace.html</a:t>
            </a:r>
            <a:endParaRPr lang="cs-CZ" sz="2000" dirty="0"/>
          </a:p>
          <a:p>
            <a:pPr>
              <a:defRPr/>
            </a:pPr>
            <a:r>
              <a:rPr lang="cs-CZ" sz="2000" dirty="0">
                <a:hlinkClick r:id="rId6"/>
              </a:rPr>
              <a:t>http://www.letadlarc.cz/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49458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1064</TotalTime>
  <Words>402</Words>
  <Application>Microsoft Office PowerPoint</Application>
  <PresentationFormat>Předvádění na obrazovce (4:3)</PresentationFormat>
  <Paragraphs>88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Mountain</vt:lpstr>
      <vt:lpstr>Klid a pohyb tělesa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87</cp:revision>
  <dcterms:created xsi:type="dcterms:W3CDTF">2011-09-09T15:02:45Z</dcterms:created>
  <dcterms:modified xsi:type="dcterms:W3CDTF">2014-03-09T18:34:08Z</dcterms:modified>
</cp:coreProperties>
</file>