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VY_32_INOVACE_03-19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1601503"/>
              </p:ext>
            </p:extLst>
          </p:nvPr>
        </p:nvGraphicFramePr>
        <p:xfrm>
          <a:off x="1324485" y="1556792"/>
          <a:ext cx="6208395" cy="2651760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7759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Tvarosloví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Přejatá slova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17. 8. 2011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Seznámí žáky s významy, psaním</a:t>
                      </a:r>
                      <a:r>
                        <a:rPr lang="cs-CZ" sz="1200" kern="50" baseline="0" dirty="0" smtClean="0">
                          <a:effectLst/>
                        </a:rPr>
                        <a:t> a tvary přejatých slov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37808" y="188641"/>
            <a:ext cx="7772400" cy="108012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Přejatá slova II</a:t>
            </a:r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429000"/>
            <a:ext cx="8229600" cy="11430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Přejatá slova 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752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Najděte špatně napsaná slova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511152" y="2755317"/>
            <a:ext cx="1800200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dilema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968352" y="3483781"/>
            <a:ext cx="1800200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galaxie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631936" y="4199781"/>
            <a:ext cx="1800200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mikyna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768552" y="2622847"/>
            <a:ext cx="1800200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identyta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1511152" y="5157192"/>
            <a:ext cx="1800200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ironie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5148064" y="3652949"/>
            <a:ext cx="1800200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ryzoto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4073352" y="4869160"/>
            <a:ext cx="1800200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raryta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5868144" y="1844824"/>
            <a:ext cx="1800200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apsence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8485" y="2094588"/>
            <a:ext cx="1800200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dyalekt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6127905" y="4347877"/>
            <a:ext cx="1800200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indeks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6485374" y="5448386"/>
            <a:ext cx="1800200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igelit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6485374" y="2659810"/>
            <a:ext cx="1800200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egistence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91426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 to pravda?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4062251"/>
              </p:ext>
            </p:extLst>
          </p:nvPr>
        </p:nvGraphicFramePr>
        <p:xfrm>
          <a:off x="457200" y="1600200"/>
          <a:ext cx="8229600" cy="316992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4978896"/>
                <a:gridCol w="2160240"/>
                <a:gridCol w="1090464"/>
              </a:tblGrid>
              <a:tr h="342240">
                <a:tc>
                  <a:txBody>
                    <a:bodyPr/>
                    <a:lstStyle/>
                    <a:p>
                      <a:r>
                        <a:rPr lang="cs-CZ" dirty="0" smtClean="0"/>
                        <a:t>Siná emoce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afekt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+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porucha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defekt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+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promítání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protekce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odpovídající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adekvátní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+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náslech u učitele v hodině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hospitalizace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nevhodná </a:t>
                      </a:r>
                      <a:r>
                        <a:rPr lang="cs-CZ" dirty="0" smtClean="0"/>
                        <a:t>reakce na nějakou látku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energie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vyslovená myšlenka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hypotéza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+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plyny v ovzduší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demise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7557431" y="1628800"/>
            <a:ext cx="360040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527891" y="2096915"/>
            <a:ext cx="360040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541096" y="2492132"/>
            <a:ext cx="360040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508516" y="2852936"/>
            <a:ext cx="360040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571509" y="3212976"/>
            <a:ext cx="360040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527891" y="3573016"/>
            <a:ext cx="360040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05632" y="3933056"/>
            <a:ext cx="360040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568716" y="4437112"/>
            <a:ext cx="360040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703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Přejatá jména vlastní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Zařazují se k jednotlivým vzorům podle rodu a zakončení v 1.pádě j.č.</a:t>
            </a:r>
          </a:p>
          <a:p>
            <a:pPr marL="0" indent="0">
              <a:buNone/>
            </a:pPr>
            <a:r>
              <a:rPr lang="cs-CZ" dirty="0" smtClean="0"/>
              <a:t>	( </a:t>
            </a:r>
            <a:r>
              <a:rPr lang="cs-CZ" dirty="0" err="1" smtClean="0"/>
              <a:t>Zola</a:t>
            </a:r>
            <a:r>
              <a:rPr lang="cs-CZ" dirty="0" smtClean="0"/>
              <a:t> – předseda, Fleming – pán)</a:t>
            </a:r>
          </a:p>
          <a:p>
            <a:r>
              <a:rPr lang="cs-CZ" dirty="0" smtClean="0"/>
              <a:t>Mužská osobní jména na</a:t>
            </a:r>
            <a:r>
              <a:rPr lang="cs-CZ" dirty="0" smtClean="0">
                <a:solidFill>
                  <a:srgbClr val="FF0000"/>
                </a:solidFill>
              </a:rPr>
              <a:t> –s, -z, -c –x</a:t>
            </a:r>
            <a:r>
              <a:rPr lang="cs-CZ" dirty="0" smtClean="0"/>
              <a:t> se většinou skloňují jako muž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  <a:r>
              <a:rPr lang="cs-CZ" dirty="0" smtClean="0"/>
              <a:t> Felix – Felixe (muž), </a:t>
            </a:r>
            <a:r>
              <a:rPr lang="cs-CZ" dirty="0" err="1" smtClean="0"/>
              <a:t>Felixa</a:t>
            </a:r>
            <a:r>
              <a:rPr lang="cs-CZ" dirty="0" smtClean="0"/>
              <a:t>( pán)</a:t>
            </a:r>
          </a:p>
          <a:p>
            <a:pPr marL="0" indent="0">
              <a:buNone/>
            </a:pPr>
            <a:r>
              <a:rPr lang="cs-CZ" dirty="0" smtClean="0"/>
              <a:t>Osobní jména na </a:t>
            </a:r>
            <a:r>
              <a:rPr lang="cs-CZ" dirty="0" smtClean="0">
                <a:solidFill>
                  <a:srgbClr val="FF0000"/>
                </a:solidFill>
              </a:rPr>
              <a:t> -o</a:t>
            </a:r>
            <a:r>
              <a:rPr lang="cs-CZ" dirty="0" smtClean="0"/>
              <a:t>           </a:t>
            </a:r>
            <a:r>
              <a:rPr lang="cs-CZ" dirty="0" smtClean="0">
                <a:solidFill>
                  <a:srgbClr val="00B050"/>
                </a:solidFill>
              </a:rPr>
              <a:t>pán</a:t>
            </a:r>
            <a:r>
              <a:rPr lang="cs-CZ" dirty="0" smtClean="0"/>
              <a:t> (Marko – Marka)</a:t>
            </a:r>
          </a:p>
          <a:p>
            <a:pPr marL="0" indent="0">
              <a:buNone/>
            </a:pPr>
            <a:r>
              <a:rPr lang="cs-CZ" dirty="0"/>
              <a:t>Osobní jména </a:t>
            </a:r>
            <a:r>
              <a:rPr lang="cs-CZ" dirty="0" smtClean="0"/>
              <a:t>na</a:t>
            </a:r>
            <a:r>
              <a:rPr lang="cs-CZ" dirty="0" smtClean="0">
                <a:solidFill>
                  <a:srgbClr val="FF0000"/>
                </a:solidFill>
              </a:rPr>
              <a:t> –e</a:t>
            </a:r>
            <a:r>
              <a:rPr lang="cs-CZ" dirty="0" smtClean="0"/>
              <a:t>            </a:t>
            </a:r>
            <a:r>
              <a:rPr lang="cs-CZ" dirty="0" smtClean="0">
                <a:solidFill>
                  <a:srgbClr val="00B050"/>
                </a:solidFill>
              </a:rPr>
              <a:t>pán, muž</a:t>
            </a:r>
            <a:r>
              <a:rPr lang="cs-CZ" dirty="0" smtClean="0"/>
              <a:t>, nebo s koncovkami </a:t>
            </a:r>
            <a:r>
              <a:rPr lang="cs-CZ" dirty="0" smtClean="0">
                <a:solidFill>
                  <a:srgbClr val="FF0000"/>
                </a:solidFill>
              </a:rPr>
              <a:t>–ho, -mu</a:t>
            </a:r>
            <a:r>
              <a:rPr lang="cs-CZ" dirty="0" smtClean="0"/>
              <a:t> připojenými ke jménu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err="1" smtClean="0"/>
              <a:t>Heine</a:t>
            </a:r>
            <a:r>
              <a:rPr lang="cs-CZ" dirty="0" smtClean="0"/>
              <a:t> – </a:t>
            </a:r>
            <a:r>
              <a:rPr lang="cs-CZ" dirty="0" err="1" smtClean="0"/>
              <a:t>Heina</a:t>
            </a:r>
            <a:r>
              <a:rPr lang="cs-CZ" dirty="0" smtClean="0"/>
              <a:t>, </a:t>
            </a:r>
            <a:r>
              <a:rPr lang="cs-CZ" dirty="0" err="1" smtClean="0"/>
              <a:t>Heineho</a:t>
            </a:r>
            <a:r>
              <a:rPr lang="cs-CZ" dirty="0" smtClean="0"/>
              <a:t>, </a:t>
            </a:r>
            <a:r>
              <a:rPr lang="cs-CZ" dirty="0" err="1" smtClean="0"/>
              <a:t>Heinovi</a:t>
            </a:r>
            <a:r>
              <a:rPr lang="cs-CZ" dirty="0" smtClean="0"/>
              <a:t> – </a:t>
            </a:r>
            <a:r>
              <a:rPr lang="cs-CZ" dirty="0" err="1" smtClean="0"/>
              <a:t>Heinemu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851920" y="4365104"/>
            <a:ext cx="648072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824586" y="4797152"/>
            <a:ext cx="648072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56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Přejatá jména vlastní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Jména osobní na </a:t>
            </a:r>
            <a:r>
              <a:rPr lang="cs-CZ" dirty="0" smtClean="0">
                <a:solidFill>
                  <a:srgbClr val="FF0000"/>
                </a:solidFill>
              </a:rPr>
              <a:t>–i, -y</a:t>
            </a:r>
            <a:r>
              <a:rPr lang="cs-CZ" dirty="0" smtClean="0"/>
              <a:t>           přidávají se koncovky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	                          -ho, -mu, -m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(Verdi  - Verdi</a:t>
            </a:r>
            <a:r>
              <a:rPr lang="cs-CZ" dirty="0" smtClean="0">
                <a:solidFill>
                  <a:srgbClr val="0070C0"/>
                </a:solidFill>
              </a:rPr>
              <a:t>ho</a:t>
            </a:r>
            <a:r>
              <a:rPr lang="cs-CZ" dirty="0" smtClean="0"/>
              <a:t>, Verdi</a:t>
            </a:r>
            <a:r>
              <a:rPr lang="cs-CZ" dirty="0" smtClean="0">
                <a:solidFill>
                  <a:srgbClr val="0070C0"/>
                </a:solidFill>
              </a:rPr>
              <a:t>mu</a:t>
            </a:r>
            <a:r>
              <a:rPr lang="cs-CZ" dirty="0" smtClean="0"/>
              <a:t>, Verdi</a:t>
            </a:r>
            <a:r>
              <a:rPr lang="cs-CZ" dirty="0" smtClean="0">
                <a:solidFill>
                  <a:srgbClr val="0070C0"/>
                </a:solidFill>
              </a:rPr>
              <a:t>m</a:t>
            </a:r>
            <a:r>
              <a:rPr lang="cs-CZ" dirty="0" smtClean="0"/>
              <a:t>)</a:t>
            </a:r>
          </a:p>
          <a:p>
            <a:r>
              <a:rPr lang="cs-CZ" dirty="0" smtClean="0"/>
              <a:t>Slovanská jména se zařazují ke vzorům přídavných jmen.</a:t>
            </a:r>
          </a:p>
          <a:p>
            <a:pPr marL="0" indent="0">
              <a:buNone/>
            </a:pPr>
            <a:r>
              <a:rPr lang="cs-CZ" dirty="0" smtClean="0"/>
              <a:t>	(Čajkovskij -  Čajkovského        mladého)</a:t>
            </a:r>
          </a:p>
          <a:p>
            <a:r>
              <a:rPr lang="cs-CZ" dirty="0" smtClean="0"/>
              <a:t>Jména zakončená na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us</a:t>
            </a:r>
            <a:r>
              <a:rPr lang="cs-CZ" dirty="0" smtClean="0">
                <a:solidFill>
                  <a:srgbClr val="FF0000"/>
                </a:solidFill>
              </a:rPr>
              <a:t>, -os, -es, -as</a:t>
            </a:r>
            <a:r>
              <a:rPr lang="cs-CZ" dirty="0" smtClean="0"/>
              <a:t> se skloňují jako pán .             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	  odsouvají se</a:t>
            </a:r>
          </a:p>
          <a:p>
            <a:pPr marL="0" indent="0">
              <a:buNone/>
            </a:pPr>
            <a:r>
              <a:rPr lang="cs-CZ" dirty="0" smtClean="0"/>
              <a:t>           (Pythagor</a:t>
            </a:r>
            <a:r>
              <a:rPr lang="cs-CZ" dirty="0" smtClean="0">
                <a:solidFill>
                  <a:srgbClr val="FF0000"/>
                </a:solidFill>
              </a:rPr>
              <a:t>as</a:t>
            </a:r>
            <a:r>
              <a:rPr lang="cs-CZ" dirty="0" smtClean="0"/>
              <a:t>  -  Pythagora)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402832" y="1880828"/>
            <a:ext cx="720080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520750" y="3933066"/>
            <a:ext cx="360040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Pravá složená závorka 5"/>
          <p:cNvSpPr/>
          <p:nvPr/>
        </p:nvSpPr>
        <p:spPr>
          <a:xfrm rot="5400000">
            <a:off x="5178579" y="3916876"/>
            <a:ext cx="515034" cy="1882612"/>
          </a:xfrm>
          <a:prstGeom prst="rightBrace">
            <a:avLst>
              <a:gd name="adj1" fmla="val 0"/>
              <a:gd name="adj2" fmla="val 5945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273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Utvoř správný tvar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5153754"/>
              </p:ext>
            </p:extLst>
          </p:nvPr>
        </p:nvGraphicFramePr>
        <p:xfrm>
          <a:off x="457200" y="1600200"/>
          <a:ext cx="8229600" cy="35712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pád  č. jed.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pád č. jed.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Bradbury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Bradburyho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Bradburym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Tolstoj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Tolstého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Tolstým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Daidalos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Daidala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Daidalem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Dante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Danta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Dantem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Cicero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Cicera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Cicerem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Ševčenko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Ševčenka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Ševčenkem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Sofokles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Sofokla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Sofoklem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3203848" y="1988840"/>
            <a:ext cx="2664296" cy="316835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40152" y="1988840"/>
            <a:ext cx="2664296" cy="32403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659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9" grpId="0" animBg="1"/>
      <p:bldP spid="9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Jména v rámečku  dejte do správného tvaru.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7032" y="1684040"/>
            <a:ext cx="8229600" cy="45259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Kdo by neznal Pythagora? Znáte báji o Ikarovi? Četli jste Dostojevského Idiota? Líbila se vám hra od Shakespeara?  Znáte knihy spisovatele Verna? Znáte Xantipu? Viděli jste nějakou operu Richarda Wagnera?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Četli jsme povídky od ruského spisovatele Čechova. Petr Nárožný zazářil v Lakomci od </a:t>
            </a:r>
            <a:r>
              <a:rPr lang="cs-CZ" sz="2800" dirty="0" err="1" smtClean="0"/>
              <a:t>Molièra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5447104" y="5085184"/>
            <a:ext cx="1223980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</a:t>
            </a:r>
            <a:r>
              <a:rPr lang="cs-CZ" dirty="0" err="1" smtClean="0"/>
              <a:t>Molièr</a:t>
            </a:r>
            <a:r>
              <a:rPr lang="cs-CZ" dirty="0" smtClean="0"/>
              <a:t>)?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590692" y="4509120"/>
            <a:ext cx="2088232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(Čechov)?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546576" y="3768864"/>
            <a:ext cx="29858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(Richard Wagner)?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3528" y="3789040"/>
            <a:ext cx="1487016" cy="4236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(Xantipa)?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444208" y="3094504"/>
            <a:ext cx="1190600" cy="4572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(Verne)?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23528" y="3094504"/>
            <a:ext cx="2387116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(Shakespeare)?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67544" y="2357264"/>
            <a:ext cx="2259632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Dostojevskij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084168" y="1828448"/>
            <a:ext cx="1173832" cy="4236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(Ikaros)?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727176" y="1752248"/>
            <a:ext cx="1631032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(Pythagoras)?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5207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Přejatá vlastní jména místní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Píši se</a:t>
            </a:r>
          </a:p>
          <a:p>
            <a:pPr marL="914400" lvl="1" indent="-514350">
              <a:buFont typeface="Wingdings" pitchFamily="2" charset="2"/>
              <a:buChar char="v"/>
            </a:pPr>
            <a:r>
              <a:rPr lang="cs-CZ" dirty="0" smtClean="0"/>
              <a:t>původním pravopisem </a:t>
            </a:r>
            <a:r>
              <a:rPr lang="cs-CZ" dirty="0" smtClean="0">
                <a:solidFill>
                  <a:srgbClr val="00B050"/>
                </a:solidFill>
              </a:rPr>
              <a:t>-  Versailles</a:t>
            </a:r>
          </a:p>
          <a:p>
            <a:pPr marL="914400" lvl="1" indent="-514350">
              <a:buFont typeface="Wingdings" pitchFamily="2" charset="2"/>
              <a:buChar char="v"/>
            </a:pPr>
            <a:r>
              <a:rPr lang="cs-CZ" dirty="0" smtClean="0">
                <a:solidFill>
                  <a:schemeClr val="tx1"/>
                </a:solidFill>
              </a:rPr>
              <a:t>počeštěnými názvy -  </a:t>
            </a:r>
            <a:r>
              <a:rPr lang="cs-CZ" dirty="0" smtClean="0">
                <a:solidFill>
                  <a:srgbClr val="0070C0"/>
                </a:solidFill>
              </a:rPr>
              <a:t>Londýn (London)</a:t>
            </a:r>
          </a:p>
          <a:p>
            <a:pPr marL="914400" lvl="1" indent="-514350">
              <a:buFont typeface="Wingdings" pitchFamily="2" charset="2"/>
              <a:buChar char="v"/>
            </a:pPr>
            <a:r>
              <a:rPr lang="cs-CZ" dirty="0" smtClean="0"/>
              <a:t>českými názvy značně odlišnými  </a:t>
            </a:r>
            <a:r>
              <a:rPr lang="cs-CZ" dirty="0" smtClean="0">
                <a:solidFill>
                  <a:srgbClr val="0070C0"/>
                </a:solidFill>
              </a:rPr>
              <a:t>(Řím – Roma)</a:t>
            </a:r>
          </a:p>
          <a:p>
            <a:pPr marL="914400" lvl="1" indent="-514350">
              <a:buFont typeface="Wingdings" pitchFamily="2" charset="2"/>
              <a:buChar char="v"/>
            </a:pPr>
            <a:r>
              <a:rPr lang="cs-CZ" dirty="0" smtClean="0"/>
              <a:t>převádějí se do latinky (původně jiný typ písma, např. azbuka)</a:t>
            </a:r>
          </a:p>
          <a:p>
            <a:pPr marL="400050" lvl="1" indent="0">
              <a:buNone/>
            </a:pPr>
            <a:r>
              <a:rPr lang="cs-CZ" dirty="0" smtClean="0"/>
              <a:t>Skloňují se podle českých vzorů  </a:t>
            </a:r>
            <a:r>
              <a:rPr lang="cs-CZ" dirty="0" smtClean="0">
                <a:solidFill>
                  <a:srgbClr val="0070C0"/>
                </a:solidFill>
              </a:rPr>
              <a:t>(Paříž – píseň).</a:t>
            </a:r>
          </a:p>
          <a:p>
            <a:pPr marL="400050" lvl="1" indent="0">
              <a:buNone/>
            </a:pPr>
            <a:r>
              <a:rPr lang="cs-CZ" dirty="0" smtClean="0"/>
              <a:t>Některá jsou nesklonná </a:t>
            </a:r>
            <a:r>
              <a:rPr lang="cs-CZ" dirty="0" smtClean="0">
                <a:solidFill>
                  <a:srgbClr val="0070C0"/>
                </a:solidFill>
              </a:rPr>
              <a:t>(Korfu, Melbourne)</a:t>
            </a:r>
            <a:r>
              <a:rPr lang="cs-CZ" dirty="0" smtClean="0"/>
              <a:t>.</a:t>
            </a:r>
          </a:p>
          <a:p>
            <a:pPr marL="914400" lvl="1" indent="-514350"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919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HRDLIČKOVÁ, Hana; BERÁNKOVÁ, Eva; KLÍMA, Ivan. </a:t>
            </a:r>
            <a:r>
              <a:rPr lang="cs-CZ" i="1" dirty="0"/>
              <a:t>Český jazyk 8 : 1.díl - Učivo o jazyce</a:t>
            </a:r>
            <a:r>
              <a:rPr lang="cs-CZ" dirty="0"/>
              <a:t>. Havlíčkův Brod : ALTER, 2005. 173 s. ISBN 80-7245-011-5.</a:t>
            </a:r>
          </a:p>
          <a:p>
            <a:r>
              <a:rPr lang="cs-CZ" dirty="0"/>
              <a:t>KRAUSOVÁ, Zdeňka; PAŠKOVÁ, Martina . </a:t>
            </a:r>
            <a:r>
              <a:rPr lang="cs-CZ" i="1" dirty="0"/>
              <a:t>Český jazyk 8 : pracovní sešit pro základní školy a víceletá gymnázia</a:t>
            </a:r>
            <a:r>
              <a:rPr lang="cs-CZ" dirty="0"/>
              <a:t>. </a:t>
            </a:r>
            <a:r>
              <a:rPr lang="cs-CZ" dirty="0" smtClean="0"/>
              <a:t>Plzeň</a:t>
            </a:r>
            <a:r>
              <a:rPr lang="cs-CZ" dirty="0"/>
              <a:t> : Fraus, 2005. 68 s. ISBN 80-7238-420-1.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585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324</TotalTime>
  <Words>330</Words>
  <Application>Microsoft Office PowerPoint</Application>
  <PresentationFormat>Předvádění na obrazovce (4:3)</PresentationFormat>
  <Paragraphs>122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Přejatá slova II</vt:lpstr>
      <vt:lpstr>Přejatá slova II</vt:lpstr>
      <vt:lpstr>Najděte špatně napsaná slova</vt:lpstr>
      <vt:lpstr>Je to pravda? </vt:lpstr>
      <vt:lpstr>Přejatá jména vlastní</vt:lpstr>
      <vt:lpstr>Přejatá jména vlastní</vt:lpstr>
      <vt:lpstr>Utvoř správný tvar</vt:lpstr>
      <vt:lpstr>Jména v rámečku  dejte do správného tvaru.</vt:lpstr>
      <vt:lpstr>Přejatá vlastní jména místní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Libuše Gondkovská</cp:lastModifiedBy>
  <cp:revision>27</cp:revision>
  <dcterms:created xsi:type="dcterms:W3CDTF">2011-08-03T06:27:36Z</dcterms:created>
  <dcterms:modified xsi:type="dcterms:W3CDTF">2012-03-21T18:53:35Z</dcterms:modified>
</cp:coreProperties>
</file>