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305" r:id="rId2"/>
    <p:sldId id="262" r:id="rId3"/>
    <p:sldId id="294" r:id="rId4"/>
    <p:sldId id="295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ED6D2-014F-4504-A0FD-3E00BAF0A959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6C3C8-2605-4165-9019-BA6D0ACC9F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43692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16D868-03C0-414A-9186-3D549A3AAD2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8F4CCD-6EDF-487A-8A97-CFCD1C2C38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734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shop.sportisimo.cz/fotbalove-vybaveni/fotbalove-mice/treninkove-mice/adidas/tera-replique/11274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3933056"/>
            <a:ext cx="7772400" cy="1152525"/>
          </a:xfrm>
        </p:spPr>
        <p:txBody>
          <a:bodyPr/>
          <a:lstStyle/>
          <a:p>
            <a:r>
              <a:rPr lang="cs-CZ" dirty="0" smtClean="0"/>
              <a:t>Popis pohybu</a:t>
            </a:r>
            <a:endParaRPr lang="cs-CZ" dirty="0"/>
          </a:p>
        </p:txBody>
      </p:sp>
      <p:pic>
        <p:nvPicPr>
          <p:cNvPr id="20485" name="Obrázek 1" descr="imagesCAC265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487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2116315"/>
              </p:ext>
            </p:extLst>
          </p:nvPr>
        </p:nvGraphicFramePr>
        <p:xfrm>
          <a:off x="1042988" y="1484313"/>
          <a:ext cx="7129462" cy="1960505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Popis pohybu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VY_32_INOVACE_07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Jan Hrubec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0255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713472" y="37841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>
                <a:latin typeface="Arial" pitchFamily="34" charset="0"/>
                <a:cs typeface="Arial" pitchFamily="34" charset="0"/>
              </a:rPr>
              <a:t>Abychom mohli popsat pohyb různých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těles,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musíme se seznámit s některými fyzikálními veličinami a pojmy.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88526" y="3573017"/>
            <a:ext cx="7924800" cy="20162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1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Trajektorie </a:t>
            </a:r>
            <a:r>
              <a:rPr lang="cs-CZ" sz="11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čára nebo křivka, kterou opisuje těleso při svém pohybu.</a:t>
            </a:r>
            <a:r>
              <a:rPr lang="cs-CZ" sz="11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1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57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5700" dirty="0" smtClean="0">
                <a:latin typeface="Arial" pitchFamily="34" charset="0"/>
                <a:cs typeface="Arial" pitchFamily="34" charset="0"/>
              </a:rPr>
            </a:br>
            <a:endParaRPr lang="cs-CZ" sz="57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534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713472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Sledujte různá tělesa a jejich trajektorie 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3304" y="4884755"/>
            <a:ext cx="814400" cy="81440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219200" y="3501008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Trajektorie je přímka.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907704" y="5277165"/>
            <a:ext cx="57606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32965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06105E-6 L 0.71389 0.0013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694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332656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Trajektorie je křivka - kružnice.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2" name="Ovál 1"/>
          <p:cNvSpPr/>
          <p:nvPr/>
        </p:nvSpPr>
        <p:spPr>
          <a:xfrm>
            <a:off x="3203848" y="1916832"/>
            <a:ext cx="3600400" cy="3600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6848" y="1509632"/>
            <a:ext cx="814400" cy="8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7073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01665E-6 C 0.10869 2.01665E-6 0.19723 0.11702 0.19723 0.26202 C 0.19723 0.4068 0.10869 0.52451 -4.72222E-6 0.52451 C -0.1085 0.52451 -0.19652 0.4068 -0.19652 0.26202 C -0.19652 0.11702 -0.1085 2.01665E-6 -4.72222E-6 2.01665E-6 Z " pathEditMode="relative" rAng="0" ptsTypes="fffff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26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332656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Trajektorie je křivka.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3" name="Volný tvar 12"/>
          <p:cNvSpPr/>
          <p:nvPr/>
        </p:nvSpPr>
        <p:spPr>
          <a:xfrm>
            <a:off x="1228298" y="1312544"/>
            <a:ext cx="6440046" cy="4133651"/>
          </a:xfrm>
          <a:custGeom>
            <a:avLst/>
            <a:gdLst>
              <a:gd name="connsiteX0" fmla="*/ 0 w 3275462"/>
              <a:gd name="connsiteY0" fmla="*/ 2426943 h 4133651"/>
              <a:gd name="connsiteX1" fmla="*/ 818865 w 3275462"/>
              <a:gd name="connsiteY1" fmla="*/ 38584 h 4133651"/>
              <a:gd name="connsiteX2" fmla="*/ 2197289 w 3275462"/>
              <a:gd name="connsiteY2" fmla="*/ 4132913 h 4133651"/>
              <a:gd name="connsiteX3" fmla="*/ 3275462 w 3275462"/>
              <a:gd name="connsiteY3" fmla="*/ 407074 h 4133651"/>
              <a:gd name="connsiteX4" fmla="*/ 3275462 w 3275462"/>
              <a:gd name="connsiteY4" fmla="*/ 407074 h 413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75462" h="4133651">
                <a:moveTo>
                  <a:pt x="0" y="2426943"/>
                </a:moveTo>
                <a:cubicBezTo>
                  <a:pt x="226325" y="1090599"/>
                  <a:pt x="452650" y="-245744"/>
                  <a:pt x="818865" y="38584"/>
                </a:cubicBezTo>
                <a:cubicBezTo>
                  <a:pt x="1185080" y="322912"/>
                  <a:pt x="1787856" y="4071498"/>
                  <a:pt x="2197289" y="4132913"/>
                </a:cubicBezTo>
                <a:cubicBezTo>
                  <a:pt x="2606722" y="4194328"/>
                  <a:pt x="3275462" y="407074"/>
                  <a:pt x="3275462" y="407074"/>
                </a:cubicBezTo>
                <a:lnTo>
                  <a:pt x="3275462" y="407074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5966" y="3429000"/>
            <a:ext cx="814400" cy="8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0553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86 -0.09806 C 0.03038 -0.10037 0.02743 -0.08649 0.03438 -0.10731 C 0.03959 -0.1265 0.05625 -0.19403 0.06146 -0.21323 C 0.06667 -0.23242 0.06441 -0.21901 0.06597 -0.22317 C 0.06754 -0.22733 0.06198 -0.21993 0.07049 -0.23867 C 0.07899 -0.2574 0.10122 -0.31545 0.11667 -0.33603 C 0.13212 -0.35661 0.14445 -0.36679 0.16285 -0.36239 C 0.18663 -0.37396 0.2092 -0.33695 0.22674 -0.31013 C 0.24497 -0.2833 0.25278 -0.24607 0.27031 -0.20143 C 0.28785 -0.1568 0.31111 -0.09366 0.3316 -0.04186 C 0.35139 0.00995 0.37952 0.07609 0.39288 0.10939 C 0.40712 0.14223 0.40295 0.13437 0.41667 0.15495 C 0.43038 0.17553 0.45521 0.22503 0.47465 0.23266 C 0.49618 0.24353 0.51059 0.23173 0.53316 0.20074 C 0.55504 0.16929 0.57639 0.12558 0.60625 0.04371 C 0.63611 -0.03816 0.69011 -0.22063 0.71215 -0.29024 " pathEditMode="relative" rAng="0" ptsTypes="faaaaafaafaafaaf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993" y="32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291024"/>
            <a:ext cx="814400" cy="81440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89620" y="476672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Trajektorií je několik přímek.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2051720" y="3212976"/>
            <a:ext cx="828092" cy="129614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879812" y="3212976"/>
            <a:ext cx="1116124" cy="11272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995936" y="2348880"/>
            <a:ext cx="1080120" cy="19913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076056" y="2348880"/>
            <a:ext cx="1224136" cy="19913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6300192" y="2348880"/>
            <a:ext cx="1080120" cy="19913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96517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74561E-6 L 0.11302 -0.2162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42" y="-108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9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02 -0.21623 L 0.23108 -0.0483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83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5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107 -0.04833 L 0.3493 -0.34204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-14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500"/>
                            </p:stCondLst>
                            <p:childTnLst>
                              <p:par>
                                <p:cTn id="31" presetID="49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4931 -0.34204 L 0.48316 -0.05897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141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8316 -0.05897 L 0.60122 -0.3526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-14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15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5888149" y="3186181"/>
            <a:ext cx="2448272" cy="6587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043608" y="3186181"/>
            <a:ext cx="2736304" cy="6909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1907704" y="476672"/>
            <a:ext cx="5688632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89620" y="476672"/>
            <a:ext cx="7924800" cy="151216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tvaru trajektorie rozdělujeme pohyb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483768" y="1988840"/>
            <a:ext cx="2268252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760076" y="1988840"/>
            <a:ext cx="2188188" cy="11060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Nadpis 1"/>
          <p:cNvSpPr txBox="1">
            <a:spLocks/>
          </p:cNvSpPr>
          <p:nvPr/>
        </p:nvSpPr>
        <p:spPr>
          <a:xfrm>
            <a:off x="1043608" y="3103710"/>
            <a:ext cx="2736304" cy="9370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Přímočarý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5744133" y="3103710"/>
            <a:ext cx="2736304" cy="7769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Křivočarý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1024446" y="4040720"/>
            <a:ext cx="2736304" cy="54040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výtah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1098468" y="4581128"/>
            <a:ext cx="2736304" cy="129614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automobil při jízdě po přímé silnici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5744133" y="4093542"/>
            <a:ext cx="2736304" cy="99164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automobil v zatáčce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875201" y="5162550"/>
            <a:ext cx="2736304" cy="99164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hrot tužky při psaní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9806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  <p:bldP spid="2" grpId="0" animBg="1"/>
      <p:bldP spid="5" grpId="0"/>
      <p:bldP spid="15" grpId="0"/>
      <p:bldP spid="17" grpId="0"/>
      <p:bldP spid="25" grpId="0"/>
      <p:bldP spid="26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713472" y="378414"/>
            <a:ext cx="7924800" cy="139440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Dráha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- vzdálenost, kterou těleso urazí za určitý čas.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13472" y="1841091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>
                <a:latin typeface="Arial" pitchFamily="34" charset="0"/>
                <a:cs typeface="Arial" pitchFamily="34" charset="0"/>
              </a:rPr>
              <a:t>Dráha je fyzikální veličina</a:t>
            </a:r>
            <a:r>
              <a:rPr lang="cs-CZ" sz="176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30908" y="2494151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>
                <a:latin typeface="Arial" pitchFamily="34" charset="0"/>
                <a:cs typeface="Arial" pitchFamily="34" charset="0"/>
              </a:rPr>
              <a:t>Dráha . . . . . . . . .  </a:t>
            </a:r>
            <a:r>
              <a:rPr lang="cs-CZ" sz="14400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14400" dirty="0" smtClean="0"/>
              <a:t/>
            </a:r>
            <a:br>
              <a:rPr lang="cs-CZ" sz="14400" dirty="0" smtClean="0"/>
            </a:br>
            <a:endParaRPr lang="cs-CZ" sz="144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92240" y="3148194"/>
            <a:ext cx="820024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>
                <a:latin typeface="Arial" pitchFamily="34" charset="0"/>
                <a:cs typeface="Arial" pitchFamily="34" charset="0"/>
              </a:rPr>
              <a:t>Základní jednotka je metr . . . m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5217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Přímá spojnice 28"/>
          <p:cNvCxnSpPr>
            <a:stCxn id="2" idx="4"/>
          </p:cNvCxnSpPr>
          <p:nvPr/>
        </p:nvCxnSpPr>
        <p:spPr>
          <a:xfrm>
            <a:off x="3995936" y="4437112"/>
            <a:ext cx="244827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713472" y="378414"/>
            <a:ext cx="7924800" cy="139440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Pozorujte pohyb tělesa.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Pravoúhlý trojúhelník 1"/>
          <p:cNvSpPr/>
          <p:nvPr/>
        </p:nvSpPr>
        <p:spPr>
          <a:xfrm>
            <a:off x="1691680" y="2060848"/>
            <a:ext cx="2304256" cy="237626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225365" y="3975447"/>
            <a:ext cx="4663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9" name="Obdélník 8"/>
          <p:cNvSpPr/>
          <p:nvPr/>
        </p:nvSpPr>
        <p:spPr>
          <a:xfrm>
            <a:off x="4182591" y="3975447"/>
            <a:ext cx="4663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85159" y="1311150"/>
            <a:ext cx="4663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Pravoúhlý trojúhelník 12"/>
          <p:cNvSpPr/>
          <p:nvPr/>
        </p:nvSpPr>
        <p:spPr>
          <a:xfrm>
            <a:off x="1691680" y="2060848"/>
            <a:ext cx="2304256" cy="237626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224359" y="3975447"/>
            <a:ext cx="9361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A'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316416" y="3961960"/>
            <a:ext cx="100811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B'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56176" y="1428799"/>
            <a:ext cx="9361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C'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1691680" y="2060848"/>
            <a:ext cx="446449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49022" y="5013176"/>
            <a:ext cx="7602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Posuvný pohyb tělesa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 všechny body tělesa se pohybují po trajektoriích stejného tvaru a urazí stejnou vzdálenost.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6989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0.00508 L 0.48837 0.0002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10" y="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13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28799" y="4949385"/>
            <a:ext cx="80994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Otáčivý pohyb kolem nehybné osy -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trajektorie všech bodů jsou části kružnic, ale body různě vzdálené od osy urazí různou vzdálenost.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193271" y="930961"/>
            <a:ext cx="3782377" cy="355324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64120" y="548680"/>
            <a:ext cx="814400" cy="814400"/>
          </a:xfrm>
          <a:prstGeom prst="rect">
            <a:avLst/>
          </a:prstGeom>
        </p:spPr>
      </p:pic>
      <p:sp>
        <p:nvSpPr>
          <p:cNvPr id="7" name="Ovál 6"/>
          <p:cNvSpPr/>
          <p:nvPr/>
        </p:nvSpPr>
        <p:spPr>
          <a:xfrm>
            <a:off x="3364379" y="1987501"/>
            <a:ext cx="1440160" cy="144016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984704" y="2600238"/>
            <a:ext cx="186616" cy="2146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34" y="1827842"/>
            <a:ext cx="418356" cy="418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4066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07 -0.00694 C 0.10399 -0.00694 0.19722 0.11009 0.19722 0.25509 C 0.19722 0.39986 0.10399 0.51758 -0.01007 0.51758 C -0.12379 0.51758 -0.21598 0.39986 -0.21598 0.25509 C -0.21598 0.11009 -0.12379 -0.00694 -0.01007 -0.00694 Z " pathEditMode="relative" rAng="0" ptsTypes="fffff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" y="26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01665E-6 C 0.0434 2.01665E-6 0.07882 0.04533 0.07882 0.10129 C 0.07882 0.15726 0.0434 0.20282 -1.66667E-6 0.20282 C -0.04357 0.20282 -0.07864 0.15726 -0.07864 0.10129 C -0.07864 0.04533 -0.04357 2.01665E-6 -1.66667E-6 2.01665E-6 Z " pathEditMode="relative" rAng="0" ptsTypes="fffff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0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260648"/>
            <a:ext cx="80994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Otázky a úlohy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862602"/>
            <a:ext cx="809944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Vysvětli,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 je to trajektorie.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 čem se liší přímočarý a křivočarý pohyb ? Uveď příklady těchto pohybů.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Vysvětli,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 je to dráha, jak se značí a jakou má základní jednotku.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Uveď příklady posuvného pohybu.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Uveď příklady otáčivého pohybu.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Rozhodni,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zda se těleso pohybuje přímočaře nebo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křivočař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mezi jednotlivými body.</a:t>
            </a:r>
          </a:p>
          <a:p>
            <a:pPr marL="514350" indent="-514350">
              <a:buAutoNum type="arabicPeriod"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925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0" y="188640"/>
            <a:ext cx="80994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6.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Rozhodni,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zda se těleso pohybuje přímočaře  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nebo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křivočaře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mezi jednotlivými body.</a:t>
            </a:r>
          </a:p>
          <a:p>
            <a:pPr marL="514350" indent="-514350">
              <a:buAutoNum type="arabicPeriod"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1403648" y="3501008"/>
            <a:ext cx="1296144" cy="122413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699792" y="3501008"/>
            <a:ext cx="432048" cy="244827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131840" y="5589240"/>
            <a:ext cx="1440160" cy="36004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2663788" y="4337720"/>
            <a:ext cx="1908212" cy="2520280"/>
          </a:xfrm>
          <a:prstGeom prst="arc">
            <a:avLst>
              <a:gd name="adj1" fmla="val 15863553"/>
              <a:gd name="adj2" fmla="val 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3491880" y="3212976"/>
            <a:ext cx="2088232" cy="112474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Volný tvar 12"/>
          <p:cNvSpPr/>
          <p:nvPr/>
        </p:nvSpPr>
        <p:spPr>
          <a:xfrm>
            <a:off x="5535195" y="1923432"/>
            <a:ext cx="2036579" cy="1851916"/>
          </a:xfrm>
          <a:custGeom>
            <a:avLst/>
            <a:gdLst>
              <a:gd name="connsiteX0" fmla="*/ 30358 w 2036579"/>
              <a:gd name="connsiteY0" fmla="*/ 1265062 h 1851916"/>
              <a:gd name="connsiteX1" fmla="*/ 276018 w 2036579"/>
              <a:gd name="connsiteY1" fmla="*/ 9468 h 1851916"/>
              <a:gd name="connsiteX2" fmla="*/ 2036579 w 2036579"/>
              <a:gd name="connsiteY2" fmla="*/ 1851916 h 18519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36579" h="1851916">
                <a:moveTo>
                  <a:pt x="30358" y="1265062"/>
                </a:moveTo>
                <a:cubicBezTo>
                  <a:pt x="-13997" y="588360"/>
                  <a:pt x="-58352" y="-88341"/>
                  <a:pt x="276018" y="9468"/>
                </a:cubicBezTo>
                <a:cubicBezTo>
                  <a:pt x="610388" y="107277"/>
                  <a:pt x="1323483" y="979596"/>
                  <a:pt x="2036579" y="1851916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13986" y="4268857"/>
            <a:ext cx="32644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915816" y="2849390"/>
            <a:ext cx="32644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65649" y="5660497"/>
            <a:ext cx="32644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16016" y="5127575"/>
            <a:ext cx="32644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454672" y="3392408"/>
            <a:ext cx="32644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45533" y="2370630"/>
            <a:ext cx="32644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758386" y="3414390"/>
            <a:ext cx="32644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6420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692150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None/>
              <a:defRPr/>
            </a:pPr>
            <a:r>
              <a:rPr lang="cs-CZ" sz="2600" u="sng" dirty="0" smtClean="0"/>
              <a:t>Zdroje a literatura :</a:t>
            </a:r>
          </a:p>
          <a:p>
            <a:pPr>
              <a:buFontTx/>
              <a:buNone/>
              <a:defRPr/>
            </a:pPr>
            <a:endParaRPr lang="cs-CZ" sz="2600" u="sng" dirty="0" smtClean="0"/>
          </a:p>
          <a:p>
            <a:pPr>
              <a:defRPr/>
            </a:pPr>
            <a:r>
              <a:rPr lang="cs-CZ" sz="2000" dirty="0" smtClean="0"/>
              <a:t>Fyzika pro </a:t>
            </a:r>
            <a:r>
              <a:rPr lang="cs-CZ" sz="2000" dirty="0"/>
              <a:t>7</a:t>
            </a:r>
            <a:r>
              <a:rPr lang="cs-CZ" sz="2000" dirty="0" smtClean="0"/>
              <a:t> ročník ZŠ, PROMETHEUS 2001, doc. RNDr. Růžena Kolářová, CSc., PaedDr. 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.</a:t>
            </a:r>
          </a:p>
          <a:p>
            <a:pPr>
              <a:defRPr/>
            </a:pPr>
            <a:r>
              <a:rPr lang="cs-CZ" sz="2000" dirty="0">
                <a:hlinkClick r:id="rId2"/>
              </a:rPr>
              <a:t>http://shop.sportisimo.cz/fotbalove-vybaveni/fotbalove-mice/treninkove-mice/adidas/tera-replique/11274/</a:t>
            </a:r>
            <a:endParaRPr lang="cs-CZ" sz="2000" dirty="0"/>
          </a:p>
          <a:p>
            <a:pPr marL="0" indent="0">
              <a:buNone/>
              <a:defRPr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463189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1543</TotalTime>
  <Words>345</Words>
  <Application>Microsoft Office PowerPoint</Application>
  <PresentationFormat>Předvádění na obrazovce (4:3)</PresentationFormat>
  <Paragraphs>73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Mountain</vt:lpstr>
      <vt:lpstr>Popis pohybu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123</cp:revision>
  <dcterms:created xsi:type="dcterms:W3CDTF">2011-09-09T15:02:45Z</dcterms:created>
  <dcterms:modified xsi:type="dcterms:W3CDTF">2014-03-09T18:36:41Z</dcterms:modified>
</cp:coreProperties>
</file>