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320" r:id="rId2"/>
    <p:sldId id="262" r:id="rId3"/>
    <p:sldId id="313" r:id="rId4"/>
    <p:sldId id="314" r:id="rId5"/>
    <p:sldId id="315" r:id="rId6"/>
    <p:sldId id="304" r:id="rId7"/>
    <p:sldId id="305" r:id="rId8"/>
    <p:sldId id="316" r:id="rId9"/>
    <p:sldId id="306" r:id="rId10"/>
    <p:sldId id="318" r:id="rId11"/>
    <p:sldId id="307" r:id="rId12"/>
    <p:sldId id="31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4624" autoAdjust="0"/>
  </p:normalViewPr>
  <p:slideViewPr>
    <p:cSldViewPr>
      <p:cViewPr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hovani-nonstop.cz/cenik.php" TargetMode="External"/><Relationship Id="rId2" Type="http://schemas.openxmlformats.org/officeDocument/2006/relationships/hyperlink" Target="http://www.modelfun.cz/rc-auta-elektricka/8-hsp-hunter-truggy-rc-auto-1-1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Rychlost rovnoměrného pohybu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925809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Rychlost rovnoměrného pohybu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VY_32_INOVACE_09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372" y="3068960"/>
            <a:ext cx="2753628" cy="25820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662" y="1419875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450912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27639" y="260648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2339752" y="260648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4187430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6609932" y="4776914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ree"/>
          <p:cNvSpPr>
            <a:spLocks noEditPoints="1" noChangeArrowheads="1"/>
          </p:cNvSpPr>
          <p:nvPr/>
        </p:nvSpPr>
        <p:spPr bwMode="auto">
          <a:xfrm>
            <a:off x="4105266" y="10719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1649764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6586E-6 L -0.72396 0.00277 " pathEditMode="relative" rAng="0" ptsTypes="AA">
                                      <p:cBhvr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98" y="139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1536E-6 L -0.71164 -0.005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0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372" y="3068960"/>
            <a:ext cx="2753628" cy="25820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662" y="1419875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450912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4187430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6609932" y="4776914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1649764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3792" y="351713"/>
            <a:ext cx="8336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Co můžeš říci o pohybu obou automobilů?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46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372" y="3068960"/>
            <a:ext cx="2753628" cy="25820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662" y="1419875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450912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4187430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6609932" y="4776914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1649764" y="4868353"/>
            <a:ext cx="976883" cy="1363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3792" y="351713"/>
            <a:ext cx="8336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Co je to rychlost a jak jí určíme?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66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342900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-101828" y="4956089"/>
            <a:ext cx="924582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5019978" y="323974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0" y="184482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ree"/>
          <p:cNvSpPr>
            <a:spLocks noEditPoints="1" noChangeArrowheads="1"/>
          </p:cNvSpPr>
          <p:nvPr/>
        </p:nvSpPr>
        <p:spPr bwMode="auto">
          <a:xfrm>
            <a:off x="6732240" y="332656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6588224" y="5538225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4686662" y="5538225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922475" y="5461991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1115616" y="404664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ree"/>
          <p:cNvSpPr>
            <a:spLocks noEditPoints="1" noChangeArrowheads="1"/>
          </p:cNvSpPr>
          <p:nvPr/>
        </p:nvSpPr>
        <p:spPr bwMode="auto">
          <a:xfrm>
            <a:off x="2859219" y="266192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Tree"/>
          <p:cNvSpPr>
            <a:spLocks noEditPoints="1" noChangeArrowheads="1"/>
          </p:cNvSpPr>
          <p:nvPr/>
        </p:nvSpPr>
        <p:spPr bwMode="auto">
          <a:xfrm>
            <a:off x="3203327" y="5494516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Tree"/>
          <p:cNvSpPr>
            <a:spLocks noEditPoints="1" noChangeArrowheads="1"/>
          </p:cNvSpPr>
          <p:nvPr/>
        </p:nvSpPr>
        <p:spPr bwMode="auto">
          <a:xfrm>
            <a:off x="5001939" y="309576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Tree"/>
          <p:cNvSpPr>
            <a:spLocks noEditPoints="1" noChangeArrowheads="1"/>
          </p:cNvSpPr>
          <p:nvPr/>
        </p:nvSpPr>
        <p:spPr bwMode="auto">
          <a:xfrm>
            <a:off x="6714201" y="318258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Tree"/>
          <p:cNvSpPr>
            <a:spLocks noEditPoints="1" noChangeArrowheads="1"/>
          </p:cNvSpPr>
          <p:nvPr/>
        </p:nvSpPr>
        <p:spPr bwMode="auto">
          <a:xfrm>
            <a:off x="1097577" y="390266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Tree"/>
          <p:cNvSpPr>
            <a:spLocks noEditPoints="1" noChangeArrowheads="1"/>
          </p:cNvSpPr>
          <p:nvPr/>
        </p:nvSpPr>
        <p:spPr bwMode="auto">
          <a:xfrm>
            <a:off x="2841180" y="251794"/>
            <a:ext cx="688217" cy="107418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8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856" y="2540955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281" y="4061935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857" y="975473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40679" y="1844860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40679" y="3429000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198351" y="4956089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11361" y="1904166"/>
            <a:ext cx="593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35498" y="3548145"/>
            <a:ext cx="593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520083" y="5024435"/>
            <a:ext cx="77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 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122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45143E-6 L -0.77431 -0.00393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15" y="-208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9334E-6 L -0.76615 0.00254 " pathEditMode="relative" rAng="0" ptsTypes="AA">
                                      <p:cBhvr>
                                        <p:cTn id="60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16" y="116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41351E-6 L -0.7625 0.00231 " pathEditMode="relative" rAng="0" ptsTypes="AA">
                                      <p:cBhvr>
                                        <p:cTn id="62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125" y="116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4" grpId="0" animBg="1"/>
      <p:bldP spid="25" grpId="0" animBg="1"/>
      <p:bldP spid="26" grpId="0" animBg="1"/>
      <p:bldP spid="27" grpId="0" animBg="1"/>
      <p:bldP spid="8" grpId="0"/>
      <p:bldP spid="33" grpId="0"/>
      <p:bldP spid="34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9930674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171450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vozidla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 dráha   s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   čas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  t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dráha za 1 s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17145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145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145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645024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5373216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843808" y="2215029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5611586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3861425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100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40430" y="2216478"/>
            <a:ext cx="710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 s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40431" y="5619907"/>
            <a:ext cx="941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10 s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56353" y="3866639"/>
            <a:ext cx="710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s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91804" y="2216478"/>
            <a:ext cx="1146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25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54593" y="5655524"/>
            <a:ext cx="1146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10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60971" y="3861424"/>
            <a:ext cx="160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12,5  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52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  <p:bldP spid="26" grpId="0"/>
      <p:bldP spid="27" grpId="0"/>
      <p:bldP spid="28" grpId="0"/>
      <p:bldP spid="29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pic>
        <p:nvPicPr>
          <p:cNvPr id="6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77354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628800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2780928"/>
            <a:ext cx="1374057" cy="8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77498" y="543976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Bílý automobil ujel za jednotku času nejdelší dráhu . . . . . . 25 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77498" y="1671477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Zelený automobil ujel za jednotku času dráhu . . . . . . 12,5 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6847" y="2735240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Fialový automobil ujel za jednotku času nejkratší dráhu . . . . . . 10 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632923"/>
            <a:ext cx="9144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b="1" dirty="0" smtClean="0"/>
              <a:t>Automobily mají různou rychlost.</a:t>
            </a:r>
            <a:endParaRPr lang="cs-CZ" sz="4200" b="1" dirty="0"/>
          </a:p>
        </p:txBody>
      </p:sp>
    </p:spTree>
    <p:extLst>
      <p:ext uri="{BB962C8B-B14F-4D97-AF65-F5344CB8AC3E}">
        <p14:creationId xmlns:p14="http://schemas.microsoft.com/office/powerpoint/2010/main" val="122641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1459694" y="5301208"/>
            <a:ext cx="232021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Rychlost . . . . . . . . . . .  v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0879" y="1190395"/>
                <a:ext cx="1305754" cy="83362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V</a:t>
                </a:r>
                <a:r>
                  <a:rPr lang="cs-CZ" dirty="0" smtClean="0"/>
                  <a:t> </a:t>
                </a:r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/>
                  <a:t> </a:t>
                </a:r>
                <a:endParaRPr lang="cs-CZ" sz="36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79" y="1190395"/>
                <a:ext cx="1305754" cy="833626"/>
              </a:xfrm>
              <a:prstGeom prst="rect">
                <a:avLst/>
              </a:prstGeom>
              <a:blipFill rotWithShape="1">
                <a:blip r:embed="rId3"/>
                <a:stretch>
                  <a:fillRect l="-5023" t="-2128" b="-9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2932197" y="114685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3200" dirty="0" smtClean="0"/>
              <a:t>. . . . . . . . . . . . . dráha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7974" y="1607206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t. . . . . . . . . . . . . čas 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39552" y="2564904"/>
                <a:ext cx="7488832" cy="7512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Základní jednotka rychlosti  . . . . . . . . . 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564904"/>
                <a:ext cx="7488832" cy="751296"/>
              </a:xfrm>
              <a:prstGeom prst="rect">
                <a:avLst/>
              </a:prstGeom>
              <a:blipFill rotWithShape="1">
                <a:blip r:embed="rId4"/>
                <a:stretch>
                  <a:fillRect l="-2117" t="-3252" b="-11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99717" y="3074712"/>
                <a:ext cx="8964488" cy="8016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Rychlost automobilů se velmi často udává  . . . . . . 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717" y="3074712"/>
                <a:ext cx="8964488" cy="801630"/>
              </a:xfrm>
              <a:prstGeom prst="rect">
                <a:avLst/>
              </a:prstGeom>
              <a:blipFill rotWithShape="1">
                <a:blip r:embed="rId5"/>
                <a:stretch>
                  <a:fillRect l="-1700" b="-9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31640" y="4149080"/>
                <a:ext cx="1152128" cy="7512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1</m:t>
                    </m:r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 =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149080"/>
                <a:ext cx="1152128" cy="751296"/>
              </a:xfrm>
              <a:prstGeom prst="rect">
                <a:avLst/>
              </a:prstGeom>
              <a:blipFill rotWithShape="1">
                <a:blip r:embed="rId6"/>
                <a:stretch>
                  <a:fillRect t="-4065" r="-10053" b="-10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36361" y="4149241"/>
                <a:ext cx="864096" cy="8016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6361" y="4149241"/>
                <a:ext cx="864096" cy="80163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61002" y="3936554"/>
                <a:ext cx="1418910" cy="12050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0,001</m:t>
                          </m:r>
                        </m:num>
                        <m:den>
                          <m:box>
                            <m:boxPr>
                              <m:ctrlPr>
                                <a:rPr lang="cs-CZ" sz="3200" i="1" smtClean="0">
                                  <a:latin typeface="Cambria Math"/>
                                </a:rPr>
                              </m:ctrlPr>
                            </m:boxPr>
                            <m:e>
                              <m:argPr>
                                <m:argSz m:val="-1"/>
                              </m:argPr>
                              <m:f>
                                <m:fPr>
                                  <m:ctrlPr>
                                    <a:rPr lang="cs-CZ" sz="32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3600</m:t>
                                  </m:r>
                                </m:den>
                              </m:f>
                            </m:e>
                          </m:box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1002" y="3936554"/>
                <a:ext cx="1418910" cy="12050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59694" y="5351542"/>
                <a:ext cx="1152128" cy="7512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1</m:t>
                    </m:r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 =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9694" y="5351542"/>
                <a:ext cx="1152128" cy="751296"/>
              </a:xfrm>
              <a:prstGeom prst="rect">
                <a:avLst/>
              </a:prstGeom>
              <a:blipFill rotWithShape="1">
                <a:blip r:embed="rId9"/>
                <a:stretch>
                  <a:fillRect t="-4065" r="-10053" b="-10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567431" y="5301208"/>
                <a:ext cx="1152128" cy="8016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</a:rPr>
                      <m:t>3</m:t>
                    </m:r>
                    <m:r>
                      <a:rPr lang="cs-CZ" sz="3200" b="0" i="1" smtClean="0">
                        <a:latin typeface="Cambria Math"/>
                      </a:rPr>
                      <m:t>,6</m:t>
                    </m:r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7431" y="5301208"/>
                <a:ext cx="1152128" cy="801630"/>
              </a:xfrm>
              <a:prstGeom prst="rect">
                <a:avLst/>
              </a:prstGeom>
              <a:blipFill rotWithShape="1">
                <a:blip r:embed="rId10"/>
                <a:stretch>
                  <a:fillRect r="-1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072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" grpId="0"/>
      <p:bldP spid="4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8864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Otázky a úlohy</a:t>
            </a:r>
            <a:endParaRPr lang="cs-CZ" sz="36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4875" y="834971"/>
            <a:ext cx="866823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Napiš vztah pro výpočet rychlosti rovnoměrného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pohybu. Vysvětli význam písmen ve vztahu.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4875" y="2056197"/>
            <a:ext cx="8668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 Jaká je základní jednotka rychlosti?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81787" y="2814318"/>
                <a:ext cx="8668236" cy="19530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3. Rychlost zvuku ve vzduchu je 340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. Jaká musí   </a:t>
                </a:r>
              </a:p>
              <a:p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    být rychlost letadla v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𝑘𝑚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cs typeface="Times New Roman" pitchFamily="18" charset="0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  letícího rovnoměrným   </a:t>
                </a:r>
              </a:p>
              <a:p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    pohybem, abychom je mohli nazvat nadzvukové.</a:t>
                </a:r>
                <a:endParaRPr lang="cs-CZ" sz="32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787" y="2814318"/>
                <a:ext cx="8668236" cy="1953035"/>
              </a:xfrm>
              <a:prstGeom prst="rect">
                <a:avLst/>
              </a:prstGeom>
              <a:blipFill rotWithShape="1">
                <a:blip r:embed="rId3"/>
                <a:stretch>
                  <a:fillRect l="-1758" t="-1563" r="-3446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41754" y="4851191"/>
            <a:ext cx="866823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následující tabulku a výsledky správně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zaokrouhli.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25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9486041"/>
              </p:ext>
            </p:extLst>
          </p:nvPr>
        </p:nvGraphicFramePr>
        <p:xfrm>
          <a:off x="251519" y="476672"/>
          <a:ext cx="8640962" cy="56166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581"/>
                <a:gridCol w="1440160"/>
                <a:gridCol w="1524876"/>
                <a:gridCol w="1524876"/>
                <a:gridCol w="1524876"/>
                <a:gridCol w="1609593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98504" y="864124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Let mouchy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88314" y="864124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Chůze chodce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864124"/>
            <a:ext cx="15956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Plavba motorové lodi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07614" y="864124"/>
            <a:ext cx="1420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Klus koně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95299" y="864123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Jízda cyklisty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128" y="262558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8566" y="3271915"/>
                <a:ext cx="8916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566" y="3271915"/>
                <a:ext cx="891680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413031" y="443711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v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09670" y="5083443"/>
                <a:ext cx="891680" cy="5666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70" y="5083443"/>
                <a:ext cx="891680" cy="5666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4726807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14328" y="2842162"/>
            <a:ext cx="11881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5,4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84174" y="2815699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36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68820" y="4652985"/>
            <a:ext cx="1178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8,5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47327" y="2815699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30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77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589942"/>
              </p:ext>
            </p:extLst>
          </p:nvPr>
        </p:nvGraphicFramePr>
        <p:xfrm>
          <a:off x="251519" y="476672"/>
          <a:ext cx="8640962" cy="56166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581"/>
                <a:gridCol w="1440160"/>
                <a:gridCol w="1524876"/>
                <a:gridCol w="1524876"/>
                <a:gridCol w="1524876"/>
                <a:gridCol w="1609593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latin typeface="Times New Roman" pitchFamily="18" charset="0"/>
                          <a:cs typeface="Times New Roman" pitchFamily="18" charset="0"/>
                        </a:rPr>
                        <a:t>30,6</a:t>
                      </a:r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smtClean="0">
                          <a:latin typeface="Times New Roman" pitchFamily="18" charset="0"/>
                          <a:cs typeface="Times New Roman" pitchFamily="18" charset="0"/>
                        </a:rPr>
                        <a:t>1,5</a:t>
                      </a:r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latin typeface="Times New Roman" pitchFamily="18" charset="0"/>
                          <a:cs typeface="Times New Roman" pitchFamily="18" charset="0"/>
                        </a:rPr>
                        <a:t>8,33</a:t>
                      </a:r>
                      <a:endParaRPr lang="cs-CZ" sz="5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98504" y="864124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Let mouchy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88314" y="864124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Chůze chodce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864124"/>
            <a:ext cx="15956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Plavba motorové lodi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07614" y="864124"/>
            <a:ext cx="1420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Klus koně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95299" y="864123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Jízda cyklisty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128" y="262558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8566" y="3271915"/>
                <a:ext cx="89168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566" y="3271915"/>
                <a:ext cx="891680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413031" y="443711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v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09670" y="5083443"/>
                <a:ext cx="891680" cy="5666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70" y="5083443"/>
                <a:ext cx="891680" cy="5666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4726807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14328" y="2842162"/>
            <a:ext cx="11881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5,4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84174" y="2815699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36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68820" y="4652985"/>
            <a:ext cx="1178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8,5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47327" y="2815699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30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08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7</a:t>
            </a:r>
            <a:r>
              <a:rPr lang="cs-CZ" sz="2000" dirty="0" smtClean="0"/>
              <a:t> ročník ZŠ, PROMETHEUS 2001, doc. RNDr. Růžena Kolářová, CSc., PaedDr. 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http://www.modelfun.cz/rc-auta-elektricka/8-hsp-hunter-truggy-rc-auto-1-16.html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3"/>
              </a:rPr>
              <a:t>http://www.stehovani-nonstop.cz/cenik.php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6609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2059</TotalTime>
  <Words>463</Words>
  <Application>Microsoft Office PowerPoint</Application>
  <PresentationFormat>Předvádění na obrazovce (4:3)</PresentationFormat>
  <Paragraphs>108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Rychlost rovnoměrného pohybu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160</cp:revision>
  <dcterms:created xsi:type="dcterms:W3CDTF">2011-09-09T15:02:45Z</dcterms:created>
  <dcterms:modified xsi:type="dcterms:W3CDTF">2012-09-17T17:36:06Z</dcterms:modified>
</cp:coreProperties>
</file>