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64" r:id="rId6"/>
    <p:sldId id="259" r:id="rId7"/>
    <p:sldId id="260" r:id="rId8"/>
    <p:sldId id="261" r:id="rId9"/>
    <p:sldId id="262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6495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356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7311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8910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938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48668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38087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4967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93869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3463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8275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CD6681-1A25-48AE-8BC7-4208B4B49F55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EAB83-2818-4024-8233-6C94A10739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7747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z.cz/edee/content/microsites/elektrina/3-2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3933056"/>
            <a:ext cx="7772400" cy="1152525"/>
          </a:xfrm>
        </p:spPr>
        <p:txBody>
          <a:bodyPr/>
          <a:lstStyle/>
          <a:p>
            <a:r>
              <a:rPr lang="cs-CZ" dirty="0" smtClean="0"/>
              <a:t>Elektromagnetická indukce</a:t>
            </a:r>
            <a:endParaRPr lang="cs-CZ" dirty="0"/>
          </a:p>
        </p:txBody>
      </p:sp>
      <p:pic>
        <p:nvPicPr>
          <p:cNvPr id="20485" name="Obrázek 1" descr="imagesCAC265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6" name="Text Box 6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0487" name="Group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61652277"/>
              </p:ext>
            </p:extLst>
          </p:nvPr>
        </p:nvGraphicFramePr>
        <p:xfrm>
          <a:off x="1042988" y="1484313"/>
          <a:ext cx="7129462" cy="1960505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  Inovace a zkvalitnění výuky prostřednictvím ICT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>
                          <a:latin typeface="Arial" pitchFamily="34" charset="0"/>
                          <a:cs typeface="Arial" pitchFamily="34" charset="0"/>
                        </a:rPr>
                        <a:t>Elektromagnetická indukce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9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VY_32_INOVACE_16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Jan Hrubec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0255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0"/>
            <a:ext cx="6480720" cy="409581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39552" y="4725144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Mění-li se v okolí cívky magnetické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pole,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vznikne v cívce </a:t>
            </a:r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indukovaný proud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1083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548680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Na čem závisí velikost indukovaného proudu?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01566" y="1916832"/>
            <a:ext cx="2016224" cy="50405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137670" y="1916832"/>
            <a:ext cx="1080120" cy="50405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4002" y="2420888"/>
            <a:ext cx="3163788" cy="1054596"/>
          </a:xfrm>
          <a:prstGeom prst="rect">
            <a:avLst/>
          </a:prstGeom>
        </p:spPr>
      </p:pic>
      <p:cxnSp>
        <p:nvCxnSpPr>
          <p:cNvPr id="11" name="Přímá spojnice 10"/>
          <p:cNvCxnSpPr/>
          <p:nvPr/>
        </p:nvCxnSpPr>
        <p:spPr>
          <a:xfrm>
            <a:off x="2123728" y="2996952"/>
            <a:ext cx="0" cy="220900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123728" y="5205958"/>
            <a:ext cx="129614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419872" y="4557886"/>
            <a:ext cx="0" cy="12961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419872" y="4557886"/>
            <a:ext cx="14761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896036" y="4557886"/>
            <a:ext cx="0" cy="12961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419872" y="5854030"/>
            <a:ext cx="14761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896036" y="5205958"/>
            <a:ext cx="198022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896036" y="3015177"/>
            <a:ext cx="198022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876256" y="2996952"/>
            <a:ext cx="0" cy="220900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4145690" y="4890783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994847" y="455788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0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215565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21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-900000">
                                      <p:cBhvr>
                                        <p:cTn id="2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7" grpId="1" animBg="1"/>
      <p:bldP spid="8" grpId="0" animBg="1"/>
      <p:bldP spid="8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548680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Na čem závisí velikost indukovaného proudu?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01566" y="1916832"/>
            <a:ext cx="2016224" cy="50405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137670" y="1916832"/>
            <a:ext cx="1080120" cy="50405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4002" y="2420888"/>
            <a:ext cx="3163788" cy="1054596"/>
          </a:xfrm>
          <a:prstGeom prst="rect">
            <a:avLst/>
          </a:prstGeom>
        </p:spPr>
      </p:pic>
      <p:cxnSp>
        <p:nvCxnSpPr>
          <p:cNvPr id="11" name="Přímá spojnice 10"/>
          <p:cNvCxnSpPr/>
          <p:nvPr/>
        </p:nvCxnSpPr>
        <p:spPr>
          <a:xfrm>
            <a:off x="2123728" y="2996952"/>
            <a:ext cx="0" cy="220900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123728" y="5205958"/>
            <a:ext cx="129614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419872" y="4557886"/>
            <a:ext cx="0" cy="12961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419872" y="4557886"/>
            <a:ext cx="14761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896036" y="4557886"/>
            <a:ext cx="0" cy="12961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419872" y="5854030"/>
            <a:ext cx="14761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896036" y="5205958"/>
            <a:ext cx="198022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896036" y="3015177"/>
            <a:ext cx="198022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876256" y="2996952"/>
            <a:ext cx="0" cy="220900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4120498" y="4896382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969655" y="455788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0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509632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pat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0" presetID="35" presetClass="pat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700000">
                                      <p:cBhvr>
                                        <p:cTn id="2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7" grpId="1" animBg="1"/>
      <p:bldP spid="8" grpId="0" animBg="1"/>
      <p:bldP spid="8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548680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Na čem závisí směr indukovaného proudu?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01566" y="1916832"/>
            <a:ext cx="2016224" cy="50405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137670" y="1916832"/>
            <a:ext cx="1080120" cy="50405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4002" y="2420888"/>
            <a:ext cx="3163788" cy="1054596"/>
          </a:xfrm>
          <a:prstGeom prst="rect">
            <a:avLst/>
          </a:prstGeom>
        </p:spPr>
      </p:pic>
      <p:cxnSp>
        <p:nvCxnSpPr>
          <p:cNvPr id="11" name="Přímá spojnice 10"/>
          <p:cNvCxnSpPr/>
          <p:nvPr/>
        </p:nvCxnSpPr>
        <p:spPr>
          <a:xfrm>
            <a:off x="2123728" y="2996952"/>
            <a:ext cx="0" cy="220900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123728" y="5205958"/>
            <a:ext cx="129614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419872" y="4557886"/>
            <a:ext cx="0" cy="12961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419872" y="4557886"/>
            <a:ext cx="14761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896036" y="4557886"/>
            <a:ext cx="0" cy="12961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419872" y="5854030"/>
            <a:ext cx="14761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896036" y="5205958"/>
            <a:ext cx="198022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896036" y="3015177"/>
            <a:ext cx="198022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876256" y="2996952"/>
            <a:ext cx="0" cy="220900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4145690" y="4890783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994847" y="455788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0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693205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0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6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8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7" grpId="1" animBg="1"/>
      <p:bldP spid="8" grpId="0" animBg="1"/>
      <p:bldP spid="8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332656"/>
            <a:ext cx="79208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Při rychlejší změně magnetického pole v okolí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cívky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se v cívce indukuje větší proud.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5710" y="1902316"/>
            <a:ext cx="83267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Existuje jiná možnost změny magnetického pole, než vzájemná změna polohy mezi cívkou a magnetem?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8256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41355" y="1709541"/>
            <a:ext cx="1651620" cy="55054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83845" y="1736812"/>
            <a:ext cx="2520280" cy="550540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 flipH="1">
            <a:off x="4572000" y="2012082"/>
            <a:ext cx="4029" cy="181296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117131" y="2012082"/>
            <a:ext cx="0" cy="181296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117131" y="3831793"/>
            <a:ext cx="36004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497743" y="3665628"/>
            <a:ext cx="0" cy="36004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590653" y="3718333"/>
            <a:ext cx="0" cy="25463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590653" y="3831793"/>
            <a:ext cx="154118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909219" y="2012082"/>
            <a:ext cx="114010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1117131" y="2012082"/>
            <a:ext cx="79208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9" name="Ovál 28"/>
          <p:cNvSpPr/>
          <p:nvPr/>
        </p:nvSpPr>
        <p:spPr>
          <a:xfrm>
            <a:off x="3131840" y="3757833"/>
            <a:ext cx="144016" cy="147919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3415308" y="3757833"/>
            <a:ext cx="144016" cy="147919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>
            <a:off x="3563353" y="3805274"/>
            <a:ext cx="101267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5436096" y="2032686"/>
            <a:ext cx="4029" cy="181296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7812360" y="2038111"/>
            <a:ext cx="4029" cy="181296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947084" y="2913461"/>
            <a:ext cx="0" cy="12961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947084" y="2913461"/>
            <a:ext cx="14761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7423248" y="2913461"/>
            <a:ext cx="0" cy="12961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947084" y="4209605"/>
            <a:ext cx="14761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V="1">
            <a:off x="6647710" y="3251957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6496867" y="291346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0</a:t>
            </a:r>
            <a:endParaRPr lang="cs-CZ" b="1" dirty="0"/>
          </a:p>
        </p:txBody>
      </p:sp>
      <p:cxnSp>
        <p:nvCxnSpPr>
          <p:cNvPr id="42" name="Přímá spojnice 41"/>
          <p:cNvCxnSpPr/>
          <p:nvPr/>
        </p:nvCxnSpPr>
        <p:spPr>
          <a:xfrm>
            <a:off x="5436096" y="3851073"/>
            <a:ext cx="51098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7423248" y="3851073"/>
            <a:ext cx="393141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>
            <a:stCxn id="29" idx="1"/>
          </p:cNvCxnSpPr>
          <p:nvPr/>
        </p:nvCxnSpPr>
        <p:spPr>
          <a:xfrm flipV="1">
            <a:off x="3152931" y="3561533"/>
            <a:ext cx="334385" cy="21796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24628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41355" y="1709541"/>
            <a:ext cx="1651620" cy="55054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1736812"/>
            <a:ext cx="2428515" cy="550540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 flipH="1">
            <a:off x="4572000" y="2012082"/>
            <a:ext cx="4029" cy="181296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117131" y="2012082"/>
            <a:ext cx="0" cy="181296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117131" y="3831793"/>
            <a:ext cx="36004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497743" y="3665628"/>
            <a:ext cx="0" cy="36004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590653" y="3718333"/>
            <a:ext cx="0" cy="25463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590653" y="3831793"/>
            <a:ext cx="154118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909219" y="2012082"/>
            <a:ext cx="114010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1117131" y="2012082"/>
            <a:ext cx="79208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9" name="Ovál 28"/>
          <p:cNvSpPr/>
          <p:nvPr/>
        </p:nvSpPr>
        <p:spPr>
          <a:xfrm>
            <a:off x="3131840" y="3757833"/>
            <a:ext cx="144016" cy="147919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3415308" y="3757833"/>
            <a:ext cx="144016" cy="147919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>
            <a:off x="3563353" y="3805274"/>
            <a:ext cx="101267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5508104" y="2048104"/>
            <a:ext cx="4029" cy="181296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7812360" y="2038111"/>
            <a:ext cx="1" cy="181296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947084" y="2913461"/>
            <a:ext cx="0" cy="12961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947084" y="2913461"/>
            <a:ext cx="14761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7423248" y="2913461"/>
            <a:ext cx="0" cy="12961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947084" y="4209605"/>
            <a:ext cx="14761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V="1">
            <a:off x="6647710" y="3251957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6496867" y="291346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0</a:t>
            </a:r>
            <a:endParaRPr lang="cs-CZ" b="1" dirty="0"/>
          </a:p>
        </p:txBody>
      </p:sp>
      <p:cxnSp>
        <p:nvCxnSpPr>
          <p:cNvPr id="42" name="Přímá spojnice 41"/>
          <p:cNvCxnSpPr/>
          <p:nvPr/>
        </p:nvCxnSpPr>
        <p:spPr>
          <a:xfrm flipV="1">
            <a:off x="5508104" y="3851073"/>
            <a:ext cx="438980" cy="999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7423248" y="3851073"/>
            <a:ext cx="393141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>
            <a:stCxn id="29" idx="1"/>
          </p:cNvCxnSpPr>
          <p:nvPr/>
        </p:nvCxnSpPr>
        <p:spPr>
          <a:xfrm flipV="1">
            <a:off x="3152931" y="3718333"/>
            <a:ext cx="410422" cy="6116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 flipV="1">
            <a:off x="1088896" y="3825044"/>
            <a:ext cx="388275" cy="674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1117131" y="2025185"/>
            <a:ext cx="0" cy="1820463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1088896" y="1998196"/>
            <a:ext cx="2042944" cy="13886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4381493" y="2012081"/>
            <a:ext cx="190507" cy="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4572000" y="2026835"/>
            <a:ext cx="1" cy="179820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>
            <a:off x="3559324" y="3793799"/>
            <a:ext cx="1012676" cy="674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3" name="Přímá spojnice 52"/>
          <p:cNvCxnSpPr>
            <a:stCxn id="29" idx="2"/>
          </p:cNvCxnSpPr>
          <p:nvPr/>
        </p:nvCxnSpPr>
        <p:spPr>
          <a:xfrm flipH="1">
            <a:off x="1590653" y="3831793"/>
            <a:ext cx="1541187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H="1" flipV="1">
            <a:off x="5512133" y="3851073"/>
            <a:ext cx="434951" cy="9993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 flipV="1">
            <a:off x="5498316" y="2067384"/>
            <a:ext cx="4029" cy="179368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5502624" y="2039897"/>
            <a:ext cx="29351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479238" y="2038111"/>
            <a:ext cx="33312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7812360" y="2025185"/>
            <a:ext cx="0" cy="184898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H="1">
            <a:off x="7423248" y="3851073"/>
            <a:ext cx="393141" cy="9993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1386457" y="832378"/>
            <a:ext cx="33257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primární obvod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076056" y="832378"/>
            <a:ext cx="38661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sekundární obvod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84633" y="4653136"/>
            <a:ext cx="805510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Při zapnutí primárního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obvodu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vznikne v sekundární cívce indukovaný proud.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1189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5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000"/>
                            </p:stCondLst>
                            <p:childTnLst>
                              <p:par>
                                <p:cTn id="4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500"/>
                            </p:stCondLst>
                            <p:childTnLst>
                              <p:par>
                                <p:cTn id="47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0"/>
                            </p:stCondLst>
                            <p:childTnLst>
                              <p:par>
                                <p:cTn id="51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500"/>
                            </p:stCondLst>
                            <p:childTnLst>
                              <p:par>
                                <p:cTn id="5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6000"/>
                            </p:stCondLst>
                            <p:childTnLst>
                              <p:par>
                                <p:cTn id="5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6500"/>
                            </p:stCondLst>
                            <p:childTnLst>
                              <p:par>
                                <p:cTn id="63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700000">
                                      <p:cBhvr>
                                        <p:cTn id="6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  <p:bldP spid="55" grpId="0"/>
      <p:bldP spid="5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41355" y="1709541"/>
            <a:ext cx="1651620" cy="55054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1736812"/>
            <a:ext cx="2428515" cy="550540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 flipH="1">
            <a:off x="4572000" y="2012082"/>
            <a:ext cx="4029" cy="181296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117131" y="2012082"/>
            <a:ext cx="0" cy="181296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117131" y="3831793"/>
            <a:ext cx="36004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497743" y="3665628"/>
            <a:ext cx="0" cy="36004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590653" y="3718333"/>
            <a:ext cx="0" cy="25463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590653" y="3831793"/>
            <a:ext cx="154118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909219" y="2012082"/>
            <a:ext cx="114010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1117131" y="2012082"/>
            <a:ext cx="79208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9" name="Ovál 28"/>
          <p:cNvSpPr/>
          <p:nvPr/>
        </p:nvSpPr>
        <p:spPr>
          <a:xfrm>
            <a:off x="3131840" y="3757833"/>
            <a:ext cx="144016" cy="147919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3415308" y="3757833"/>
            <a:ext cx="144016" cy="147919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>
            <a:off x="3563353" y="3805274"/>
            <a:ext cx="101267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5508104" y="2048104"/>
            <a:ext cx="4029" cy="181296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7812360" y="2038111"/>
            <a:ext cx="1" cy="181296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947084" y="2913461"/>
            <a:ext cx="0" cy="12961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947084" y="2913461"/>
            <a:ext cx="14761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7423248" y="2913461"/>
            <a:ext cx="0" cy="12961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947084" y="4209605"/>
            <a:ext cx="14761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V="1">
            <a:off x="6647710" y="3251957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6496867" y="291346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0</a:t>
            </a:r>
            <a:endParaRPr lang="cs-CZ" b="1" dirty="0"/>
          </a:p>
        </p:txBody>
      </p:sp>
      <p:cxnSp>
        <p:nvCxnSpPr>
          <p:cNvPr id="42" name="Přímá spojnice 41"/>
          <p:cNvCxnSpPr/>
          <p:nvPr/>
        </p:nvCxnSpPr>
        <p:spPr>
          <a:xfrm flipV="1">
            <a:off x="5508104" y="3851073"/>
            <a:ext cx="438980" cy="999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7423248" y="3851073"/>
            <a:ext cx="393141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>
            <a:stCxn id="29" idx="1"/>
          </p:cNvCxnSpPr>
          <p:nvPr/>
        </p:nvCxnSpPr>
        <p:spPr>
          <a:xfrm flipV="1">
            <a:off x="3152931" y="3539989"/>
            <a:ext cx="406393" cy="23950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1386457" y="832378"/>
            <a:ext cx="33257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primární obvod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076056" y="832378"/>
            <a:ext cx="38661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sekundární obvod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84633" y="4653136"/>
            <a:ext cx="805510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Při vypnutí primárního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obvodu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vznikne v sekundární cívce indukovaný proud.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049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700000">
                                      <p:cBhvr>
                                        <p:cTn id="1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  <p:bldP spid="55" grpId="0"/>
      <p:bldP spid="5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52128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Otázky a úlohy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3092" y="1081839"/>
            <a:ext cx="82233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Může vzniknout v uzavřeném el. obvodu 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    bez zdroje napětí elektrický proud?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3092" y="2242394"/>
            <a:ext cx="86909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2. Na čem závisí velikost indukovaného 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    proudu?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3092" y="3429000"/>
            <a:ext cx="86909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. Popiš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pokusy,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při kterých vzniká v cívce 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    indukovaný proud.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7420" y="4725144"/>
            <a:ext cx="86909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4. Co je společného pro různé případy vzniku     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    indukovaného proudu v cívce?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  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60998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92696"/>
            <a:ext cx="8229600" cy="4525963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2600" u="sng" dirty="0" smtClean="0"/>
              <a:t>Zdroje a </a:t>
            </a:r>
            <a:r>
              <a:rPr lang="cs-CZ" sz="2600" u="sng" smtClean="0"/>
              <a:t>literatura :</a:t>
            </a:r>
          </a:p>
          <a:p>
            <a:pPr>
              <a:buFontTx/>
              <a:buNone/>
            </a:pPr>
            <a:endParaRPr lang="cs-CZ" sz="2600" u="sng" smtClean="0"/>
          </a:p>
          <a:p>
            <a:r>
              <a:rPr lang="cs-CZ" sz="2000" dirty="0" smtClean="0"/>
              <a:t>Fyzika pro 9. ročník ZŠ, PROMETHEUS 2001, doc. RNDr. Růžena Kolářová, CSc., PaedDr. Jiří </a:t>
            </a:r>
            <a:r>
              <a:rPr lang="cs-CZ" sz="2000" dirty="0" err="1" smtClean="0"/>
              <a:t>Bohuněk</a:t>
            </a:r>
            <a:r>
              <a:rPr lang="cs-CZ" sz="2000" dirty="0" smtClean="0"/>
              <a:t>, doc. </a:t>
            </a:r>
            <a:r>
              <a:rPr lang="cs-CZ" sz="2000" dirty="0"/>
              <a:t>i</a:t>
            </a:r>
            <a:r>
              <a:rPr lang="cs-CZ" sz="2000" dirty="0" smtClean="0"/>
              <a:t>ng. Ivan </a:t>
            </a:r>
            <a:r>
              <a:rPr lang="cs-CZ" sz="2000" dirty="0" err="1" smtClean="0"/>
              <a:t>Štoll</a:t>
            </a:r>
            <a:r>
              <a:rPr lang="cs-CZ" sz="2000" dirty="0" smtClean="0"/>
              <a:t>, CSc., doc. RNDr. Miroslav Svoboda, CSc., doc. RNDr. Marek Wolf, CSc.</a:t>
            </a:r>
          </a:p>
          <a:p>
            <a:r>
              <a:rPr lang="cs-CZ" sz="2000" dirty="0">
                <a:hlinkClick r:id="rId2"/>
              </a:rPr>
              <a:t>http://www.cez.cz/edee/content/microsites/elektrina/3-2.htm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0903714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</TotalTime>
  <Words>268</Words>
  <Application>Microsoft Office PowerPoint</Application>
  <PresentationFormat>Předvádění na obrazovce (4:3)</PresentationFormat>
  <Paragraphs>47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Elektromagnetická indukce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24</cp:revision>
  <dcterms:created xsi:type="dcterms:W3CDTF">2011-10-05T17:31:41Z</dcterms:created>
  <dcterms:modified xsi:type="dcterms:W3CDTF">2014-03-09T18:49:54Z</dcterms:modified>
</cp:coreProperties>
</file>