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1" r:id="rId2"/>
    <p:sldId id="265" r:id="rId3"/>
    <p:sldId id="266" r:id="rId4"/>
    <p:sldId id="267" r:id="rId5"/>
    <p:sldId id="268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053" autoAdjust="0"/>
    <p:restoredTop sz="86323" autoAdjust="0"/>
  </p:normalViewPr>
  <p:slideViewPr>
    <p:cSldViewPr>
      <p:cViewPr>
        <p:scale>
          <a:sx n="100" d="100"/>
          <a:sy n="100" d="100"/>
        </p:scale>
        <p:origin x="-7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45AED-B06F-4C5B-8006-31B135EFD263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D81CE-622F-48EB-9C1F-FF32D6736A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49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5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11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910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8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866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808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967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386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463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275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D6681-1A25-48AE-8BC7-4208B4B49F55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EAB83-2818-4024-8233-6C94A1073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747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z.cz/edee/content/microsites/elektrina/3-2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4221088"/>
            <a:ext cx="7772400" cy="1152525"/>
          </a:xfrm>
        </p:spPr>
        <p:txBody>
          <a:bodyPr/>
          <a:lstStyle/>
          <a:p>
            <a:r>
              <a:rPr lang="cs-CZ" dirty="0" smtClean="0"/>
              <a:t>Střídavý proud</a:t>
            </a:r>
            <a:endParaRPr lang="cs-CZ" dirty="0"/>
          </a:p>
        </p:txBody>
      </p:sp>
      <p:pic>
        <p:nvPicPr>
          <p:cNvPr id="20485" name="Obrázek 1" descr="imagesCAC265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487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6243258"/>
              </p:ext>
            </p:extLst>
          </p:nvPr>
        </p:nvGraphicFramePr>
        <p:xfrm>
          <a:off x="1042988" y="1484313"/>
          <a:ext cx="7129462" cy="1960505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Střídavý proud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2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 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9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VY_32_INOVACE_17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Jan Hrubec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15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355024" cy="33843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077072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 změně magnetického pole v okolí cívky vznikne v cívce střídavý elektrický proud.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4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695116" y="116632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Časový průběh střídavého proudu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1043608" y="3212976"/>
            <a:ext cx="7128792" cy="360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043608" y="980728"/>
            <a:ext cx="0" cy="43204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Volný tvar 18"/>
          <p:cNvSpPr/>
          <p:nvPr/>
        </p:nvSpPr>
        <p:spPr>
          <a:xfrm>
            <a:off x="1057275" y="1780971"/>
            <a:ext cx="5953125" cy="2791029"/>
          </a:xfrm>
          <a:custGeom>
            <a:avLst/>
            <a:gdLst>
              <a:gd name="connsiteX0" fmla="*/ 0 w 5953125"/>
              <a:gd name="connsiteY0" fmla="*/ 1476579 h 2791029"/>
              <a:gd name="connsiteX1" fmla="*/ 571500 w 5953125"/>
              <a:gd name="connsiteY1" fmla="*/ 38304 h 2791029"/>
              <a:gd name="connsiteX2" fmla="*/ 1181100 w 5953125"/>
              <a:gd name="connsiteY2" fmla="*/ 2791029 h 2791029"/>
              <a:gd name="connsiteX3" fmla="*/ 1981200 w 5953125"/>
              <a:gd name="connsiteY3" fmla="*/ 47829 h 2791029"/>
              <a:gd name="connsiteX4" fmla="*/ 2647950 w 5953125"/>
              <a:gd name="connsiteY4" fmla="*/ 2743404 h 2791029"/>
              <a:gd name="connsiteX5" fmla="*/ 3467100 w 5953125"/>
              <a:gd name="connsiteY5" fmla="*/ 9729 h 2791029"/>
              <a:gd name="connsiteX6" fmla="*/ 4305300 w 5953125"/>
              <a:gd name="connsiteY6" fmla="*/ 2724354 h 2791029"/>
              <a:gd name="connsiteX7" fmla="*/ 5038725 w 5953125"/>
              <a:gd name="connsiteY7" fmla="*/ 204 h 2791029"/>
              <a:gd name="connsiteX8" fmla="*/ 5953125 w 5953125"/>
              <a:gd name="connsiteY8" fmla="*/ 2610054 h 27910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53125" h="2791029">
                <a:moveTo>
                  <a:pt x="0" y="1476579"/>
                </a:moveTo>
                <a:cubicBezTo>
                  <a:pt x="187325" y="647904"/>
                  <a:pt x="374650" y="-180771"/>
                  <a:pt x="571500" y="38304"/>
                </a:cubicBezTo>
                <a:cubicBezTo>
                  <a:pt x="768350" y="257379"/>
                  <a:pt x="946150" y="2789442"/>
                  <a:pt x="1181100" y="2791029"/>
                </a:cubicBezTo>
                <a:cubicBezTo>
                  <a:pt x="1416050" y="2792617"/>
                  <a:pt x="1736725" y="55766"/>
                  <a:pt x="1981200" y="47829"/>
                </a:cubicBezTo>
                <a:cubicBezTo>
                  <a:pt x="2225675" y="39892"/>
                  <a:pt x="2400300" y="2749754"/>
                  <a:pt x="2647950" y="2743404"/>
                </a:cubicBezTo>
                <a:cubicBezTo>
                  <a:pt x="2895600" y="2737054"/>
                  <a:pt x="3190875" y="12904"/>
                  <a:pt x="3467100" y="9729"/>
                </a:cubicBezTo>
                <a:cubicBezTo>
                  <a:pt x="3743325" y="6554"/>
                  <a:pt x="4043363" y="2725942"/>
                  <a:pt x="4305300" y="2724354"/>
                </a:cubicBezTo>
                <a:cubicBezTo>
                  <a:pt x="4567238" y="2722767"/>
                  <a:pt x="4764088" y="19254"/>
                  <a:pt x="5038725" y="204"/>
                </a:cubicBezTo>
                <a:cubicBezTo>
                  <a:pt x="5313363" y="-18846"/>
                  <a:pt x="5633244" y="1295604"/>
                  <a:pt x="5953125" y="261005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41922" y="30643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627784" y="1574794"/>
            <a:ext cx="0" cy="163818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078238" y="1574794"/>
            <a:ext cx="0" cy="165618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627784" y="1700808"/>
            <a:ext cx="145045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120580" y="112931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259632" y="263691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771800" y="262587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283968" y="259578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940152" y="2575223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051720" y="371703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3524858" y="368121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5148064" y="371703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50987" y="1028363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778255" y="3248980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300192" y="1574794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sinusoida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453" y="5354141"/>
            <a:ext cx="86501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 střídavého elektrického proudu se mění jak jeho velikost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tak směr.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39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19" grpId="0" animBg="1"/>
      <p:bldP spid="2" grpId="0"/>
      <p:bldP spid="11" grpId="0"/>
      <p:bldP spid="25" grpId="0"/>
      <p:bldP spid="26" grpId="0"/>
      <p:bldP spid="27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2123728" y="3749656"/>
            <a:ext cx="1152634" cy="957321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716016" y="3717032"/>
            <a:ext cx="1248692" cy="957321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9033767" cy="1152128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Perioda střídavého proudu . . . T</a:t>
            </a:r>
            <a:br>
              <a:rPr 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Základní jednotka . . . sekunda . . . s</a:t>
            </a:r>
            <a:br>
              <a:rPr 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Perioda je doba za níž se průběh střídavého proudu opakuje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61841" y="1412776"/>
            <a:ext cx="9033767" cy="20742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Frekvence střídavého proudu . . . f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Základní jednotka . . . hertz . . . Hz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Frekvence udává počet period za 1 s.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59904" y="3772679"/>
                <a:ext cx="443070" cy="7838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904" y="3772679"/>
                <a:ext cx="443070" cy="78380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716016" y="3872194"/>
            <a:ext cx="6078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 =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843808" y="3749656"/>
                <a:ext cx="432554" cy="8509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𝑓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3749656"/>
                <a:ext cx="432554" cy="85093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232869" y="3882739"/>
            <a:ext cx="6832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T</a:t>
            </a:r>
            <a:r>
              <a:rPr lang="cs-CZ" sz="3200" dirty="0" smtClean="0"/>
              <a:t> =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691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188640"/>
            <a:ext cx="8496944" cy="11521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Střídavý proud ve spotřebitelské síti má frekvenci 50 Hz. Jaká je jeho perioda 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23949" y="1390439"/>
                <a:ext cx="432554" cy="8509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𝑓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3949" y="1390439"/>
                <a:ext cx="432554" cy="85093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80061" y="1489954"/>
            <a:ext cx="6832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 =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70585" y="2201556"/>
                <a:ext cx="780983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sz="2800" dirty="0" smtClean="0"/>
                  <a:t>  s</a:t>
                </a:r>
                <a:endParaRPr lang="cs-CZ" sz="28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0585" y="2201556"/>
                <a:ext cx="780983" cy="714683"/>
              </a:xfrm>
              <a:prstGeom prst="rect">
                <a:avLst/>
              </a:prstGeom>
              <a:blipFill rotWithShape="1">
                <a:blip r:embed="rId3"/>
                <a:stretch>
                  <a:fillRect r="-15625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26697" y="2301071"/>
            <a:ext cx="6832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 =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9798" y="2885846"/>
            <a:ext cx="6832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 =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9587" y="2947400"/>
            <a:ext cx="917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0,02 s</a:t>
            </a:r>
            <a:endParaRPr lang="cs-CZ" sz="2400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755576" y="3356992"/>
            <a:ext cx="14312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55576" y="3402847"/>
            <a:ext cx="14312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Nadpis 1"/>
          <p:cNvSpPr txBox="1">
            <a:spLocks/>
          </p:cNvSpPr>
          <p:nvPr/>
        </p:nvSpPr>
        <p:spPr>
          <a:xfrm>
            <a:off x="395536" y="3573016"/>
            <a:ext cx="8496944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Perioda střídavého proudu ve spotřebitelské síti je 0,02 s.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05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  <p:bldP spid="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2600" u="sng" dirty="0" smtClean="0"/>
              <a:t>Zdroje a literatura :</a:t>
            </a:r>
          </a:p>
          <a:p>
            <a:pPr>
              <a:buFontTx/>
              <a:buNone/>
            </a:pPr>
            <a:endParaRPr lang="cs-CZ" sz="2600" u="sng" dirty="0" smtClean="0"/>
          </a:p>
          <a:p>
            <a:r>
              <a:rPr lang="cs-CZ" sz="2000" dirty="0" smtClean="0"/>
              <a:t>Fyzika pro 9. ročník ZŠ, PROMETHEUS 2001, doc. RNDr. Růžena Kolářová, CSc., PaedDr. Jiří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, doc. </a:t>
            </a:r>
            <a:r>
              <a:rPr lang="cs-CZ" sz="2000" dirty="0"/>
              <a:t>i</a:t>
            </a:r>
            <a:r>
              <a:rPr lang="cs-CZ" sz="2000" dirty="0" smtClean="0"/>
              <a:t>ng. Ivan </a:t>
            </a:r>
            <a:r>
              <a:rPr lang="cs-CZ" sz="2000" dirty="0" err="1" smtClean="0"/>
              <a:t>Štoll</a:t>
            </a:r>
            <a:r>
              <a:rPr lang="cs-CZ" sz="2000" dirty="0" smtClean="0"/>
              <a:t>, CSc., doc. RNDr. Miroslav Svoboda, CSc., doc. RNDr. Marek Wolf, CSc.</a:t>
            </a:r>
          </a:p>
          <a:p>
            <a:r>
              <a:rPr lang="cs-CZ" sz="2000" dirty="0">
                <a:hlinkClick r:id="rId2"/>
              </a:rPr>
              <a:t>http://www.cez.cz/edee/content/microsites/elektrina/3-2.htm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2333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216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Střídavý proud</vt:lpstr>
      <vt:lpstr>Prezentace aplikace PowerPoint</vt:lpstr>
      <vt:lpstr>Prezentace aplikace PowerPoint</vt:lpstr>
      <vt:lpstr>Perioda střídavého proudu . . . T Základní jednotka . . . sekunda . . . s Perioda je doba za níž se průběh střídavého proudu opakuje.</vt:lpstr>
      <vt:lpstr>Střídavý proud ve spotřebitelské síti má frekvenci 50 Hz. Jaká je jeho perioda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44</cp:revision>
  <dcterms:created xsi:type="dcterms:W3CDTF">2011-10-05T17:31:41Z</dcterms:created>
  <dcterms:modified xsi:type="dcterms:W3CDTF">2012-09-17T17:48:54Z</dcterms:modified>
</cp:coreProperties>
</file>