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71" r:id="rId2"/>
    <p:sldId id="265" r:id="rId3"/>
    <p:sldId id="266" r:id="rId4"/>
    <p:sldId id="267" r:id="rId5"/>
    <p:sldId id="268" r:id="rId6"/>
    <p:sldId id="257" r:id="rId7"/>
    <p:sldId id="264" r:id="rId8"/>
    <p:sldId id="258" r:id="rId9"/>
    <p:sldId id="269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C45AED-B06F-4C5B-8006-31B135EFD26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AD81CE-622F-48EB-9C1F-FF32D6736A7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91543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AD81CE-622F-48EB-9C1F-FF32D6736A78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83416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D6681-1A25-48AE-8BC7-4208B4B49F55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EAB83-2818-4024-8233-6C94A10739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964950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D6681-1A25-48AE-8BC7-4208B4B49F55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EAB83-2818-4024-8233-6C94A10739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3561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D6681-1A25-48AE-8BC7-4208B4B49F55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EAB83-2818-4024-8233-6C94A10739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73116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D6681-1A25-48AE-8BC7-4208B4B49F55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EAB83-2818-4024-8233-6C94A10739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89109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D6681-1A25-48AE-8BC7-4208B4B49F55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EAB83-2818-4024-8233-6C94A10739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9388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D6681-1A25-48AE-8BC7-4208B4B49F55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EAB83-2818-4024-8233-6C94A10739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348668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D6681-1A25-48AE-8BC7-4208B4B49F55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EAB83-2818-4024-8233-6C94A10739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38087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D6681-1A25-48AE-8BC7-4208B4B49F55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EAB83-2818-4024-8233-6C94A10739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4967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D6681-1A25-48AE-8BC7-4208B4B49F55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EAB83-2818-4024-8233-6C94A10739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993869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D6681-1A25-48AE-8BC7-4208B4B49F55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EAB83-2818-4024-8233-6C94A10739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3463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D6681-1A25-48AE-8BC7-4208B4B49F55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EAB83-2818-4024-8233-6C94A10739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8275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CD6681-1A25-48AE-8BC7-4208B4B49F55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3EAB83-2818-4024-8233-6C94A10739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77475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560" y="3933056"/>
            <a:ext cx="7772400" cy="1152525"/>
          </a:xfrm>
        </p:spPr>
        <p:txBody>
          <a:bodyPr/>
          <a:lstStyle/>
          <a:p>
            <a:r>
              <a:rPr lang="cs-CZ" dirty="0" smtClean="0"/>
              <a:t>Měření střídavého proudu</a:t>
            </a:r>
            <a:endParaRPr lang="cs-CZ" dirty="0"/>
          </a:p>
        </p:txBody>
      </p:sp>
      <p:pic>
        <p:nvPicPr>
          <p:cNvPr id="20485" name="Obrázek 1" descr="imagesCAC265G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716463" cy="103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6" name="Text Box 6"/>
          <p:cNvSpPr txBox="1">
            <a:spLocks noChangeArrowheads="1"/>
          </p:cNvSpPr>
          <p:nvPr/>
        </p:nvSpPr>
        <p:spPr bwMode="auto">
          <a:xfrm>
            <a:off x="1835150" y="1557338"/>
            <a:ext cx="63373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graphicFrame>
        <p:nvGraphicFramePr>
          <p:cNvPr id="20487" name="Group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11901149"/>
              </p:ext>
            </p:extLst>
          </p:nvPr>
        </p:nvGraphicFramePr>
        <p:xfrm>
          <a:off x="1042988" y="1484313"/>
          <a:ext cx="7129462" cy="1960505"/>
        </p:xfrm>
        <a:graphic>
          <a:graphicData uri="http://schemas.openxmlformats.org/drawingml/2006/table">
            <a:tbl>
              <a:tblPr/>
              <a:tblGrid>
                <a:gridCol w="1657350"/>
                <a:gridCol w="5472112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ZŠ J. A. Komenského Milevsko, J. A. Komenského 1023, okres Písek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1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CZ.1.07/1.4.00/21.1611 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01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ŠABLONY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  Inovace a zkvalitnění výuky prostřednictvím ICT 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01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MATERIÁLU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Měření střídavého proudu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2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SADY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 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9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VY_32_INOVACE_18 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2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 MATERIÁLU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Jan Hrubec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663151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3201566" y="1916832"/>
            <a:ext cx="2016224" cy="50405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137670" y="1916832"/>
            <a:ext cx="1080120" cy="50405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54002" y="2420888"/>
            <a:ext cx="3163788" cy="1054596"/>
          </a:xfrm>
          <a:prstGeom prst="rect">
            <a:avLst/>
          </a:prstGeom>
        </p:spPr>
      </p:pic>
      <p:cxnSp>
        <p:nvCxnSpPr>
          <p:cNvPr id="11" name="Přímá spojnice 10"/>
          <p:cNvCxnSpPr/>
          <p:nvPr/>
        </p:nvCxnSpPr>
        <p:spPr>
          <a:xfrm>
            <a:off x="2123728" y="2996952"/>
            <a:ext cx="0" cy="220900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123728" y="5205958"/>
            <a:ext cx="129614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419872" y="4557886"/>
            <a:ext cx="0" cy="129614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419872" y="4557886"/>
            <a:ext cx="147616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4896036" y="4557886"/>
            <a:ext cx="0" cy="129614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419872" y="5854030"/>
            <a:ext cx="147616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896036" y="5205958"/>
            <a:ext cx="198022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896036" y="3015177"/>
            <a:ext cx="198022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6876256" y="2996952"/>
            <a:ext cx="0" cy="220900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4145690" y="4890783"/>
            <a:ext cx="0" cy="5760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3994847" y="455788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0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22440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5" presetID="35" presetClass="path" presetSubtype="0" autoRev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8" presetClass="emph" presetSubtype="0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-2700000">
                                      <p:cBhvr>
                                        <p:cTn id="1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3201566" y="1916832"/>
            <a:ext cx="2016224" cy="50405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137670" y="1916832"/>
            <a:ext cx="1080120" cy="50405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54002" y="2420888"/>
            <a:ext cx="3163788" cy="1054596"/>
          </a:xfrm>
          <a:prstGeom prst="rect">
            <a:avLst/>
          </a:prstGeom>
        </p:spPr>
      </p:pic>
      <p:cxnSp>
        <p:nvCxnSpPr>
          <p:cNvPr id="11" name="Přímá spojnice 10"/>
          <p:cNvCxnSpPr/>
          <p:nvPr/>
        </p:nvCxnSpPr>
        <p:spPr>
          <a:xfrm>
            <a:off x="2123728" y="2996952"/>
            <a:ext cx="0" cy="220900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123728" y="5205958"/>
            <a:ext cx="129614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419872" y="4557886"/>
            <a:ext cx="0" cy="129614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419872" y="4557886"/>
            <a:ext cx="147616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4896036" y="4557886"/>
            <a:ext cx="0" cy="129614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419872" y="5854030"/>
            <a:ext cx="147616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896036" y="5205958"/>
            <a:ext cx="198022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896036" y="3015177"/>
            <a:ext cx="198022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6876256" y="2996952"/>
            <a:ext cx="0" cy="220900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4145690" y="4890783"/>
            <a:ext cx="0" cy="5760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3994847" y="455788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0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7270" y="404664"/>
            <a:ext cx="82809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Ručka ampérmetru se při pohybu magnetu pohybuje na jednu a na druhou stranu.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29499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700000">
                                      <p:cBhvr>
                                        <p:cTn id="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63" presetClass="path" presetSubtype="0" autoRev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" presetID="63" presetClass="path" presetSubtype="0" autoRev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3200530" y="1901791"/>
            <a:ext cx="2016224" cy="50405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145690" y="1887009"/>
            <a:ext cx="1080120" cy="50405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54002" y="2420888"/>
            <a:ext cx="3163788" cy="1054596"/>
          </a:xfrm>
          <a:prstGeom prst="rect">
            <a:avLst/>
          </a:prstGeom>
        </p:spPr>
      </p:pic>
      <p:cxnSp>
        <p:nvCxnSpPr>
          <p:cNvPr id="11" name="Přímá spojnice 10"/>
          <p:cNvCxnSpPr/>
          <p:nvPr/>
        </p:nvCxnSpPr>
        <p:spPr>
          <a:xfrm>
            <a:off x="2123728" y="2996952"/>
            <a:ext cx="0" cy="220900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123728" y="5205958"/>
            <a:ext cx="129614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419872" y="4557886"/>
            <a:ext cx="0" cy="129614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419872" y="4557886"/>
            <a:ext cx="147616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4896036" y="4557886"/>
            <a:ext cx="0" cy="129614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419872" y="5854030"/>
            <a:ext cx="147616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896036" y="5205958"/>
            <a:ext cx="198022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896036" y="3015177"/>
            <a:ext cx="198022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6876256" y="2996952"/>
            <a:ext cx="0" cy="220900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4145690" y="4890783"/>
            <a:ext cx="0" cy="5760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3994847" y="455788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0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7270" y="404664"/>
            <a:ext cx="82809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Co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nastane,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pokud bude pohyb magnetu velmi rychlý?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66966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utoRev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11" dur="2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2" presetID="35" presetClass="path" presetSubtype="0" autoRev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13" dur="2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3" presetClass="pat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17" dur="2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8" presetID="63" presetClass="path" presetSubtype="0" autoRev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19" dur="2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3200530" y="1901791"/>
            <a:ext cx="2016224" cy="50405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145690" y="1887009"/>
            <a:ext cx="1080120" cy="50405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54002" y="2420888"/>
            <a:ext cx="3163788" cy="1054596"/>
          </a:xfrm>
          <a:prstGeom prst="rect">
            <a:avLst/>
          </a:prstGeom>
        </p:spPr>
      </p:pic>
      <p:cxnSp>
        <p:nvCxnSpPr>
          <p:cNvPr id="11" name="Přímá spojnice 10"/>
          <p:cNvCxnSpPr/>
          <p:nvPr/>
        </p:nvCxnSpPr>
        <p:spPr>
          <a:xfrm>
            <a:off x="2123728" y="2996952"/>
            <a:ext cx="0" cy="220900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123728" y="5205958"/>
            <a:ext cx="129614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419872" y="4557886"/>
            <a:ext cx="0" cy="129614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419872" y="4557886"/>
            <a:ext cx="147616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4896036" y="4557886"/>
            <a:ext cx="0" cy="129614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419872" y="5854030"/>
            <a:ext cx="147616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896036" y="5205958"/>
            <a:ext cx="198022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896036" y="3015177"/>
            <a:ext cx="198022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6876256" y="2996952"/>
            <a:ext cx="0" cy="220900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4145690" y="4890783"/>
            <a:ext cx="0" cy="5760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3994847" y="455788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0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7270" y="404664"/>
            <a:ext cx="8280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Ručka ampérmetru neukáže výchylku. Proč?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46581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ovéPole 16"/>
          <p:cNvSpPr txBox="1"/>
          <p:nvPr/>
        </p:nvSpPr>
        <p:spPr>
          <a:xfrm>
            <a:off x="725419" y="404664"/>
            <a:ext cx="82809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Při rychlém pohybu magnetu nestačí ručka sledovat změny magnetického pole a zůstává trvale na nule.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25419" y="1974324"/>
            <a:ext cx="828092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Pro měření střídavého proudu musíme používat takový ampérmetr, jehož ručka se vychýlí vždy jen na jednu stranu bez ohledu na směr proudu.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02486" y="4036427"/>
            <a:ext cx="82809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Takovým ampérmetrem naměříme tzv. efektivní hodnotu střídavého proudu.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93201" y="5113645"/>
            <a:ext cx="82809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Efektivní hodnota střídavého proudu je hodnota, která se nachází mezi nulovou a maximální hodnotou.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15565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3" grpId="0"/>
      <p:bldP spid="24" grpId="0"/>
      <p:bldP spid="2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se šipkou 2"/>
          <p:cNvCxnSpPr/>
          <p:nvPr/>
        </p:nvCxnSpPr>
        <p:spPr>
          <a:xfrm>
            <a:off x="1367644" y="3284984"/>
            <a:ext cx="655272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V="1">
            <a:off x="1367644" y="404664"/>
            <a:ext cx="0" cy="446449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8" name="Volný tvar 7"/>
          <p:cNvSpPr/>
          <p:nvPr/>
        </p:nvSpPr>
        <p:spPr>
          <a:xfrm>
            <a:off x="1395726" y="1735304"/>
            <a:ext cx="5251520" cy="3133856"/>
          </a:xfrm>
          <a:custGeom>
            <a:avLst/>
            <a:gdLst>
              <a:gd name="connsiteX0" fmla="*/ 0 w 5131558"/>
              <a:gd name="connsiteY0" fmla="*/ 1523419 h 3133856"/>
              <a:gd name="connsiteX1" fmla="*/ 777922 w 5131558"/>
              <a:gd name="connsiteY1" fmla="*/ 49461 h 3133856"/>
              <a:gd name="connsiteX2" fmla="*/ 1637731 w 5131558"/>
              <a:gd name="connsiteY2" fmla="*/ 3133855 h 3133856"/>
              <a:gd name="connsiteX3" fmla="*/ 2838734 w 5131558"/>
              <a:gd name="connsiteY3" fmla="*/ 35813 h 3133856"/>
              <a:gd name="connsiteX4" fmla="*/ 3957851 w 5131558"/>
              <a:gd name="connsiteY4" fmla="*/ 3133855 h 3133856"/>
              <a:gd name="connsiteX5" fmla="*/ 5131558 w 5131558"/>
              <a:gd name="connsiteY5" fmla="*/ 22166 h 3133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131558" h="3133856">
                <a:moveTo>
                  <a:pt x="0" y="1523419"/>
                </a:moveTo>
                <a:cubicBezTo>
                  <a:pt x="252483" y="652237"/>
                  <a:pt x="504967" y="-218945"/>
                  <a:pt x="777922" y="49461"/>
                </a:cubicBezTo>
                <a:cubicBezTo>
                  <a:pt x="1050877" y="317867"/>
                  <a:pt x="1294262" y="3136130"/>
                  <a:pt x="1637731" y="3133855"/>
                </a:cubicBezTo>
                <a:cubicBezTo>
                  <a:pt x="1981200" y="3131580"/>
                  <a:pt x="2452047" y="35813"/>
                  <a:pt x="2838734" y="35813"/>
                </a:cubicBezTo>
                <a:cubicBezTo>
                  <a:pt x="3225421" y="35813"/>
                  <a:pt x="3575714" y="3136130"/>
                  <a:pt x="3957851" y="3133855"/>
                </a:cubicBezTo>
                <a:cubicBezTo>
                  <a:pt x="4339988" y="3131581"/>
                  <a:pt x="4735773" y="1576873"/>
                  <a:pt x="5131558" y="22166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/>
          <p:nvPr/>
        </p:nvCxnSpPr>
        <p:spPr>
          <a:xfrm>
            <a:off x="1367644" y="2204864"/>
            <a:ext cx="6552728" cy="0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3059832" y="3284984"/>
            <a:ext cx="1" cy="1584175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3059833" y="3753905"/>
            <a:ext cx="6976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Im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2" name="Přímá spojnice se šipkou 21"/>
          <p:cNvCxnSpPr/>
          <p:nvPr/>
        </p:nvCxnSpPr>
        <p:spPr>
          <a:xfrm>
            <a:off x="4283968" y="2191987"/>
            <a:ext cx="1" cy="1092997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4295194" y="2313746"/>
            <a:ext cx="3385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I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904844" y="2979066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0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904844" y="482940"/>
            <a:ext cx="3385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I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380312" y="3302232"/>
            <a:ext cx="3129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t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1112593" y="5085184"/>
            <a:ext cx="68407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Pro efektivní hodnoty proudu a napětí platí : I = 0,7 .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3200" baseline="-25000" dirty="0" err="1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200" baseline="-25000" dirty="0" smtClean="0">
                <a:latin typeface="Times New Roman" pitchFamily="18" charset="0"/>
                <a:cs typeface="Times New Roman" pitchFamily="18" charset="0"/>
              </a:rPr>
              <a:t> ,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U = 0,7 U</a:t>
            </a:r>
            <a:r>
              <a:rPr lang="cs-CZ" sz="3200" baseline="-25000" dirty="0" smtClean="0">
                <a:latin typeface="Times New Roman" pitchFamily="18" charset="0"/>
                <a:cs typeface="Times New Roman" pitchFamily="18" charset="0"/>
              </a:rPr>
              <a:t>m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93205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67544" y="332656"/>
            <a:ext cx="828092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Efektivní hodnoty střídavého proudu a napětí mají na tepelné spotřebiče stejný účinek jako stejnosměrný proud a napětí o stejné hodnotě.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67544" y="2394759"/>
            <a:ext cx="835787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Úkol č.1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Na štítku přístroje je uvedena přípustná efektivní hodnota proudu  0,3 A. Jaký maximální proud prochází přístrojem během jedné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periody?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3999931"/>
            <a:ext cx="16464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I = </a:t>
            </a: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0,3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A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22619" y="5086312"/>
            <a:ext cx="199605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 = 0,7 . </a:t>
            </a:r>
            <a:r>
              <a:rPr lang="cs-CZ" sz="3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3200" baseline="-250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200" baseline="-25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3943186" y="3933056"/>
                <a:ext cx="576064" cy="944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𝐼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0,7</m:t>
                          </m:r>
                        </m:den>
                      </m:f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43186" y="3933056"/>
                <a:ext cx="576064" cy="944554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3040734" y="4132709"/>
            <a:ext cx="10053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3600" baseline="-25000" dirty="0" err="1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600" baseline="-25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=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010722" y="5100903"/>
            <a:ext cx="10053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3600" baseline="-25000" dirty="0" err="1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600" baseline="-25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=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" name="TextovéPole 13"/>
              <p:cNvSpPr txBox="1"/>
              <p:nvPr/>
            </p:nvSpPr>
            <p:spPr>
              <a:xfrm>
                <a:off x="3907159" y="4932718"/>
                <a:ext cx="576064" cy="9845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0,3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0,7</m:t>
                          </m:r>
                        </m:den>
                      </m:f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07159" y="4932718"/>
                <a:ext cx="576064" cy="984565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4575779" y="5100902"/>
            <a:ext cx="4860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20072" y="4165025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3200" baseline="-25000" dirty="0" err="1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= 0,4 A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8" name="Přímá spojnice 27"/>
          <p:cNvCxnSpPr/>
          <p:nvPr/>
        </p:nvCxnSpPr>
        <p:spPr>
          <a:xfrm>
            <a:off x="5299484" y="4767716"/>
            <a:ext cx="164878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5292080" y="4797152"/>
            <a:ext cx="164878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622618" y="4439981"/>
            <a:ext cx="15011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3600" baseline="-25000" dirty="0" err="1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600" baseline="-25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= ?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09632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  <p:bldP spid="3" grpId="0"/>
      <p:bldP spid="6" grpId="0"/>
      <p:bldP spid="7" grpId="0" animBg="1"/>
      <p:bldP spid="8" grpId="0"/>
      <p:bldP spid="13" grpId="0"/>
      <p:bldP spid="14" grpId="0" animBg="1"/>
      <p:bldP spid="9" grpId="0"/>
      <p:bldP spid="10" grpId="0"/>
      <p:bldP spid="3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Maximální proud, který prochází přístrojem během jedné periody je 0,4 A.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3654" y="1412776"/>
            <a:ext cx="835787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Úkol č.2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Urči efektivní hodnotu střídavého proudu, je-li jeho maximální hodnota 2 A.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2489994"/>
            <a:ext cx="14492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3200" baseline="-25000" dirty="0" err="1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= 2 A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14282" y="3074768"/>
            <a:ext cx="9060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3200" baseline="-25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= ?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4162296"/>
            <a:ext cx="2520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 = 0,7 . </a:t>
            </a: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2  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4282" y="3659543"/>
            <a:ext cx="19271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 = 0,7 . </a:t>
            </a:r>
            <a:r>
              <a:rPr lang="cs-CZ" sz="3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3200" baseline="-250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4653136"/>
            <a:ext cx="16127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3200" baseline="-25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= 1,4 A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544861" y="5157192"/>
            <a:ext cx="164878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39552" y="5229200"/>
            <a:ext cx="164878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163401" y="5589240"/>
            <a:ext cx="86781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Efektivní hodnota střídavého proudu je 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1,4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A.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13275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  <p:bldP spid="10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692696"/>
            <a:ext cx="8229600" cy="4525963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2600" u="sng" dirty="0" smtClean="0"/>
              <a:t>Zdroje a literatura :</a:t>
            </a:r>
          </a:p>
          <a:p>
            <a:pPr>
              <a:buFontTx/>
              <a:buNone/>
            </a:pPr>
            <a:endParaRPr lang="cs-CZ" sz="2600" u="sng" dirty="0" smtClean="0"/>
          </a:p>
          <a:p>
            <a:r>
              <a:rPr lang="cs-CZ" sz="2000" dirty="0" smtClean="0"/>
              <a:t>Fyzika pro 9. ročník ZŠ, PROMETHEUS 2001, doc. RNDr. Růžena Kolářová, CSc., PaedDr. Jiří </a:t>
            </a:r>
            <a:r>
              <a:rPr lang="cs-CZ" sz="2000" dirty="0" err="1" smtClean="0"/>
              <a:t>Bohuněk</a:t>
            </a:r>
            <a:r>
              <a:rPr lang="cs-CZ" sz="2000" dirty="0" smtClean="0"/>
              <a:t>, doc. </a:t>
            </a:r>
            <a:r>
              <a:rPr lang="cs-CZ" sz="2000" dirty="0"/>
              <a:t>i</a:t>
            </a:r>
            <a:r>
              <a:rPr lang="cs-CZ" sz="2000" dirty="0" smtClean="0"/>
              <a:t>ng. Ivan </a:t>
            </a:r>
            <a:r>
              <a:rPr lang="cs-CZ" sz="2000" dirty="0" err="1" smtClean="0"/>
              <a:t>Štoll</a:t>
            </a:r>
            <a:r>
              <a:rPr lang="cs-CZ" sz="2000" dirty="0" smtClean="0"/>
              <a:t>, CSc., doc. RNDr. Miroslav Svoboda, CSc., doc. RNDr. Marek Wolf, CSc.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801281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552</TotalTime>
  <Words>356</Words>
  <Application>Microsoft Office PowerPoint</Application>
  <PresentationFormat>Předvádění na obrazovce (4:3)</PresentationFormat>
  <Paragraphs>55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Měření střídavého proudu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Maximální proud, který prochází přístrojem během jedné periody je 0,4 A.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49</cp:revision>
  <dcterms:created xsi:type="dcterms:W3CDTF">2011-10-05T17:31:41Z</dcterms:created>
  <dcterms:modified xsi:type="dcterms:W3CDTF">2014-03-09T18:54:11Z</dcterms:modified>
</cp:coreProperties>
</file>