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</a:t>
          </a:r>
          <a:r>
            <a:rPr lang="cs-CZ" sz="1800" baseline="0" dirty="0" smtClean="0"/>
            <a:t>VY_32_INOVACE_MATEMATIKA_08_Obsah obdélníku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Halže,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Hana Fukalová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TEMA: PROCVIČENÍ A UPEVNĚNÍ UČIVA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CZ.1.07/1.4.00/21.3551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137" custScaleY="10888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" custLinFactNeighborY="90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15B280C-E567-4315-80FB-6D78D19BE8DC}" type="presOf" srcId="{4C35D32F-0EAB-4CD7-82EE-45574DC2A586}" destId="{890E4F0B-2866-4A3F-A3C7-2A14B1797930}" srcOrd="1" destOrd="0" presId="urn:microsoft.com/office/officeart/2005/8/layout/target3"/>
    <dgm:cxn modelId="{1788A815-70B8-4127-B574-A2533E6CCEE4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15AF285-1750-4C3D-A357-FF6C0793486F}" type="presOf" srcId="{D1D4F407-5343-4D3F-B5B9-D407B03CAEB4}" destId="{D005CE8C-CC26-4C3E-AC11-E15060ECD759}" srcOrd="0" destOrd="0" presId="urn:microsoft.com/office/officeart/2005/8/layout/target3"/>
    <dgm:cxn modelId="{6A43AD4A-C8B2-4ACB-A0B2-18F1FB0EDCF9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66CA581-D57E-4EB8-9FA8-910E3CDC2FD3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2DFAF59-65AC-455B-BE7E-933A2D4A6AD9}" type="presOf" srcId="{D1B46980-6531-4606-95E6-44980827E919}" destId="{2BE915AB-18AA-4053-B92C-3BFC9ED204BB}" srcOrd="1" destOrd="0" presId="urn:microsoft.com/office/officeart/2005/8/layout/target3"/>
    <dgm:cxn modelId="{2C9E3D56-8E7D-4627-BC56-C8181C00E9F8}" type="presOf" srcId="{D1B46980-6531-4606-95E6-44980827E919}" destId="{6140AFEC-043D-4C43-A2F9-D0F5331DF3A3}" srcOrd="0" destOrd="0" presId="urn:microsoft.com/office/officeart/2005/8/layout/target3"/>
    <dgm:cxn modelId="{1DBDC16B-4CCD-4027-B380-E7B6B54EF368}" type="presOf" srcId="{B651F6E3-6281-48DB-9319-2AEAFDAE7572}" destId="{6BB5E863-4638-4E1D-BFDE-399D028AC4ED}" srcOrd="1" destOrd="0" presId="urn:microsoft.com/office/officeart/2005/8/layout/target3"/>
    <dgm:cxn modelId="{855CF73D-A3A6-48B1-80C2-58175731ADB8}" type="presOf" srcId="{D8197B8C-B260-4A16-BDF4-0947B075E274}" destId="{5A5FFA88-C948-4069-8E93-59FA12366E83}" srcOrd="1" destOrd="0" presId="urn:microsoft.com/office/officeart/2005/8/layout/target3"/>
    <dgm:cxn modelId="{CAEA5645-0CB3-42AF-8F20-D735528A35D0}" type="presOf" srcId="{B651F6E3-6281-48DB-9319-2AEAFDAE7572}" destId="{619D679B-A015-4ECF-8348-D1034C574F40}" srcOrd="0" destOrd="0" presId="urn:microsoft.com/office/officeart/2005/8/layout/target3"/>
    <dgm:cxn modelId="{02C005C5-DB80-44D9-8B96-26165753400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22C90C-6548-4DF6-ABC9-EC8C1532D6CB}" type="presParOf" srcId="{333A1088-737F-45CB-B68E-254E46348037}" destId="{F5ABB229-8D3B-4694-996A-96F23CF14429}" srcOrd="0" destOrd="0" presId="urn:microsoft.com/office/officeart/2005/8/layout/target3"/>
    <dgm:cxn modelId="{7D884F43-8DFA-420B-83AD-9CBDC34CE76D}" type="presParOf" srcId="{333A1088-737F-45CB-B68E-254E46348037}" destId="{F41139FD-01EE-4571-8B17-4FB00FC51163}" srcOrd="1" destOrd="0" presId="urn:microsoft.com/office/officeart/2005/8/layout/target3"/>
    <dgm:cxn modelId="{4542428C-FEA4-4972-BF93-C3D6379230A9}" type="presParOf" srcId="{333A1088-737F-45CB-B68E-254E46348037}" destId="{D005CE8C-CC26-4C3E-AC11-E15060ECD759}" srcOrd="2" destOrd="0" presId="urn:microsoft.com/office/officeart/2005/8/layout/target3"/>
    <dgm:cxn modelId="{91830DE7-347E-410E-8886-C20113E401E2}" type="presParOf" srcId="{333A1088-737F-45CB-B68E-254E46348037}" destId="{2C702D82-9B77-49B7-9568-BB8EB47C3372}" srcOrd="3" destOrd="0" presId="urn:microsoft.com/office/officeart/2005/8/layout/target3"/>
    <dgm:cxn modelId="{9810CBCB-F922-4762-BD06-DDEDE86778C2}" type="presParOf" srcId="{333A1088-737F-45CB-B68E-254E46348037}" destId="{A52A0455-90FF-4808-ABD0-F02540D31D5A}" srcOrd="4" destOrd="0" presId="urn:microsoft.com/office/officeart/2005/8/layout/target3"/>
    <dgm:cxn modelId="{F0675318-8DA7-45F3-8CA2-54895EC8E7C4}" type="presParOf" srcId="{333A1088-737F-45CB-B68E-254E46348037}" destId="{6140AFEC-043D-4C43-A2F9-D0F5331DF3A3}" srcOrd="5" destOrd="0" presId="urn:microsoft.com/office/officeart/2005/8/layout/target3"/>
    <dgm:cxn modelId="{8F80CF92-1C6F-49FE-8CF2-CA584EFFAABD}" type="presParOf" srcId="{333A1088-737F-45CB-B68E-254E46348037}" destId="{9358AC05-5D7D-4327-9F80-1AD486AEA664}" srcOrd="6" destOrd="0" presId="urn:microsoft.com/office/officeart/2005/8/layout/target3"/>
    <dgm:cxn modelId="{164655E6-44C6-48CB-B00A-3F01AE901CFB}" type="presParOf" srcId="{333A1088-737F-45CB-B68E-254E46348037}" destId="{313FC574-E1CD-4FB4-B054-0B805CE0447D}" srcOrd="7" destOrd="0" presId="urn:microsoft.com/office/officeart/2005/8/layout/target3"/>
    <dgm:cxn modelId="{66DC5943-7BE0-4EB3-B702-9E96831A435F}" type="presParOf" srcId="{333A1088-737F-45CB-B68E-254E46348037}" destId="{619D679B-A015-4ECF-8348-D1034C574F40}" srcOrd="8" destOrd="0" presId="urn:microsoft.com/office/officeart/2005/8/layout/target3"/>
    <dgm:cxn modelId="{C00D1F6C-D395-4F1A-9A5F-DABDA25AA7D7}" type="presParOf" srcId="{333A1088-737F-45CB-B68E-254E46348037}" destId="{322283A8-4A27-4CDA-BAE3-F381106A9174}" srcOrd="9" destOrd="0" presId="urn:microsoft.com/office/officeart/2005/8/layout/target3"/>
    <dgm:cxn modelId="{EAEA0AC8-DCCA-4CB6-B7A4-4537C7E084F9}" type="presParOf" srcId="{333A1088-737F-45CB-B68E-254E46348037}" destId="{FFC9F71D-1B4F-4AD9-A4A6-86ADEFC8AF5C}" srcOrd="10" destOrd="0" presId="urn:microsoft.com/office/officeart/2005/8/layout/target3"/>
    <dgm:cxn modelId="{9F284DAB-FBE6-4741-B2EC-A8EDA9BEFCFC}" type="presParOf" srcId="{333A1088-737F-45CB-B68E-254E46348037}" destId="{25B08C86-7E15-44DC-BE7F-FFB55DD49D12}" srcOrd="11" destOrd="0" presId="urn:microsoft.com/office/officeart/2005/8/layout/target3"/>
    <dgm:cxn modelId="{7DFE7C32-5F65-42C0-BCA2-623D1DEEEFD7}" type="presParOf" srcId="{333A1088-737F-45CB-B68E-254E46348037}" destId="{76644BE8-9D7C-4C09-B250-3D10AF48CBB7}" srcOrd="12" destOrd="0" presId="urn:microsoft.com/office/officeart/2005/8/layout/target3"/>
    <dgm:cxn modelId="{6AF9FAA5-1073-4D01-BAA1-78C67847DA20}" type="presParOf" srcId="{333A1088-737F-45CB-B68E-254E46348037}" destId="{EE85B701-7295-41C0-BA7A-34D3756A2AE6}" srcOrd="13" destOrd="0" presId="urn:microsoft.com/office/officeart/2005/8/layout/target3"/>
    <dgm:cxn modelId="{3DF30D95-7468-4665-9A2D-EFE3CB342BD4}" type="presParOf" srcId="{333A1088-737F-45CB-B68E-254E46348037}" destId="{8BEBB6EC-1DAA-4CAC-8A25-BC0FCBD5DBD5}" srcOrd="14" destOrd="0" presId="urn:microsoft.com/office/officeart/2005/8/layout/target3"/>
    <dgm:cxn modelId="{3E6947DF-D795-4AC4-BC63-F5064BC18564}" type="presParOf" srcId="{333A1088-737F-45CB-B68E-254E46348037}" destId="{AED2198E-93D5-4001-81B4-73124B309672}" srcOrd="15" destOrd="0" presId="urn:microsoft.com/office/officeart/2005/8/layout/target3"/>
    <dgm:cxn modelId="{EBFE1E67-7BFC-449B-A9F6-568B82872838}" type="presParOf" srcId="{333A1088-737F-45CB-B68E-254E46348037}" destId="{2BE915AB-18AA-4053-B92C-3BFC9ED204BB}" srcOrd="16" destOrd="0" presId="urn:microsoft.com/office/officeart/2005/8/layout/target3"/>
    <dgm:cxn modelId="{3BB3C931-B231-4ABC-82A9-01A8C4AB7CFD}" type="presParOf" srcId="{333A1088-737F-45CB-B68E-254E46348037}" destId="{6BB5E863-4638-4E1D-BFDE-399D028AC4ED}" srcOrd="17" destOrd="0" presId="urn:microsoft.com/office/officeart/2005/8/layout/target3"/>
    <dgm:cxn modelId="{4F15F9FA-341E-43CE-9B6E-86FFBC9E99B1}" type="presParOf" srcId="{333A1088-737F-45CB-B68E-254E46348037}" destId="{5A5FFA88-C948-4069-8E93-59FA12366E83}" srcOrd="18" destOrd="0" presId="urn:microsoft.com/office/officeart/2005/8/layout/target3"/>
    <dgm:cxn modelId="{35BAF088-6AFC-4149-9D31-57337B4F3B9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1918" y="0"/>
          <a:ext cx="3886200" cy="38862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927516" y="0"/>
          <a:ext cx="5600700" cy="3886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Halže, příspěvková organizace</a:t>
          </a:r>
          <a:endParaRPr lang="cs-CZ" sz="1800" kern="1200" dirty="0"/>
        </a:p>
      </dsp:txBody>
      <dsp:txXfrm>
        <a:off x="1927516" y="0"/>
        <a:ext cx="5600700" cy="621791"/>
      </dsp:txXfrm>
    </dsp:sp>
    <dsp:sp modelId="{A52A0455-90FF-4808-ABD0-F02540D31D5A}">
      <dsp:nvSpPr>
        <dsp:cNvPr id="0" name=""/>
        <dsp:cNvSpPr/>
      </dsp:nvSpPr>
      <dsp:spPr>
        <a:xfrm>
          <a:off x="406132" y="621791"/>
          <a:ext cx="3070098" cy="30700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941181" y="621791"/>
          <a:ext cx="5600700" cy="30700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Hana Fukalová</a:t>
          </a:r>
          <a:endParaRPr lang="cs-CZ" sz="1800" kern="1200" dirty="0"/>
        </a:p>
      </dsp:txBody>
      <dsp:txXfrm>
        <a:off x="1941181" y="621791"/>
        <a:ext cx="5600700" cy="621791"/>
      </dsp:txXfrm>
    </dsp:sp>
    <dsp:sp modelId="{313FC574-E1CD-4FB4-B054-0B805CE0447D}">
      <dsp:nvSpPr>
        <dsp:cNvPr id="0" name=""/>
        <dsp:cNvSpPr/>
      </dsp:nvSpPr>
      <dsp:spPr>
        <a:xfrm>
          <a:off x="814183" y="1243583"/>
          <a:ext cx="2253996" cy="225399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937345" y="1143405"/>
          <a:ext cx="5608372" cy="2454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</a:t>
          </a:r>
          <a:r>
            <a:rPr lang="cs-CZ" sz="1800" kern="1200" baseline="0" dirty="0" smtClean="0"/>
            <a:t>VY_32_INOVACE_MATEMATIKA_08_Obsah obdélníku</a:t>
          </a:r>
          <a:endParaRPr lang="cs-CZ" sz="1800" kern="1200" dirty="0"/>
        </a:p>
      </dsp:txBody>
      <dsp:txXfrm>
        <a:off x="1937345" y="1143405"/>
        <a:ext cx="5608372" cy="677063"/>
      </dsp:txXfrm>
    </dsp:sp>
    <dsp:sp modelId="{FFC9F71D-1B4F-4AD9-A4A6-86ADEFC8AF5C}">
      <dsp:nvSpPr>
        <dsp:cNvPr id="0" name=""/>
        <dsp:cNvSpPr/>
      </dsp:nvSpPr>
      <dsp:spPr>
        <a:xfrm>
          <a:off x="1222234" y="1865375"/>
          <a:ext cx="1437894" cy="14378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943085" y="1878331"/>
          <a:ext cx="5600700" cy="14378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TEMA: PROCVIČENÍ A UPEVNĚNÍ UČIVA</a:t>
          </a:r>
          <a:endParaRPr lang="cs-CZ" sz="1800" kern="1200" dirty="0"/>
        </a:p>
      </dsp:txBody>
      <dsp:txXfrm>
        <a:off x="1943085" y="1878331"/>
        <a:ext cx="5600700" cy="621791"/>
      </dsp:txXfrm>
    </dsp:sp>
    <dsp:sp modelId="{EE85B701-7295-41C0-BA7A-34D3756A2AE6}">
      <dsp:nvSpPr>
        <dsp:cNvPr id="0" name=""/>
        <dsp:cNvSpPr/>
      </dsp:nvSpPr>
      <dsp:spPr>
        <a:xfrm>
          <a:off x="1630285" y="2487167"/>
          <a:ext cx="621791" cy="62179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941181" y="2487167"/>
          <a:ext cx="5600700" cy="6217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CZ.1.07/1.4.00/21.3551</a:t>
          </a:r>
          <a:endParaRPr lang="cs-CZ" sz="1800" kern="1200" dirty="0"/>
        </a:p>
      </dsp:txBody>
      <dsp:txXfrm>
        <a:off x="1941181" y="2487167"/>
        <a:ext cx="5600700" cy="6217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95EC1D4A-A796-47C3-A63E-CE236FB377E2}" type="datetimeFigureOut">
              <a:rPr lang="cs-CZ" smtClean="0"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OBSAH OBDÉLNÍKU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Matematika 4. 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2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3429780"/>
              </p:ext>
            </p:extLst>
          </p:nvPr>
        </p:nvGraphicFramePr>
        <p:xfrm>
          <a:off x="762000" y="685800"/>
          <a:ext cx="7543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25144"/>
            <a:ext cx="6676293" cy="1293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9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4. a 5. ročníku v předmětu matematika</a:t>
            </a:r>
          </a:p>
          <a:p>
            <a:r>
              <a:rPr lang="cs-CZ" dirty="0" smtClean="0"/>
              <a:t>Slouží k procvičení a upevnění učiva</a:t>
            </a:r>
          </a:p>
          <a:p>
            <a:r>
              <a:rPr lang="cs-CZ" dirty="0" smtClean="0"/>
              <a:t>V prvním snímku si zopakují charakteristiku obdélníku</a:t>
            </a:r>
          </a:p>
          <a:p>
            <a:r>
              <a:rPr lang="cs-CZ" dirty="0" smtClean="0"/>
              <a:t>Ve druhém snímku si zopakují výpočet obsahu obdélníku pomocí vzorečku</a:t>
            </a:r>
          </a:p>
          <a:p>
            <a:r>
              <a:rPr lang="cs-CZ" dirty="0" smtClean="0"/>
              <a:t>Ve třetím snímku počítají obsah a doplní výsledek do tabulky, na závěr se jim pod obrázkem odkryjí správné výsledky pro kontrolu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603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materiálu byly </a:t>
            </a:r>
            <a:r>
              <a:rPr lang="cs-CZ" smtClean="0"/>
              <a:t>využit obrázek </a:t>
            </a:r>
            <a:r>
              <a:rPr lang="cs-CZ" dirty="0" smtClean="0"/>
              <a:t>z </a:t>
            </a:r>
            <a:r>
              <a:rPr lang="cs-CZ" smtClean="0"/>
              <a:t>galerie Klipart </a:t>
            </a:r>
            <a:r>
              <a:rPr lang="cs-CZ" dirty="0" smtClean="0"/>
              <a:t>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518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Zopakujeme si charakteristiku obdélníku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2095128"/>
          </a:xfrm>
        </p:spPr>
        <p:txBody>
          <a:bodyPr/>
          <a:lstStyle/>
          <a:p>
            <a:r>
              <a:rPr lang="cs-CZ" dirty="0" smtClean="0"/>
              <a:t>Obdélník je …………….obrazec.</a:t>
            </a:r>
          </a:p>
          <a:p>
            <a:r>
              <a:rPr lang="cs-CZ" dirty="0" smtClean="0"/>
              <a:t>Má ……………strany a vrcholy.</a:t>
            </a:r>
          </a:p>
          <a:p>
            <a:r>
              <a:rPr lang="cs-CZ" dirty="0" smtClean="0"/>
              <a:t>Protější strany jsou ………….. a ……………dlouhé.</a:t>
            </a:r>
          </a:p>
          <a:p>
            <a:r>
              <a:rPr lang="cs-CZ" dirty="0" smtClean="0"/>
              <a:t>……………. jsou kolmé a různě ……………….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321297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Vyber do vět slova z nabídky: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378904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rovinný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71900" y="38096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výborná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72100" y="384410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rovnoběžné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4365104"/>
            <a:ext cx="111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stejně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12976" y="43651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práce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99992" y="4370583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sousední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436510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dlouhé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52320" y="384410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čtyři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796136" y="2780928"/>
            <a:ext cx="2880320" cy="19535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473991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569130" y="473991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568444" y="241905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472100" y="241905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43537" y="4739915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784468" y="3582308"/>
            <a:ext cx="108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43537" y="2419058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472100" y="339764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508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11823 -0.4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-2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-0.61806 -0.3708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03" y="-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2847 -0.307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1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42725 -0.3840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4" y="-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38976 -0.3215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97" y="-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13368 -0.3208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84" y="-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7 0.00602 L -0.2658 0.0810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14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 obdélníku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685800"/>
            <a:ext cx="2657872" cy="1159024"/>
          </a:xfrm>
        </p:spPr>
        <p:txBody>
          <a:bodyPr>
            <a:normAutofit/>
          </a:bodyPr>
          <a:lstStyle/>
          <a:p>
            <a:r>
              <a:rPr lang="cs-CZ" dirty="0" smtClean="0"/>
              <a:t>a = c = 9 cm</a:t>
            </a:r>
          </a:p>
          <a:p>
            <a:r>
              <a:rPr lang="cs-CZ" dirty="0" smtClean="0"/>
              <a:t>b = d = 5 cm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788024" y="836712"/>
            <a:ext cx="3240000" cy="180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263671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12208" y="2636712"/>
            <a:ext cx="28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96572" y="620688"/>
            <a:ext cx="304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80667" y="62068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00192" y="263671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080397" y="1412776"/>
            <a:ext cx="15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64008" y="40466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08659" y="141277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99592" y="4797152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Plocha ohraničená stranami obdélníku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1988840"/>
            <a:ext cx="19442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 = a . b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 = 9 . 5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 = 45 cm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811252" y="3006044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rgbClr val="FF0000"/>
                </a:solidFill>
              </a:rPr>
              <a:t>2</a:t>
            </a:r>
            <a:endParaRPr lang="cs-CZ" sz="105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216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085184"/>
            <a:ext cx="6781800" cy="1087016"/>
          </a:xfrm>
        </p:spPr>
        <p:txBody>
          <a:bodyPr/>
          <a:lstStyle/>
          <a:p>
            <a:r>
              <a:rPr lang="cs-CZ" dirty="0" smtClean="0"/>
              <a:t>Výpočet obsahu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4293096"/>
            <a:ext cx="7543800" cy="926976"/>
          </a:xfrm>
        </p:spPr>
        <p:txBody>
          <a:bodyPr/>
          <a:lstStyle/>
          <a:p>
            <a:r>
              <a:rPr lang="cs-CZ" dirty="0" smtClean="0"/>
              <a:t>Vypočítejte obsah a doplňte tabulku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140693"/>
              </p:ext>
            </p:extLst>
          </p:nvPr>
        </p:nvGraphicFramePr>
        <p:xfrm>
          <a:off x="1475656" y="620688"/>
          <a:ext cx="60960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Kontrola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hfukalova\AppData\Local\Microsoft\Windows\Temporary Internet Files\Content.IE5\CR6GNU6M\MC90043502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08720"/>
            <a:ext cx="1261542" cy="3569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47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39</TotalTime>
  <Words>242</Words>
  <Application>Microsoft Office PowerPoint</Application>
  <PresentationFormat>Předvádění na obrazovce (4:3)</PresentationFormat>
  <Paragraphs>86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NewsPrint</vt:lpstr>
      <vt:lpstr>OBSAH OBDÉLNÍKU</vt:lpstr>
      <vt:lpstr>Prezentace aplikace PowerPoint</vt:lpstr>
      <vt:lpstr>ANOTACE</vt:lpstr>
      <vt:lpstr>CITACE</vt:lpstr>
      <vt:lpstr>Zopakujeme si charakteristiku obdélníku</vt:lpstr>
      <vt:lpstr>Obsah obdélníku</vt:lpstr>
      <vt:lpstr>Výpočet obsahu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OBSAH OBDÉLNÍKU</dc:title>
  <dc:creator>Fukalová Hana</dc:creator>
  <cp:lastModifiedBy>Fukalová Hana</cp:lastModifiedBy>
  <cp:revision>5</cp:revision>
  <dcterms:created xsi:type="dcterms:W3CDTF">2014-03-09T19:16:11Z</dcterms:created>
  <dcterms:modified xsi:type="dcterms:W3CDTF">2014-03-09T20:07:05Z</dcterms:modified>
</cp:coreProperties>
</file>