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0" r:id="rId4"/>
    <p:sldId id="257" r:id="rId5"/>
    <p:sldId id="258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4848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8406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8815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443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115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5973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835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0321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6958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7496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9923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9C108-2F4A-4EBA-8F73-3CCB4A2256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7FE58-1A6D-478D-B118-40869BA33B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40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VY_32_INOVACE_03-23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4162225"/>
              </p:ext>
            </p:extLst>
          </p:nvPr>
        </p:nvGraphicFramePr>
        <p:xfrm>
          <a:off x="1419810" y="2636912"/>
          <a:ext cx="6208395" cy="2138928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08760"/>
                <a:gridCol w="4699635"/>
              </a:tblGrid>
              <a:tr h="43204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Podmět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16.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Prohlubující</a:t>
                      </a:r>
                      <a:r>
                        <a:rPr lang="cs-CZ" sz="1400" kern="50" baseline="0" dirty="0" smtClean="0">
                          <a:effectLst/>
                        </a:rPr>
                        <a:t> učivo o podmětu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Základní větné členy - podmět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/>
              <a:t>Základní větné </a:t>
            </a:r>
            <a:r>
              <a:rPr lang="cs-CZ" dirty="0" smtClean="0"/>
              <a:t>členy (Po)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861048"/>
            <a:ext cx="6400800" cy="175260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anchor="ctr"/>
          <a:lstStyle/>
          <a:p>
            <a:r>
              <a:rPr lang="cs-CZ" dirty="0" smtClean="0">
                <a:solidFill>
                  <a:srgbClr val="0070C0"/>
                </a:solidFill>
              </a:rPr>
              <a:t>Podmět (Po)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015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Podmět je ve větě </a:t>
            </a:r>
            <a:r>
              <a:rPr lang="cs-CZ" u="sng" dirty="0" smtClean="0"/>
              <a:t>původcem děje.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Míša jezdí na koni.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Podmět je ve větě </a:t>
            </a:r>
            <a:r>
              <a:rPr lang="cs-CZ" u="sng" dirty="0" smtClean="0"/>
              <a:t>nositelem vlastnosti.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Zuzana je dobrou kamarádkou.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Je-li podmět vyjádřen jménem, stojí jméno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</a:t>
            </a:r>
            <a:r>
              <a:rPr lang="cs-CZ" sz="4000" dirty="0" smtClean="0">
                <a:solidFill>
                  <a:srgbClr val="FF0000"/>
                </a:solidFill>
              </a:rPr>
              <a:t>1.</a:t>
            </a:r>
            <a:r>
              <a:rPr lang="cs-CZ" dirty="0" smtClean="0"/>
              <a:t> pádě.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Ptáme se na něj otázkou 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sz="3600" dirty="0" smtClean="0">
                <a:solidFill>
                  <a:srgbClr val="FF0000"/>
                </a:solidFill>
              </a:rPr>
              <a:t>do, co?</a:t>
            </a:r>
            <a:r>
              <a:rPr lang="cs-CZ" dirty="0" smtClean="0">
                <a:solidFill>
                  <a:srgbClr val="FF0000"/>
                </a:solidFill>
              </a:rPr>
              <a:t> + </a:t>
            </a:r>
            <a:r>
              <a:rPr lang="cs-CZ" dirty="0" err="1" smtClean="0">
                <a:solidFill>
                  <a:srgbClr val="FF0000"/>
                </a:solidFill>
              </a:rPr>
              <a:t>Př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775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3">
                <a:lumMod val="75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Druhy podmětu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Vyjádřený</a:t>
            </a:r>
          </a:p>
          <a:p>
            <a:pPr marL="0" indent="0">
              <a:buNone/>
            </a:pPr>
            <a:r>
              <a:rPr lang="cs-CZ" dirty="0" smtClean="0"/>
              <a:t>(Prodavačka se na něj usmála.)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Nevyjádřený</a:t>
            </a:r>
          </a:p>
          <a:p>
            <a:pPr marL="0" indent="0">
              <a:buNone/>
            </a:pPr>
            <a:r>
              <a:rPr lang="cs-CZ" dirty="0" smtClean="0"/>
              <a:t>(Ráno jsem ho potkal před domem.)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Všeobecný</a:t>
            </a:r>
          </a:p>
          <a:p>
            <a:pPr marL="0" indent="0">
              <a:buNone/>
            </a:pPr>
            <a:r>
              <a:rPr lang="cs-CZ" dirty="0" smtClean="0"/>
              <a:t>(Hlásili to v rozhlase.)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279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Podmět vyjádřený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Podmět může být vyjádřen všemi slovními druhy.</a:t>
            </a:r>
          </a:p>
          <a:p>
            <a:pPr marL="0" indent="0">
              <a:buNone/>
            </a:pPr>
            <a:r>
              <a:rPr lang="cs-CZ" dirty="0" smtClean="0"/>
              <a:t>Nejčastěji bývá vyjádřen: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podstatným jménem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– </a:t>
            </a:r>
            <a:r>
              <a:rPr lang="cs-CZ" u="sng" dirty="0" smtClean="0">
                <a:solidFill>
                  <a:srgbClr val="FF0000"/>
                </a:solidFill>
              </a:rPr>
              <a:t>Plavba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byla náročná.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ájmenem</a:t>
            </a:r>
            <a:r>
              <a:rPr lang="cs-CZ" dirty="0" smtClean="0"/>
              <a:t> – </a:t>
            </a:r>
            <a:r>
              <a:rPr lang="cs-CZ" u="sng" dirty="0" smtClean="0">
                <a:solidFill>
                  <a:srgbClr val="FF0000"/>
                </a:solidFill>
              </a:rPr>
              <a:t>Já</a:t>
            </a:r>
            <a:r>
              <a:rPr lang="cs-CZ" dirty="0" smtClean="0"/>
              <a:t> se nebojím.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56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Podmět vyjádřený jinými slovními druhy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400" dirty="0" smtClean="0"/>
              <a:t>Infinitivem slovesa – </a:t>
            </a:r>
            <a:r>
              <a:rPr lang="cs-CZ" sz="2400" dirty="0" smtClean="0">
                <a:solidFill>
                  <a:srgbClr val="FF0000"/>
                </a:solidFill>
              </a:rPr>
              <a:t>Přeskočit</a:t>
            </a:r>
            <a:r>
              <a:rPr lang="cs-CZ" sz="2400" dirty="0" smtClean="0"/>
              <a:t> potok nebylo snadné.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400" dirty="0" smtClean="0"/>
              <a:t>Příslovcem – Jirkovo </a:t>
            </a:r>
            <a:r>
              <a:rPr lang="cs-CZ" sz="2400" dirty="0" smtClean="0">
                <a:solidFill>
                  <a:srgbClr val="FF0000"/>
                </a:solidFill>
              </a:rPr>
              <a:t>tiše</a:t>
            </a:r>
            <a:r>
              <a:rPr lang="cs-CZ" sz="2400" dirty="0" smtClean="0"/>
              <a:t>! přimělo Pavla k zastavení.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400" dirty="0" smtClean="0"/>
              <a:t>Číslovkou – Přišly </a:t>
            </a:r>
            <a:r>
              <a:rPr lang="cs-CZ" sz="2400" dirty="0" smtClean="0">
                <a:solidFill>
                  <a:srgbClr val="FF0000"/>
                </a:solidFill>
              </a:rPr>
              <a:t>obě.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400" dirty="0" smtClean="0"/>
              <a:t>Předložkou – </a:t>
            </a:r>
            <a:r>
              <a:rPr lang="cs-CZ" sz="2400" dirty="0" smtClean="0">
                <a:solidFill>
                  <a:srgbClr val="FF0000"/>
                </a:solidFill>
              </a:rPr>
              <a:t>Na</a:t>
            </a:r>
            <a:r>
              <a:rPr lang="cs-CZ" sz="2400" dirty="0" smtClean="0"/>
              <a:t> je předložka.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400" dirty="0" smtClean="0"/>
              <a:t>Citoslovcem – Soví </a:t>
            </a:r>
            <a:r>
              <a:rPr lang="cs-CZ" sz="2400" dirty="0" err="1" smtClean="0">
                <a:solidFill>
                  <a:srgbClr val="FF0000"/>
                </a:solidFill>
              </a:rPr>
              <a:t>húúú</a:t>
            </a:r>
            <a:r>
              <a:rPr lang="cs-CZ" sz="2400" dirty="0" smtClean="0"/>
              <a:t> chlapce pořádně vylekalo.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4504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Podmět nevyjádřený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znám ze souvislostí </a:t>
            </a:r>
            <a:r>
              <a:rPr lang="cs-CZ" smtClean="0"/>
              <a:t>nebo </a:t>
            </a:r>
            <a:r>
              <a:rPr lang="cs-CZ" smtClean="0"/>
              <a:t>z tvaru </a:t>
            </a:r>
            <a:r>
              <a:rPr lang="cs-CZ" dirty="0" smtClean="0"/>
              <a:t>slovesa.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Nikoho se nebojím. (</a:t>
            </a:r>
            <a:r>
              <a:rPr lang="cs-CZ" dirty="0" smtClean="0">
                <a:solidFill>
                  <a:srgbClr val="00B050"/>
                </a:solidFill>
              </a:rPr>
              <a:t>Já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Michala není dnes slyšet. Čte zajímavou knihu.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smtClean="0">
                <a:solidFill>
                  <a:srgbClr val="00B050"/>
                </a:solidFill>
              </a:rPr>
              <a:t>Michala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Vrátili jsme se </a:t>
            </a:r>
            <a:r>
              <a:rPr lang="cs-CZ" dirty="0" smtClean="0"/>
              <a:t>odpoledne. (</a:t>
            </a:r>
            <a:r>
              <a:rPr lang="cs-CZ" dirty="0" smtClean="0">
                <a:solidFill>
                  <a:srgbClr val="00B050"/>
                </a:solidFill>
              </a:rPr>
              <a:t>My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2680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75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Podmět všeobecný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3">
                <a:lumMod val="50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Podmětem jsou blíže neurčení lidé (někdo, kdosi).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B050"/>
                </a:solidFill>
              </a:rPr>
              <a:t>Hlásili ti v rozhlase.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B050"/>
                </a:solidFill>
              </a:rPr>
              <a:t>Na koncertě zpívali árie z Prodané nevěsty.</a:t>
            </a:r>
          </a:p>
          <a:p>
            <a:r>
              <a:rPr lang="cs-CZ" dirty="0" smtClean="0"/>
              <a:t>Používá se ve rčeních. Má všeobecnou platnost.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B050"/>
                </a:solidFill>
              </a:rPr>
              <a:t>Starého psa novým kouskům nenaučíš.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B050"/>
                </a:solidFill>
              </a:rPr>
              <a:t>Jak si usteleš, tak si lehneš.</a:t>
            </a:r>
            <a:endParaRPr lang="cs-CZ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2723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</a:t>
            </a:r>
            <a:r>
              <a:rPr lang="cs-CZ"/>
              <a:t>Havlíčkův Brod</a:t>
            </a:r>
            <a:r>
              <a:rPr lang="cs-CZ" dirty="0"/>
              <a:t> : Alter, 1999. 188 s. ISBN 80-7245-1001-8.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5976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255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Základní větné členy - podmět</vt:lpstr>
      <vt:lpstr>Základní větné členy (Po)</vt:lpstr>
      <vt:lpstr>Podmět</vt:lpstr>
      <vt:lpstr>Druhy podmětu</vt:lpstr>
      <vt:lpstr>Podmět vyjádřený</vt:lpstr>
      <vt:lpstr>Podmět vyjádřený jinými slovními druhy</vt:lpstr>
      <vt:lpstr>Podmět nevyjádřený</vt:lpstr>
      <vt:lpstr>Podmět všeobecný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Základové větné členy</dc:title>
  <dc:creator>Libuše Gondkovská</dc:creator>
  <cp:lastModifiedBy>Vaše jméno</cp:lastModifiedBy>
  <cp:revision>20</cp:revision>
  <dcterms:created xsi:type="dcterms:W3CDTF">2011-07-26T19:42:33Z</dcterms:created>
  <dcterms:modified xsi:type="dcterms:W3CDTF">2012-03-28T20:00:24Z</dcterms:modified>
</cp:coreProperties>
</file>