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12A502BA-0C00-4EB4-9231-6F12BF16CF98}">
          <p14:sldIdLst>
            <p14:sldId id="265"/>
            <p14:sldId id="256"/>
          </p14:sldIdLst>
        </p14:section>
        <p14:section name="Oddíl bez názvu" id="{62F3C56C-0DDB-45E8-8BC9-252BCC5EF9B1}">
          <p14:sldIdLst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13C73-C758-4CED-A538-174637FE8AEB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330F6-A623-43D5-850B-F1A72A6928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1095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13C73-C758-4CED-A538-174637FE8AEB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330F6-A623-43D5-850B-F1A72A6928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03601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13C73-C758-4CED-A538-174637FE8AEB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330F6-A623-43D5-850B-F1A72A6928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8670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13C73-C758-4CED-A538-174637FE8AEB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330F6-A623-43D5-850B-F1A72A6928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1007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13C73-C758-4CED-A538-174637FE8AEB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330F6-A623-43D5-850B-F1A72A6928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5721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13C73-C758-4CED-A538-174637FE8AEB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330F6-A623-43D5-850B-F1A72A6928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33772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13C73-C758-4CED-A538-174637FE8AEB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330F6-A623-43D5-850B-F1A72A6928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79170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13C73-C758-4CED-A538-174637FE8AEB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330F6-A623-43D5-850B-F1A72A6928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395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13C73-C758-4CED-A538-174637FE8AEB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330F6-A623-43D5-850B-F1A72A6928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2373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13C73-C758-4CED-A538-174637FE8AEB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330F6-A623-43D5-850B-F1A72A6928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4777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13C73-C758-4CED-A538-174637FE8AEB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330F6-A623-43D5-850B-F1A72A6928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6275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6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E13C73-C758-4CED-A538-174637FE8AEB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D330F6-A623-43D5-850B-F1A72A6928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4870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62980" y="908720"/>
            <a:ext cx="7772400" cy="1470025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smtClean="0"/>
              <a:t>Předmět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959032"/>
            <a:ext cx="6400800" cy="4564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VY_32_INOVACE_03-24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9155885"/>
              </p:ext>
            </p:extLst>
          </p:nvPr>
        </p:nvGraphicFramePr>
        <p:xfrm>
          <a:off x="1419810" y="2583160"/>
          <a:ext cx="6208395" cy="1920240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6.</a:t>
                      </a: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200" kern="50" dirty="0" smtClean="0">
                          <a:effectLst/>
                        </a:rPr>
                        <a:t>Jazyk a</a:t>
                      </a:r>
                      <a:r>
                        <a:rPr lang="cs-CZ" sz="1200" kern="50" baseline="0" dirty="0" smtClean="0">
                          <a:effectLst/>
                        </a:rPr>
                        <a:t> jazyková komunikace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50" dirty="0" smtClean="0">
                          <a:effectLst/>
                        </a:rPr>
                        <a:t>Český jazyk a literatura</a:t>
                      </a:r>
                      <a:endParaRPr lang="cs-CZ" sz="1100" kern="50" dirty="0" smtClean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Skladba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Předmět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Libuše </a:t>
                      </a:r>
                      <a:r>
                        <a:rPr lang="cs-CZ" sz="1400" kern="50" dirty="0" err="1" smtClean="0">
                          <a:effectLst/>
                        </a:rPr>
                        <a:t>Gondkovská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17. </a:t>
                      </a:r>
                      <a:r>
                        <a:rPr lang="cs-CZ" sz="1400" kern="50" smtClean="0">
                          <a:effectLst/>
                        </a:rPr>
                        <a:t>8. </a:t>
                      </a:r>
                      <a:r>
                        <a:rPr lang="cs-CZ" sz="1400" kern="50" dirty="0" smtClean="0">
                          <a:effectLst/>
                        </a:rPr>
                        <a:t>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Seznámí žáky s druhem rozvíjejícího větného členu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4351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accent6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Rozvíjející větné členy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solidFill>
            <a:schemeClr val="accent6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 anchor="ctr"/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Předmět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998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Předmět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0070C0"/>
                </a:solidFill>
              </a:rPr>
              <a:t>Závisí na: 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slovesu (5)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přídavném jménu (2)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70C0"/>
                </a:solidFill>
              </a:rPr>
              <a:t>Ptáme se na něj: </a:t>
            </a:r>
          </a:p>
          <a:p>
            <a:pPr marL="0" indent="0">
              <a:buNone/>
            </a:pPr>
            <a:r>
              <a:rPr lang="cs-CZ" b="1" dirty="0">
                <a:solidFill>
                  <a:srgbClr val="0070C0"/>
                </a:solidFill>
              </a:rPr>
              <a:t>	</a:t>
            </a:r>
            <a:r>
              <a:rPr lang="cs-CZ" dirty="0" smtClean="0"/>
              <a:t>pádovými otázkami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(kromě 1. a 5. pádu)</a:t>
            </a:r>
          </a:p>
          <a:p>
            <a:pPr marL="0" indent="0">
              <a:buNone/>
            </a:pPr>
            <a:r>
              <a:rPr lang="cs-CZ" dirty="0" smtClean="0"/>
              <a:t>př.: </a:t>
            </a:r>
            <a:r>
              <a:rPr lang="cs-CZ" u="sng" dirty="0" smtClean="0">
                <a:solidFill>
                  <a:srgbClr val="7030A0"/>
                </a:solidFill>
              </a:rPr>
              <a:t>viděl</a:t>
            </a:r>
            <a:r>
              <a:rPr lang="cs-CZ" dirty="0" smtClean="0">
                <a:solidFill>
                  <a:srgbClr val="7030A0"/>
                </a:solidFill>
              </a:rPr>
              <a:t> Janu -  </a:t>
            </a:r>
            <a:r>
              <a:rPr lang="cs-CZ" dirty="0" smtClean="0"/>
              <a:t>koho, co viděl?</a:t>
            </a:r>
          </a:p>
          <a:p>
            <a:pPr marL="0" indent="0">
              <a:buNone/>
            </a:pPr>
            <a:r>
              <a:rPr lang="cs-CZ" dirty="0" smtClean="0"/>
              <a:t>	</a:t>
            </a:r>
            <a:r>
              <a:rPr lang="cs-CZ" u="sng" dirty="0" smtClean="0">
                <a:solidFill>
                  <a:srgbClr val="7030A0"/>
                </a:solidFill>
              </a:rPr>
              <a:t>pracoval</a:t>
            </a:r>
            <a:r>
              <a:rPr lang="cs-CZ" dirty="0" smtClean="0">
                <a:solidFill>
                  <a:srgbClr val="7030A0"/>
                </a:solidFill>
              </a:rPr>
              <a:t> na přístroji -  </a:t>
            </a:r>
            <a:r>
              <a:rPr lang="cs-CZ" dirty="0" smtClean="0"/>
              <a:t>na kom, čem</a:t>
            </a:r>
            <a:r>
              <a:rPr lang="cs-CZ" dirty="0"/>
              <a:t>	</a:t>
            </a:r>
            <a:r>
              <a:rPr lang="cs-CZ" dirty="0" smtClean="0"/>
              <a:t>	</a:t>
            </a: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 flipV="1">
            <a:off x="1547664" y="5157192"/>
            <a:ext cx="0" cy="21602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1547664" y="5373216"/>
            <a:ext cx="936104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V="1">
            <a:off x="2483768" y="5157192"/>
            <a:ext cx="0" cy="21602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2015716" y="5805264"/>
            <a:ext cx="0" cy="14401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2015716" y="5949280"/>
            <a:ext cx="205222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V="1">
            <a:off x="4067944" y="5805264"/>
            <a:ext cx="0" cy="14401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1907704" y="5373216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4177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Urči pád vyznačeného předmětu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683568" y="1700808"/>
            <a:ext cx="8229600" cy="4525963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cs-CZ" dirty="0" smtClean="0"/>
              <a:t>Viděl </a:t>
            </a:r>
            <a:r>
              <a:rPr lang="cs-CZ" dirty="0" smtClean="0">
                <a:solidFill>
                  <a:srgbClr val="00B050"/>
                </a:solidFill>
              </a:rPr>
              <a:t>pilota</a:t>
            </a:r>
            <a:r>
              <a:rPr lang="cs-CZ" dirty="0" smtClean="0"/>
              <a:t> ( 4. ), sekat se </a:t>
            </a:r>
            <a:r>
              <a:rPr lang="cs-CZ" dirty="0" smtClean="0">
                <a:solidFill>
                  <a:srgbClr val="00B050"/>
                </a:solidFill>
              </a:rPr>
              <a:t>s přáteli </a:t>
            </a:r>
            <a:r>
              <a:rPr lang="cs-CZ" dirty="0" smtClean="0"/>
              <a:t>( 7. ), nesl </a:t>
            </a:r>
            <a:r>
              <a:rPr lang="cs-CZ" dirty="0" smtClean="0">
                <a:solidFill>
                  <a:srgbClr val="00B050"/>
                </a:solidFill>
              </a:rPr>
              <a:t>kufřík</a:t>
            </a:r>
            <a:r>
              <a:rPr lang="cs-CZ" dirty="0" smtClean="0"/>
              <a:t> ( 4. ), bojovali </a:t>
            </a:r>
            <a:r>
              <a:rPr lang="cs-CZ" dirty="0" smtClean="0">
                <a:solidFill>
                  <a:srgbClr val="00B050"/>
                </a:solidFill>
              </a:rPr>
              <a:t>s tygrem </a:t>
            </a:r>
            <a:r>
              <a:rPr lang="cs-CZ" dirty="0" smtClean="0"/>
              <a:t>( 7. ) přeje si </a:t>
            </a:r>
            <a:r>
              <a:rPr lang="cs-CZ" dirty="0" smtClean="0">
                <a:solidFill>
                  <a:srgbClr val="00B050"/>
                </a:solidFill>
              </a:rPr>
              <a:t>přátelství</a:t>
            </a:r>
            <a:r>
              <a:rPr lang="cs-CZ" dirty="0" smtClean="0"/>
              <a:t> ( 4. ), dala </a:t>
            </a:r>
            <a:r>
              <a:rPr lang="cs-CZ" dirty="0" smtClean="0">
                <a:solidFill>
                  <a:srgbClr val="00B050"/>
                </a:solidFill>
              </a:rPr>
              <a:t>Míše</a:t>
            </a:r>
            <a:r>
              <a:rPr lang="cs-CZ" dirty="0" smtClean="0"/>
              <a:t> ( 3.) </a:t>
            </a:r>
            <a:r>
              <a:rPr lang="cs-CZ" dirty="0" smtClean="0">
                <a:solidFill>
                  <a:srgbClr val="00B050"/>
                </a:solidFill>
              </a:rPr>
              <a:t>sešit</a:t>
            </a:r>
            <a:r>
              <a:rPr lang="cs-CZ" dirty="0" smtClean="0"/>
              <a:t> ( 4. ), zavolala </a:t>
            </a:r>
            <a:r>
              <a:rPr lang="cs-CZ" dirty="0" smtClean="0">
                <a:solidFill>
                  <a:srgbClr val="00B050"/>
                </a:solidFill>
              </a:rPr>
              <a:t>doktorce</a:t>
            </a:r>
            <a:r>
              <a:rPr lang="cs-CZ" dirty="0" smtClean="0"/>
              <a:t> ( 3. ), budují </a:t>
            </a:r>
            <a:r>
              <a:rPr lang="cs-CZ" dirty="0" smtClean="0">
                <a:solidFill>
                  <a:srgbClr val="00B050"/>
                </a:solidFill>
              </a:rPr>
              <a:t>hráz</a:t>
            </a:r>
            <a:r>
              <a:rPr lang="cs-CZ" dirty="0" smtClean="0"/>
              <a:t> ( 4. ), uvažuje </a:t>
            </a:r>
            <a:r>
              <a:rPr lang="cs-CZ" dirty="0" smtClean="0">
                <a:solidFill>
                  <a:srgbClr val="00B050"/>
                </a:solidFill>
              </a:rPr>
              <a:t>o nabídce </a:t>
            </a:r>
            <a:r>
              <a:rPr lang="cs-CZ" dirty="0" smtClean="0"/>
              <a:t>( 6. ), podobný </a:t>
            </a:r>
            <a:r>
              <a:rPr lang="cs-CZ" dirty="0" smtClean="0">
                <a:solidFill>
                  <a:srgbClr val="00B050"/>
                </a:solidFill>
              </a:rPr>
              <a:t>tatínkovi</a:t>
            </a:r>
            <a:r>
              <a:rPr lang="cs-CZ" dirty="0" smtClean="0"/>
              <a:t> ( 3. ),  pochopila </a:t>
            </a:r>
            <a:r>
              <a:rPr lang="cs-CZ" dirty="0" smtClean="0">
                <a:solidFill>
                  <a:srgbClr val="00B050"/>
                </a:solidFill>
              </a:rPr>
              <a:t>výklad</a:t>
            </a:r>
            <a:r>
              <a:rPr lang="cs-CZ" dirty="0" smtClean="0"/>
              <a:t> ( 4. ), citlivá </a:t>
            </a:r>
            <a:r>
              <a:rPr lang="cs-CZ" dirty="0" smtClean="0">
                <a:solidFill>
                  <a:srgbClr val="00B050"/>
                </a:solidFill>
              </a:rPr>
              <a:t>na světlo </a:t>
            </a:r>
            <a:r>
              <a:rPr lang="cs-CZ" dirty="0" smtClean="0"/>
              <a:t>( 4. ), lhostejný </a:t>
            </a:r>
            <a:r>
              <a:rPr lang="cs-CZ" dirty="0" smtClean="0">
                <a:solidFill>
                  <a:srgbClr val="00B050"/>
                </a:solidFill>
              </a:rPr>
              <a:t>k lidem </a:t>
            </a:r>
            <a:r>
              <a:rPr lang="cs-CZ" dirty="0" smtClean="0"/>
              <a:t>( 3. ), hrdý </a:t>
            </a:r>
            <a:r>
              <a:rPr lang="cs-CZ" dirty="0" smtClean="0">
                <a:solidFill>
                  <a:srgbClr val="00B050"/>
                </a:solidFill>
              </a:rPr>
              <a:t>na úspěch </a:t>
            </a:r>
            <a:r>
              <a:rPr lang="cs-CZ" dirty="0" smtClean="0"/>
              <a:t>( 4. )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 flipH="1">
            <a:off x="2925356" y="2364608"/>
            <a:ext cx="288033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 flipH="1">
            <a:off x="5148064" y="3284352"/>
            <a:ext cx="288033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 flipH="1">
            <a:off x="2594657" y="3288096"/>
            <a:ext cx="288033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 flipH="1">
            <a:off x="3923927" y="3769648"/>
            <a:ext cx="288033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 flipH="1">
            <a:off x="2699789" y="4320912"/>
            <a:ext cx="288033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 flipH="1">
            <a:off x="3907990" y="5208428"/>
            <a:ext cx="288033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 flipH="1">
            <a:off x="3779910" y="4777728"/>
            <a:ext cx="288033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 flipH="1">
            <a:off x="6838176" y="3769648"/>
            <a:ext cx="288033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 flipH="1">
            <a:off x="6659417" y="4320912"/>
            <a:ext cx="288033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 flipH="1">
            <a:off x="7416461" y="4777728"/>
            <a:ext cx="288033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 flipH="1">
            <a:off x="7416462" y="5217344"/>
            <a:ext cx="288033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 flipH="1">
            <a:off x="1969177" y="2767608"/>
            <a:ext cx="288033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 flipH="1">
            <a:off x="6694160" y="2377708"/>
            <a:ext cx="288033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 flipH="1">
            <a:off x="5906222" y="2767608"/>
            <a:ext cx="288033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 flipH="1">
            <a:off x="6740610" y="3284352"/>
            <a:ext cx="288033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3120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Předmět bývá vyjádřen: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solidFill>
            <a:schemeClr val="accent6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 anchor="ctr"/>
          <a:lstStyle/>
          <a:p>
            <a:pPr algn="ctr"/>
            <a:r>
              <a:rPr lang="cs-CZ" dirty="0" smtClean="0"/>
              <a:t>Podstatnými jmény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solidFill>
            <a:schemeClr val="accent5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/>
          <a:lstStyle/>
          <a:p>
            <a:r>
              <a:rPr lang="cs-CZ" dirty="0" smtClean="0"/>
              <a:t>Viděl 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Janu</a:t>
            </a:r>
          </a:p>
          <a:p>
            <a:r>
              <a:rPr lang="cs-CZ" dirty="0" smtClean="0"/>
              <a:t>Setkal se 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s Honzou</a:t>
            </a:r>
          </a:p>
          <a:p>
            <a:r>
              <a:rPr lang="cs-CZ" dirty="0" smtClean="0"/>
              <a:t>Chovají 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tygry</a:t>
            </a:r>
          </a:p>
          <a:p>
            <a:r>
              <a:rPr lang="cs-CZ" dirty="0" smtClean="0"/>
              <a:t>Půjdou 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s rodiči</a:t>
            </a:r>
          </a:p>
          <a:p>
            <a:r>
              <a:rPr lang="cs-CZ" dirty="0" smtClean="0"/>
              <a:t>Stavěl 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dům</a:t>
            </a:r>
          </a:p>
          <a:p>
            <a:r>
              <a:rPr lang="cs-CZ" dirty="0" smtClean="0"/>
              <a:t>Odmlouval 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otci</a:t>
            </a: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>
          <a:solidFill>
            <a:schemeClr val="accent6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 anchor="ctr"/>
          <a:lstStyle/>
          <a:p>
            <a:pPr algn="ctr"/>
            <a:r>
              <a:rPr lang="cs-CZ" dirty="0" smtClean="0"/>
              <a:t>Zájmeny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4"/>
          </p:nvPr>
        </p:nvSpPr>
        <p:spPr>
          <a:solidFill>
            <a:schemeClr val="accent1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/>
          <a:lstStyle/>
          <a:p>
            <a:r>
              <a:rPr lang="cs-CZ" dirty="0" smtClean="0"/>
              <a:t>Viděl </a:t>
            </a:r>
            <a:r>
              <a:rPr lang="cs-CZ" dirty="0" smtClean="0">
                <a:solidFill>
                  <a:srgbClr val="FF0000"/>
                </a:solidFill>
              </a:rPr>
              <a:t>ji</a:t>
            </a:r>
          </a:p>
          <a:p>
            <a:r>
              <a:rPr lang="cs-CZ" dirty="0" smtClean="0"/>
              <a:t>Setkal se </a:t>
            </a:r>
            <a:r>
              <a:rPr lang="cs-CZ" dirty="0" smtClean="0">
                <a:solidFill>
                  <a:srgbClr val="FF0000"/>
                </a:solidFill>
              </a:rPr>
              <a:t>s ním</a:t>
            </a:r>
          </a:p>
          <a:p>
            <a:r>
              <a:rPr lang="cs-CZ" dirty="0" smtClean="0"/>
              <a:t>Chovají </a:t>
            </a:r>
            <a:r>
              <a:rPr lang="cs-CZ" dirty="0" smtClean="0">
                <a:solidFill>
                  <a:srgbClr val="FF0000"/>
                </a:solidFill>
              </a:rPr>
              <a:t>je</a:t>
            </a:r>
          </a:p>
          <a:p>
            <a:r>
              <a:rPr lang="cs-CZ" dirty="0" smtClean="0"/>
              <a:t>Půjdou </a:t>
            </a:r>
            <a:r>
              <a:rPr lang="cs-CZ" dirty="0" smtClean="0">
                <a:solidFill>
                  <a:srgbClr val="FF0000"/>
                </a:solidFill>
              </a:rPr>
              <a:t>s nimi</a:t>
            </a:r>
          </a:p>
          <a:p>
            <a:r>
              <a:rPr lang="cs-CZ" dirty="0" smtClean="0"/>
              <a:t>Stavěl </a:t>
            </a:r>
            <a:r>
              <a:rPr lang="cs-CZ" dirty="0" smtClean="0">
                <a:solidFill>
                  <a:srgbClr val="FF0000"/>
                </a:solidFill>
              </a:rPr>
              <a:t>ho</a:t>
            </a:r>
          </a:p>
          <a:p>
            <a:r>
              <a:rPr lang="cs-CZ" dirty="0" smtClean="0"/>
              <a:t>Odmlouval </a:t>
            </a:r>
            <a:r>
              <a:rPr lang="cs-CZ" dirty="0" smtClean="0">
                <a:solidFill>
                  <a:srgbClr val="FF0000"/>
                </a:solidFill>
              </a:rPr>
              <a:t>mu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642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/>
          <a:lstStyle/>
          <a:p>
            <a:r>
              <a:rPr lang="cs-CZ" dirty="0" smtClean="0"/>
              <a:t>Druhy předmětu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40000"/>
              <a:lumOff val="60000"/>
            </a:schemeClr>
          </a:solidFill>
          <a:ln w="38100"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Holý</a:t>
            </a:r>
            <a:r>
              <a:rPr lang="cs-CZ" dirty="0" smtClean="0"/>
              <a:t> – viděl </a:t>
            </a:r>
            <a:r>
              <a:rPr lang="cs-CZ" dirty="0" smtClean="0">
                <a:solidFill>
                  <a:srgbClr val="00B0F0"/>
                </a:solidFill>
              </a:rPr>
              <a:t>bratra</a:t>
            </a:r>
            <a:r>
              <a:rPr lang="cs-CZ" dirty="0" smtClean="0"/>
              <a:t> (není rozvitý žádným jiným </a:t>
            </a:r>
          </a:p>
          <a:p>
            <a:pPr marL="0" indent="0">
              <a:buNone/>
            </a:pPr>
            <a:r>
              <a:rPr lang="cs-CZ" dirty="0" smtClean="0"/>
              <a:t>    větným členem)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Rozvitý</a:t>
            </a:r>
            <a:r>
              <a:rPr lang="cs-CZ" dirty="0" smtClean="0"/>
              <a:t> – viděl </a:t>
            </a:r>
            <a:r>
              <a:rPr lang="cs-CZ" dirty="0" smtClean="0">
                <a:solidFill>
                  <a:srgbClr val="00B050"/>
                </a:solidFill>
              </a:rPr>
              <a:t>staršího bratra</a:t>
            </a:r>
            <a:r>
              <a:rPr lang="cs-CZ" dirty="0" smtClean="0"/>
              <a:t> (rozvitý slovem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staršího)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Několikanásobný</a:t>
            </a:r>
            <a:r>
              <a:rPr lang="cs-CZ" dirty="0" smtClean="0"/>
              <a:t> – viděl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sestru a bratra</a:t>
            </a:r>
          </a:p>
          <a:p>
            <a:endParaRPr lang="cs-CZ" dirty="0" smtClean="0"/>
          </a:p>
        </p:txBody>
      </p:sp>
      <p:cxnSp>
        <p:nvCxnSpPr>
          <p:cNvPr id="10" name="Přímá spojnice 9"/>
          <p:cNvCxnSpPr/>
          <p:nvPr/>
        </p:nvCxnSpPr>
        <p:spPr>
          <a:xfrm flipV="1">
            <a:off x="2339752" y="1988840"/>
            <a:ext cx="0" cy="288032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2339752" y="2276872"/>
            <a:ext cx="100811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V="1">
            <a:off x="3347864" y="1988840"/>
            <a:ext cx="0" cy="28803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2843808" y="3284984"/>
            <a:ext cx="0" cy="28803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2843808" y="3573016"/>
            <a:ext cx="244827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 flipV="1">
            <a:off x="5292080" y="3284984"/>
            <a:ext cx="0" cy="28803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3851920" y="3284984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3851920" y="3429000"/>
            <a:ext cx="11521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 flipV="1">
            <a:off x="5004048" y="3284984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4427984" y="443711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4427984" y="4725144"/>
            <a:ext cx="24482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 flipV="1">
            <a:off x="6876256" y="443711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 flipV="1">
            <a:off x="5652120" y="443711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6186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Urči druh předmětu </a:t>
            </a:r>
            <a:r>
              <a:rPr lang="cs-CZ" sz="3100" dirty="0" smtClean="0"/>
              <a:t>(holý – H, rozvitý – R, několikanásobný – N) </a:t>
            </a:r>
            <a:endParaRPr lang="cs-CZ" sz="31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Strýc obchodoval se starožitnostmi. ( H )</a:t>
            </a:r>
          </a:p>
          <a:p>
            <a:r>
              <a:rPr lang="cs-CZ" dirty="0" smtClean="0"/>
              <a:t>Cena neodpovídá celkové kvalitě. ( R )</a:t>
            </a:r>
          </a:p>
          <a:p>
            <a:r>
              <a:rPr lang="cs-CZ" dirty="0" smtClean="0"/>
              <a:t>Petra je chtivá peněz a slávy. ( N )</a:t>
            </a:r>
          </a:p>
          <a:p>
            <a:r>
              <a:rPr lang="cs-CZ" dirty="0" smtClean="0"/>
              <a:t>Domáhali se občanských práv. ( R )</a:t>
            </a:r>
          </a:p>
          <a:p>
            <a:r>
              <a:rPr lang="cs-CZ" dirty="0" smtClean="0"/>
              <a:t>Honza snědl celou svačinu. ( R )</a:t>
            </a:r>
          </a:p>
          <a:p>
            <a:r>
              <a:rPr lang="cs-CZ" dirty="0" smtClean="0"/>
              <a:t>Vzal si tužku a papír. ( N )</a:t>
            </a:r>
          </a:p>
          <a:p>
            <a:r>
              <a:rPr lang="cs-CZ" dirty="0" smtClean="0"/>
              <a:t>Pořídil sis šálu a čepici? ( N )</a:t>
            </a:r>
          </a:p>
          <a:p>
            <a:r>
              <a:rPr lang="cs-CZ" dirty="0" smtClean="0"/>
              <a:t>Neplýtvej neustále energií. ( H )</a:t>
            </a:r>
          </a:p>
          <a:p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3851920" y="2060848"/>
            <a:ext cx="2808312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3851920" y="2615232"/>
            <a:ext cx="2448272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3347864" y="3140968"/>
            <a:ext cx="2160240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3131840" y="3656832"/>
            <a:ext cx="2448272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3059832" y="4221088"/>
            <a:ext cx="2160240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1979712" y="4761148"/>
            <a:ext cx="2160240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2555776" y="5301208"/>
            <a:ext cx="2088232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4103948" y="5842880"/>
            <a:ext cx="1116124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40" name="Obdélník 39"/>
          <p:cNvSpPr/>
          <p:nvPr/>
        </p:nvSpPr>
        <p:spPr>
          <a:xfrm>
            <a:off x="5582728" y="5388336"/>
            <a:ext cx="288032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5004948" y="4844008"/>
            <a:ext cx="288032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4499992" y="4308900"/>
            <a:ext cx="288032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5582728" y="3738360"/>
            <a:ext cx="288032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5868144" y="2683768"/>
            <a:ext cx="288032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6697136" y="2158032"/>
            <a:ext cx="288032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7020272" y="1603648"/>
            <a:ext cx="288032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6028064" y="3281160"/>
            <a:ext cx="288032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408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/>
              <a:t>Vyhledej a podtrhni předměty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1628800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Koupili jsme citrony a pomeranče.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5536" y="2315910"/>
            <a:ext cx="39134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Tvoje kolo potřebuje důkladnou opravu.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40384" y="5805264"/>
            <a:ext cx="46700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Vrátný opatřil dveře visacím zámkem.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17420" y="2952699"/>
            <a:ext cx="4189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Můžeš mi doporučit nějaký </a:t>
            </a:r>
            <a:r>
              <a:rPr lang="cs-CZ" sz="2000" dirty="0" smtClean="0"/>
              <a:t>f</a:t>
            </a:r>
            <a:r>
              <a:rPr lang="cs-CZ" dirty="0" smtClean="0"/>
              <a:t>ilm?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17420" y="4731850"/>
            <a:ext cx="362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Přinesli jsme vstupenky na koncert.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50892" y="5285462"/>
            <a:ext cx="43173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Karkulka nesla babičce víno a bábovku.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95536" y="3638278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Prohlédněte si pozorně stopy.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74952" y="4148304"/>
            <a:ext cx="1603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Půjč mi knihu.</a:t>
            </a:r>
            <a:endParaRPr lang="cs-CZ" dirty="0"/>
          </a:p>
        </p:txBody>
      </p:sp>
      <p:cxnSp>
        <p:nvCxnSpPr>
          <p:cNvPr id="56" name="Přímá spojnice 55"/>
          <p:cNvCxnSpPr/>
          <p:nvPr/>
        </p:nvCxnSpPr>
        <p:spPr>
          <a:xfrm>
            <a:off x="1691680" y="1998132"/>
            <a:ext cx="194421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57"/>
          <p:cNvCxnSpPr/>
          <p:nvPr/>
        </p:nvCxnSpPr>
        <p:spPr>
          <a:xfrm>
            <a:off x="3491880" y="2685242"/>
            <a:ext cx="64807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>
            <a:off x="1219184" y="3352809"/>
            <a:ext cx="25647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>
            <a:off x="3059832" y="3352809"/>
            <a:ext cx="57606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>
            <a:off x="2609581" y="4007610"/>
            <a:ext cx="594267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nice 70"/>
          <p:cNvCxnSpPr>
            <a:endCxn id="19" idx="2"/>
          </p:cNvCxnSpPr>
          <p:nvPr/>
        </p:nvCxnSpPr>
        <p:spPr>
          <a:xfrm>
            <a:off x="857124" y="4517636"/>
            <a:ext cx="31959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nice 73"/>
          <p:cNvCxnSpPr/>
          <p:nvPr/>
        </p:nvCxnSpPr>
        <p:spPr>
          <a:xfrm>
            <a:off x="1290404" y="4517636"/>
            <a:ext cx="40127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Přímá spojnice 76"/>
          <p:cNvCxnSpPr/>
          <p:nvPr/>
        </p:nvCxnSpPr>
        <p:spPr>
          <a:xfrm>
            <a:off x="1691680" y="5101182"/>
            <a:ext cx="917901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Přímá spojnice 81"/>
          <p:cNvCxnSpPr>
            <a:endCxn id="14" idx="2"/>
          </p:cNvCxnSpPr>
          <p:nvPr/>
        </p:nvCxnSpPr>
        <p:spPr>
          <a:xfrm>
            <a:off x="1943708" y="5654794"/>
            <a:ext cx="66587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Přímá spojnice 83"/>
          <p:cNvCxnSpPr/>
          <p:nvPr/>
        </p:nvCxnSpPr>
        <p:spPr>
          <a:xfrm>
            <a:off x="2775426" y="5654794"/>
            <a:ext cx="136452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nice 85"/>
          <p:cNvCxnSpPr/>
          <p:nvPr/>
        </p:nvCxnSpPr>
        <p:spPr>
          <a:xfrm>
            <a:off x="1978480" y="6167848"/>
            <a:ext cx="56860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Přímá spojnice 87"/>
          <p:cNvCxnSpPr/>
          <p:nvPr/>
        </p:nvCxnSpPr>
        <p:spPr>
          <a:xfrm>
            <a:off x="3203848" y="6167848"/>
            <a:ext cx="720080" cy="674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108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7" grpId="0"/>
      <p:bldP spid="9" grpId="0"/>
      <p:bldP spid="12" grpId="0"/>
      <p:bldP spid="13" grpId="0"/>
      <p:bldP spid="14" grpId="0"/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Spojení přísudku s podměty doplňte vhodnými předměty a určete pád.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/>
          <a:lstStyle/>
          <a:p>
            <a:r>
              <a:rPr lang="cs-CZ" dirty="0" smtClean="0"/>
              <a:t>Mařenka umyla …</a:t>
            </a:r>
            <a:endParaRPr lang="cs-CZ" dirty="0"/>
          </a:p>
          <a:p>
            <a:r>
              <a:rPr lang="cs-CZ" dirty="0" smtClean="0"/>
              <a:t>Někdo napsal…</a:t>
            </a:r>
          </a:p>
          <a:p>
            <a:r>
              <a:rPr lang="cs-CZ" dirty="0" smtClean="0"/>
              <a:t>Já jsem tušil…</a:t>
            </a:r>
          </a:p>
          <a:p>
            <a:r>
              <a:rPr lang="cs-CZ" dirty="0" smtClean="0"/>
              <a:t>Soused viděl…</a:t>
            </a:r>
          </a:p>
          <a:p>
            <a:r>
              <a:rPr lang="cs-CZ" dirty="0" smtClean="0"/>
              <a:t>Vítr přinesl…</a:t>
            </a:r>
          </a:p>
          <a:p>
            <a:r>
              <a:rPr lang="cs-CZ" dirty="0" smtClean="0"/>
              <a:t>Ty čteš…</a:t>
            </a:r>
          </a:p>
          <a:p>
            <a:r>
              <a:rPr lang="cs-CZ" dirty="0" smtClean="0"/>
              <a:t>On jí...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6485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/>
              <a:t>TOPIL, Zdeněk; BIČÍKOVÁ</a:t>
            </a:r>
            <a:r>
              <a:rPr lang="cs-CZ"/>
              <a:t>, </a:t>
            </a:r>
            <a:r>
              <a:rPr lang="cs-CZ" smtClean="0"/>
              <a:t>Vladimíra</a:t>
            </a:r>
            <a:r>
              <a:rPr lang="cs-CZ" dirty="0"/>
              <a:t>. </a:t>
            </a:r>
            <a:r>
              <a:rPr lang="cs-CZ" i="1" dirty="0"/>
              <a:t>Český jazyk s Tobiášem : Skladba - Věta jednoduchá II</a:t>
            </a:r>
            <a:r>
              <a:rPr lang="cs-CZ" dirty="0"/>
              <a:t>. 3. Havlíčkův Brod : Tobiáš, 1996. 71 s. ISBN 80-85808-39-0.</a:t>
            </a:r>
          </a:p>
          <a:p>
            <a:r>
              <a:rPr lang="cs-CZ" dirty="0"/>
              <a:t>HORÁČKOVÁ, Miroslava, et al. </a:t>
            </a:r>
            <a:r>
              <a:rPr lang="cs-CZ" i="1" dirty="0"/>
              <a:t>Český jazyk pro sedmý ročník ZŠ</a:t>
            </a:r>
            <a:r>
              <a:rPr lang="cs-CZ" dirty="0"/>
              <a:t>. Havlíčkův Brod : Alter, 1999. 188 s. ISBN 80-7245-1001-8.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1232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</TotalTime>
  <Words>402</Words>
  <Application>Microsoft Office PowerPoint</Application>
  <PresentationFormat>Předvádění na obrazovce (4:3)</PresentationFormat>
  <Paragraphs>82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Předmět</vt:lpstr>
      <vt:lpstr>Rozvíjející větné členy</vt:lpstr>
      <vt:lpstr>Předmět</vt:lpstr>
      <vt:lpstr>Urči pád vyznačeného předmětu</vt:lpstr>
      <vt:lpstr>Předmět bývá vyjádřen:</vt:lpstr>
      <vt:lpstr>Druhy předmětu</vt:lpstr>
      <vt:lpstr>Urči druh předmětu (holý – H, rozvitý – R, několikanásobný – N) </vt:lpstr>
      <vt:lpstr>Vyhledej a podtrhni předměty</vt:lpstr>
      <vt:lpstr>Spojení přísudku s podměty doplňte vhodnými předměty a určete pád. </vt:lpstr>
      <vt:lpstr>Použité 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Nezákladové členy (rozvíjející větné členy</dc:title>
  <dc:creator>Libuše Gondkovská</dc:creator>
  <cp:lastModifiedBy>Libuše Gondkovská</cp:lastModifiedBy>
  <cp:revision>32</cp:revision>
  <dcterms:created xsi:type="dcterms:W3CDTF">2011-07-27T09:53:17Z</dcterms:created>
  <dcterms:modified xsi:type="dcterms:W3CDTF">2012-03-21T22:23:30Z</dcterms:modified>
</cp:coreProperties>
</file>