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57" r:id="rId3"/>
    <p:sldId id="261" r:id="rId4"/>
    <p:sldId id="258" r:id="rId5"/>
    <p:sldId id="259" r:id="rId6"/>
    <p:sldId id="260" r:id="rId7"/>
    <p:sldId id="263" r:id="rId8"/>
    <p:sldId id="262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 varScale="1">
        <p:scale>
          <a:sx n="65" d="100"/>
          <a:sy n="65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7AF4CA-D010-4714-A093-4D0BEB65DFC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5CCB99-3F57-40F8-9273-9ED67E8D2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2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5CCB99-3F57-40F8-9273-9ED67E8D262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050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Příslovečná určení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5096143"/>
              </p:ext>
            </p:extLst>
          </p:nvPr>
        </p:nvGraphicFramePr>
        <p:xfrm>
          <a:off x="1419810" y="292494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{F5AB1C69-6EDB-4FF4-983F-18BD219EF322}</a:tableStyleId>
              </a:tblPr>
              <a:tblGrid>
                <a:gridCol w="1508760"/>
                <a:gridCol w="4699635"/>
              </a:tblGrid>
              <a:tr h="5953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6. 7. 8.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Příslovečné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určení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22. </a:t>
                      </a:r>
                      <a:r>
                        <a:rPr lang="cs-CZ" sz="1400" kern="50" smtClean="0">
                          <a:effectLst/>
                        </a:rPr>
                        <a:t>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příslovečným určením a poslouží k jeho zopakování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Příslovečné určení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Rozvíjí </a:t>
            </a:r>
            <a:r>
              <a:rPr lang="cs-CZ" b="1" dirty="0" smtClean="0"/>
              <a:t>sloveso,</a:t>
            </a:r>
            <a:r>
              <a:rPr lang="cs-CZ" dirty="0" smtClean="0"/>
              <a:t> přídavné jméno, příslovce.</a:t>
            </a:r>
          </a:p>
          <a:p>
            <a:endParaRPr lang="cs-CZ" dirty="0" smtClean="0"/>
          </a:p>
          <a:p>
            <a:r>
              <a:rPr lang="cs-CZ" dirty="0" smtClean="0"/>
              <a:t>Vztah  ve skladební dvojici – </a:t>
            </a:r>
            <a:r>
              <a:rPr lang="cs-CZ" dirty="0" smtClean="0">
                <a:solidFill>
                  <a:srgbClr val="0070C0"/>
                </a:solidFill>
              </a:rPr>
              <a:t>slabá závislost </a:t>
            </a:r>
            <a:r>
              <a:rPr lang="cs-CZ" dirty="0" smtClean="0"/>
              <a:t>= </a:t>
            </a:r>
            <a:r>
              <a:rPr lang="cs-CZ" dirty="0" smtClean="0">
                <a:solidFill>
                  <a:srgbClr val="0070C0"/>
                </a:solidFill>
              </a:rPr>
              <a:t>přimykání</a:t>
            </a:r>
          </a:p>
          <a:p>
            <a:endParaRPr lang="cs-CZ" dirty="0" smtClean="0"/>
          </a:p>
          <a:p>
            <a:r>
              <a:rPr lang="cs-CZ" dirty="0" smtClean="0"/>
              <a:t>Bývá vyjádřeno příslovcem nebo podstatným jménem.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Určuje různé okolnosti děje.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2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Jaké okolnosti děje?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2229146"/>
            <a:ext cx="2376264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Maruška šla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864708"/>
            <a:ext cx="114374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přípustka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46903" y="2539064"/>
            <a:ext cx="82845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účel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59968" y="3777748"/>
            <a:ext cx="97210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způsob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20124" y="3408416"/>
            <a:ext cx="60803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čas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5602" y="3058902"/>
            <a:ext cx="90284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místo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06788" y="3864708"/>
            <a:ext cx="108012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příčina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1475656" y="2813921"/>
            <a:ext cx="1440160" cy="2449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2528156" y="2813921"/>
            <a:ext cx="717866" cy="614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" idx="0"/>
            <a:endCxn id="3" idx="2"/>
          </p:cNvCxnSpPr>
          <p:nvPr/>
        </p:nvCxnSpPr>
        <p:spPr>
          <a:xfrm flipV="1">
            <a:off x="3246022" y="2813921"/>
            <a:ext cx="785918" cy="963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4122613" y="2853753"/>
            <a:ext cx="432048" cy="96382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6" idx="0"/>
          </p:cNvCxnSpPr>
          <p:nvPr/>
        </p:nvCxnSpPr>
        <p:spPr>
          <a:xfrm flipH="1" flipV="1">
            <a:off x="4682108" y="2853753"/>
            <a:ext cx="1109836" cy="1010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5217953" y="2521533"/>
            <a:ext cx="1383808" cy="2896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800959" y="3864708"/>
            <a:ext cx="114374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míra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72831" y="3295834"/>
            <a:ext cx="114374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72831" y="3304083"/>
            <a:ext cx="1120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podmínka</a:t>
            </a:r>
          </a:p>
        </p:txBody>
      </p:sp>
      <p:cxnSp>
        <p:nvCxnSpPr>
          <p:cNvPr id="12" name="Přímá spojnice 11"/>
          <p:cNvCxnSpPr>
            <a:stCxn id="4" idx="1"/>
          </p:cNvCxnSpPr>
          <p:nvPr/>
        </p:nvCxnSpPr>
        <p:spPr>
          <a:xfrm flipH="1" flipV="1">
            <a:off x="5220072" y="2813921"/>
            <a:ext cx="2152759" cy="6748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086908" y="2853753"/>
            <a:ext cx="1800200" cy="1010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451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se ptáme na okolnosti děje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88858" y="2341464"/>
            <a:ext cx="244827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Maruška šla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7170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68016" y="38694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94268" y="4437112"/>
            <a:ext cx="14401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Přes co?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5078" y="3057159"/>
            <a:ext cx="190892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 jakým účelem 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9815" y="4437112"/>
            <a:ext cx="14401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4054098"/>
            <a:ext cx="1102645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58652" y="3375124"/>
            <a:ext cx="1440160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Kdy?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845022"/>
            <a:ext cx="144016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Kam?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1835696" y="2780928"/>
            <a:ext cx="1152128" cy="219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068374" y="3000336"/>
            <a:ext cx="639530" cy="1174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10" idx="0"/>
          </p:cNvCxnSpPr>
          <p:nvPr/>
        </p:nvCxnSpPr>
        <p:spPr>
          <a:xfrm flipV="1">
            <a:off x="4329895" y="2926239"/>
            <a:ext cx="0" cy="15108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262551" y="2802090"/>
            <a:ext cx="1578252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1973238" y="2909116"/>
            <a:ext cx="1158602" cy="466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272078" y="2780928"/>
            <a:ext cx="1798982" cy="4608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28618" y="4621778"/>
            <a:ext cx="168314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moc, málo?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17050" y="3712697"/>
            <a:ext cx="144016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 jakých podmínek?</a:t>
            </a:r>
            <a:endParaRPr lang="cs-CZ" dirty="0"/>
          </a:p>
        </p:txBody>
      </p:sp>
      <p:cxnSp>
        <p:nvCxnSpPr>
          <p:cNvPr id="17" name="Přímá spojnice 16"/>
          <p:cNvCxnSpPr/>
          <p:nvPr/>
        </p:nvCxnSpPr>
        <p:spPr>
          <a:xfrm>
            <a:off x="4951994" y="3000336"/>
            <a:ext cx="310557" cy="7304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21" idx="0"/>
          </p:cNvCxnSpPr>
          <p:nvPr/>
        </p:nvCxnSpPr>
        <p:spPr>
          <a:xfrm flipV="1">
            <a:off x="1570189" y="3000336"/>
            <a:ext cx="1800200" cy="16214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3536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6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6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1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děje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1446" y="2156868"/>
            <a:ext cx="244827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Maruška šla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8888" y="4581128"/>
            <a:ext cx="9361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pěšky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5976" y="3403522"/>
            <a:ext cx="9361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zimě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610838"/>
            <a:ext cx="9361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do lesa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59836" y="4211796"/>
            <a:ext cx="13933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kvůli maceše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89718" y="4585458"/>
            <a:ext cx="129614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přes mráz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403522"/>
            <a:ext cx="136815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 jahody</a:t>
            </a:r>
            <a:endParaRPr lang="cs-CZ" dirty="0"/>
          </a:p>
        </p:txBody>
      </p:sp>
      <p:cxnSp>
        <p:nvCxnSpPr>
          <p:cNvPr id="15" name="Přímá spojnice 14"/>
          <p:cNvCxnSpPr>
            <a:endCxn id="4" idx="1"/>
          </p:cNvCxnSpPr>
          <p:nvPr/>
        </p:nvCxnSpPr>
        <p:spPr>
          <a:xfrm flipV="1">
            <a:off x="1229278" y="2449256"/>
            <a:ext cx="1512168" cy="4770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82080" y="2795504"/>
            <a:ext cx="789720" cy="662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7" idx="0"/>
          </p:cNvCxnSpPr>
          <p:nvPr/>
        </p:nvCxnSpPr>
        <p:spPr>
          <a:xfrm flipV="1">
            <a:off x="2376940" y="2795504"/>
            <a:ext cx="826908" cy="1785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10" idx="0"/>
            <a:endCxn id="4" idx="2"/>
          </p:cNvCxnSpPr>
          <p:nvPr/>
        </p:nvCxnSpPr>
        <p:spPr>
          <a:xfrm flipH="1" flipV="1">
            <a:off x="3965582" y="2741643"/>
            <a:ext cx="290906" cy="14701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4466570" y="2842445"/>
            <a:ext cx="973140" cy="17430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 flipV="1">
            <a:off x="5220072" y="2687782"/>
            <a:ext cx="1800200" cy="715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 flipH="1">
            <a:off x="2325778" y="5229200"/>
            <a:ext cx="163603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pouze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2503116"/>
            <a:ext cx="136815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při rozkazu</a:t>
            </a:r>
            <a:endParaRPr lang="cs-CZ" dirty="0"/>
          </a:p>
        </p:txBody>
      </p:sp>
      <p:cxnSp>
        <p:nvCxnSpPr>
          <p:cNvPr id="6" name="Přímá spojnice 5"/>
          <p:cNvCxnSpPr>
            <a:stCxn id="4" idx="3"/>
            <a:endCxn id="20" idx="1"/>
          </p:cNvCxnSpPr>
          <p:nvPr/>
        </p:nvCxnSpPr>
        <p:spPr>
          <a:xfrm>
            <a:off x="5189718" y="2449256"/>
            <a:ext cx="1686538" cy="238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844992" y="4950460"/>
            <a:ext cx="502872" cy="2787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212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Druhy příslovečných určení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příslovečné určení místa</a:t>
            </a:r>
          </a:p>
          <a:p>
            <a:endParaRPr lang="cs-CZ" dirty="0" smtClean="0"/>
          </a:p>
          <a:p>
            <a:r>
              <a:rPr lang="cs-CZ" dirty="0" smtClean="0"/>
              <a:t>příslovečné určení času</a:t>
            </a:r>
          </a:p>
          <a:p>
            <a:endParaRPr lang="cs-CZ" dirty="0" smtClean="0"/>
          </a:p>
          <a:p>
            <a:r>
              <a:rPr lang="cs-CZ" dirty="0"/>
              <a:t>příslovečné </a:t>
            </a:r>
            <a:r>
              <a:rPr lang="cs-CZ" dirty="0" smtClean="0"/>
              <a:t>určení způsobu</a:t>
            </a:r>
          </a:p>
          <a:p>
            <a:endParaRPr lang="cs-CZ" dirty="0" smtClean="0"/>
          </a:p>
          <a:p>
            <a:r>
              <a:rPr lang="cs-CZ" dirty="0"/>
              <a:t>příslovečné </a:t>
            </a:r>
            <a:r>
              <a:rPr lang="cs-CZ" dirty="0" smtClean="0"/>
              <a:t>určení míry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příslovečné </a:t>
            </a:r>
            <a:r>
              <a:rPr lang="cs-CZ" dirty="0" smtClean="0"/>
              <a:t>určení podmínky</a:t>
            </a:r>
          </a:p>
          <a:p>
            <a:r>
              <a:rPr lang="cs-CZ" dirty="0" smtClean="0"/>
              <a:t>příslovečné určení příčiny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příslovečné </a:t>
            </a:r>
            <a:r>
              <a:rPr lang="cs-CZ" dirty="0" smtClean="0"/>
              <a:t>určení účelu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příslovečné </a:t>
            </a:r>
            <a:r>
              <a:rPr lang="cs-CZ" dirty="0" smtClean="0"/>
              <a:t>určení přípustky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2404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Příslovečné určení místa  -  Pum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přišel 	 - domů – Kam?</a:t>
            </a:r>
          </a:p>
          <a:p>
            <a:r>
              <a:rPr lang="cs-CZ" dirty="0" smtClean="0"/>
              <a:t>šel		 - lesem – Kudy?</a:t>
            </a:r>
          </a:p>
          <a:p>
            <a:r>
              <a:rPr lang="cs-CZ" dirty="0" smtClean="0"/>
              <a:t>tábořil   	 - na louce – Kde?</a:t>
            </a:r>
          </a:p>
          <a:p>
            <a:r>
              <a:rPr lang="cs-CZ" dirty="0" smtClean="0"/>
              <a:t>vrátil se  -  z práce – Odkud?</a:t>
            </a:r>
          </a:p>
          <a:p>
            <a:pPr marL="0" indent="0">
              <a:buNone/>
            </a:pPr>
            <a:r>
              <a:rPr lang="cs-CZ" dirty="0" smtClean="0"/>
              <a:t>		 Pracoval </a:t>
            </a:r>
            <a:r>
              <a:rPr lang="cs-CZ" dirty="0" smtClean="0">
                <a:solidFill>
                  <a:srgbClr val="FF0000"/>
                </a:solidFill>
              </a:rPr>
              <a:t>v lese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Levá jednoduchá závorka 8"/>
          <p:cNvSpPr/>
          <p:nvPr/>
        </p:nvSpPr>
        <p:spPr>
          <a:xfrm rot="16200000">
            <a:off x="3983881" y="4086721"/>
            <a:ext cx="362446" cy="914400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17032" y="4915616"/>
            <a:ext cx="1296144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6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Příslovečné určení času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vrátil se	 	 -  večer		</a:t>
            </a:r>
            <a:r>
              <a:rPr lang="cs-CZ" dirty="0" smtClean="0">
                <a:solidFill>
                  <a:srgbClr val="0070C0"/>
                </a:solidFill>
              </a:rPr>
              <a:t>Kdy?</a:t>
            </a:r>
          </a:p>
          <a:p>
            <a:r>
              <a:rPr lang="cs-CZ" dirty="0" smtClean="0"/>
              <a:t>pršelo		 - od rána		</a:t>
            </a:r>
            <a:r>
              <a:rPr lang="cs-CZ" dirty="0" smtClean="0">
                <a:solidFill>
                  <a:srgbClr val="0070C0"/>
                </a:solidFill>
              </a:rPr>
              <a:t>Odkdy?</a:t>
            </a:r>
          </a:p>
          <a:p>
            <a:r>
              <a:rPr lang="cs-CZ" dirty="0" smtClean="0"/>
              <a:t>koná se		 - každoročně	</a:t>
            </a:r>
            <a:r>
              <a:rPr lang="cs-CZ" dirty="0" smtClean="0">
                <a:solidFill>
                  <a:srgbClr val="0070C0"/>
                </a:solidFill>
              </a:rPr>
              <a:t>Jak často?</a:t>
            </a:r>
          </a:p>
          <a:p>
            <a:r>
              <a:rPr lang="cs-CZ" dirty="0" smtClean="0"/>
              <a:t>poslouchal	 - do noci		</a:t>
            </a:r>
            <a:r>
              <a:rPr lang="cs-CZ" dirty="0" smtClean="0">
                <a:solidFill>
                  <a:srgbClr val="0070C0"/>
                </a:solidFill>
              </a:rPr>
              <a:t>Dokdy?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Občas</a:t>
            </a:r>
            <a:r>
              <a:rPr lang="cs-CZ" dirty="0" smtClean="0"/>
              <a:t> tu zaprší.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  <p:sp>
        <p:nvSpPr>
          <p:cNvPr id="9" name="Levá jednoduchá závorka 8"/>
          <p:cNvSpPr/>
          <p:nvPr/>
        </p:nvSpPr>
        <p:spPr>
          <a:xfrm rot="16200000">
            <a:off x="4337976" y="3951058"/>
            <a:ext cx="360040" cy="1188131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13940" y="4869136"/>
            <a:ext cx="1008112" cy="2880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24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Příslovečné určení způsobu - </a:t>
            </a:r>
            <a:r>
              <a:rPr lang="cs-CZ" dirty="0" err="1" smtClean="0"/>
              <a:t>Puz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choval se		- nemožně 	Jak?</a:t>
            </a:r>
          </a:p>
          <a:p>
            <a:r>
              <a:rPr lang="cs-CZ" dirty="0" smtClean="0"/>
              <a:t>cítil se 			- mizerně		Jak?</a:t>
            </a:r>
          </a:p>
          <a:p>
            <a:r>
              <a:rPr lang="cs-CZ" dirty="0" smtClean="0"/>
              <a:t>maloval			-  štětcem		Jak?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Upřeně</a:t>
            </a:r>
            <a:r>
              <a:rPr lang="cs-CZ" dirty="0" smtClean="0"/>
              <a:t> nás pozoroval.</a:t>
            </a:r>
            <a:endParaRPr lang="cs-CZ" dirty="0"/>
          </a:p>
        </p:txBody>
      </p:sp>
      <p:sp>
        <p:nvSpPr>
          <p:cNvPr id="4" name="Levá jednoduchá závorka 3"/>
          <p:cNvSpPr/>
          <p:nvPr/>
        </p:nvSpPr>
        <p:spPr>
          <a:xfrm rot="16200000">
            <a:off x="3779912" y="3882922"/>
            <a:ext cx="360040" cy="1368152"/>
          </a:xfrm>
          <a:prstGeom prst="leftBracket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7784" y="4991056"/>
            <a:ext cx="2664296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Jak? Jakým způsobem?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86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 druh vyznačeného </a:t>
            </a:r>
            <a:r>
              <a:rPr lang="cs-CZ" dirty="0" err="1" smtClean="0"/>
              <a:t>Pu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0233326"/>
              </p:ext>
            </p:extLst>
          </p:nvPr>
        </p:nvGraphicFramePr>
        <p:xfrm>
          <a:off x="467544" y="1844824"/>
          <a:ext cx="8064450" cy="40792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5400600"/>
                <a:gridCol w="864096"/>
                <a:gridCol w="864096"/>
                <a:gridCol w="93565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Puz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Důrazně </a:t>
                      </a:r>
                      <a:r>
                        <a:rPr lang="cs-CZ" dirty="0" smtClean="0"/>
                        <a:t>mi to připomněl.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Spolužáci se sešli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 klubu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Řeka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divoce</a:t>
                      </a:r>
                      <a:r>
                        <a:rPr lang="cs-CZ" dirty="0" smtClean="0"/>
                        <a:t> stoupala.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Denně</a:t>
                      </a:r>
                      <a:r>
                        <a:rPr lang="cs-CZ" dirty="0" smtClean="0"/>
                        <a:t> se vracel.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Udělalo se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ošklivo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Odpovídal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rozumně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Koupal se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 rybníku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Blížíme se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do města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Vypadal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unaveně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Obrazy prohlížel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se zájmem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Násobení 7"/>
          <p:cNvSpPr/>
          <p:nvPr/>
        </p:nvSpPr>
        <p:spPr>
          <a:xfrm>
            <a:off x="7884368" y="2204864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6063115" y="2590608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7788470" y="4128661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>
            <a:off x="6084168" y="4497972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6084168" y="4858012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ásobení 12"/>
          <p:cNvSpPr/>
          <p:nvPr/>
        </p:nvSpPr>
        <p:spPr>
          <a:xfrm>
            <a:off x="7789859" y="5218052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7826982" y="5589240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7803219" y="2935338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6948264" y="3295378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Násobení 16"/>
          <p:cNvSpPr/>
          <p:nvPr/>
        </p:nvSpPr>
        <p:spPr>
          <a:xfrm>
            <a:off x="7788470" y="3645024"/>
            <a:ext cx="432048" cy="36004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761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Vypiš příslovečná určení do správného sloupce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3014769"/>
              </p:ext>
            </p:extLst>
          </p:nvPr>
        </p:nvGraphicFramePr>
        <p:xfrm>
          <a:off x="457200" y="1600200"/>
          <a:ext cx="8229600" cy="3876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90664"/>
                <a:gridCol w="1872208"/>
                <a:gridCol w="1656184"/>
                <a:gridCol w="181054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Puč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Puz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Vypadala unaveně.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Blížili se rychle do cíle.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Denně se vracím domů.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Údolím líně plynula řeka.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Dopoledne</a:t>
                      </a:r>
                      <a:r>
                        <a:rPr lang="cs-CZ" baseline="0" dirty="0" smtClean="0"/>
                        <a:t> uklízela ve sklepě.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louce rostly kopretiny.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 lesa stála osaměle chalupa.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Falešně si pískal,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6876256" y="1920718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unaveně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78622" y="3068960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údolím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65264" y="3587372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dopoledne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68302" y="3587372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sklepě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68302" y="4100750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louce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65464" y="4581128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osaměle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378622" y="4601577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 lesa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865464" y="5085184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falešně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378622" y="2283589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rychle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76256" y="3068960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líně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865464" y="2356652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cíle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178822" y="2678462"/>
            <a:ext cx="1686642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denně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68302" y="2712806"/>
            <a:ext cx="1800200" cy="3561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298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Havlíčkův Brod: Alter, 1999. 188 s. ISBN 80-7245-1001-8.</a:t>
            </a:r>
          </a:p>
          <a:p>
            <a:r>
              <a:rPr lang="cs-CZ" dirty="0"/>
              <a:t>TOPIL, Zdeněk; BIČÍKOVÁ</a:t>
            </a:r>
            <a:r>
              <a:rPr lang="cs-CZ"/>
              <a:t>, </a:t>
            </a:r>
            <a:r>
              <a:rPr lang="cs-CZ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67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</TotalTime>
  <Words>355</Words>
  <Application>Microsoft Office PowerPoint</Application>
  <PresentationFormat>Předvádění na obrazovce (4:3)</PresentationFormat>
  <Paragraphs>136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Příslovečná určení</vt:lpstr>
      <vt:lpstr>Příslovečné určení</vt:lpstr>
      <vt:lpstr>Jaké okolnosti děje?</vt:lpstr>
      <vt:lpstr>Jak se ptáme na okolnosti děje ?</vt:lpstr>
      <vt:lpstr>Okolnosti děje</vt:lpstr>
      <vt:lpstr>Druhy příslovečných určení</vt:lpstr>
      <vt:lpstr>Příslovečné určení místa  -  Pum</vt:lpstr>
      <vt:lpstr>Příslovečné určení času</vt:lpstr>
      <vt:lpstr>Příslovečné určení způsobu - Puz</vt:lpstr>
      <vt:lpstr>Urči druh vyznačeného Pu</vt:lpstr>
      <vt:lpstr>Vypiš příslovečná určení do správného sloupce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38</cp:revision>
  <dcterms:created xsi:type="dcterms:W3CDTF">2011-03-22T17:13:23Z</dcterms:created>
  <dcterms:modified xsi:type="dcterms:W3CDTF">2012-03-21T22:23:08Z</dcterms:modified>
</cp:coreProperties>
</file>