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56" r:id="rId3"/>
    <p:sldId id="302" r:id="rId4"/>
    <p:sldId id="296" r:id="rId5"/>
    <p:sldId id="297" r:id="rId6"/>
    <p:sldId id="298" r:id="rId7"/>
    <p:sldId id="305" r:id="rId8"/>
    <p:sldId id="308" r:id="rId9"/>
    <p:sldId id="306" r:id="rId10"/>
    <p:sldId id="307" r:id="rId11"/>
    <p:sldId id="309" r:id="rId12"/>
    <p:sldId id="310" r:id="rId13"/>
    <p:sldId id="275" r:id="rId14"/>
    <p:sldId id="27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C0867"/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4853" autoAdjust="0"/>
    <p:restoredTop sz="93605" autoAdjust="0"/>
  </p:normalViewPr>
  <p:slideViewPr>
    <p:cSldViewPr snapToGrid="0">
      <p:cViewPr>
        <p:scale>
          <a:sx n="110" d="100"/>
          <a:sy n="110" d="100"/>
        </p:scale>
        <p:origin x="-815" y="-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7.3.2014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7.3.2014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7.3.2014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7.3.2014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7.3.2014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7.3.2014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7.3.2014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7.3.2014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7.3.2014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7.3.2014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7.3.2014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7.3.2014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7.3.2014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7.3.2014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sw-alu-kola.cz/files/et.jpg" TargetMode="External"/><Relationship Id="rId13" Type="http://schemas.openxmlformats.org/officeDocument/2006/relationships/hyperlink" Target="http://img716.imageshack.us/img716/7027/etrtodiagram.jpg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autum.cz/galleries/10/XW5726C_2.jpg" TargetMode="External"/><Relationship Id="rId12" Type="http://schemas.openxmlformats.org/officeDocument/2006/relationships/hyperlink" Target="http://www.matl-bula.cz/uploads/fckeditor/image/staticke_stranky/nahradni-dily/ND%20pneu_S.gi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eshop.tza.cz/editor/image/eshop_products/kdp026_l.jpg" TargetMode="External"/><Relationship Id="rId11" Type="http://schemas.openxmlformats.org/officeDocument/2006/relationships/hyperlink" Target="http://www.pneuking.cz/img/otazky-02.png" TargetMode="External"/><Relationship Id="rId5" Type="http://schemas.openxmlformats.org/officeDocument/2006/relationships/hyperlink" Target="http://automont-csw.trade.cz/foto_produkt/41034511_264308_1.jpg" TargetMode="External"/><Relationship Id="rId10" Type="http://schemas.openxmlformats.org/officeDocument/2006/relationships/hyperlink" Target="http://www.loganland.cz/MOTODRBY/strejcek_prihoda/pneumatiky_radce/disk.gif" TargetMode="External"/><Relationship Id="rId4" Type="http://schemas.openxmlformats.org/officeDocument/2006/relationships/hyperlink" Target="http://www.bejvavalo.cz/clanky/foto/pruzna-kola-2.jpg" TargetMode="External"/><Relationship Id="rId9" Type="http://schemas.openxmlformats.org/officeDocument/2006/relationships/hyperlink" Target="http://www.barum-pneu.cz/pics/technicky_radce/znaceni-ocelovych-disku.gif" TargetMode="External"/><Relationship Id="rId14" Type="http://schemas.openxmlformats.org/officeDocument/2006/relationships/hyperlink" Target="http://www.az-pneu.cz/pics/alu_kola_info/alu_kolo_info01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386889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  Kola</a:t>
                      </a:r>
                    </a:p>
                  </a:txBody>
                  <a:tcPr marL="7620" marR="7620" marT="7620" marB="0" anchor="b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Náprava, závěs kola, loukoť, ráfek, disk,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60256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Kola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6489" y="1500732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VY_32_INOVACE_14_272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4000" dirty="0" smtClean="0"/>
              <a:t>Kola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000" dirty="0"/>
              <a:t>Kolo automobilu s </a:t>
            </a:r>
            <a:r>
              <a:rPr lang="cs-CZ" sz="2000" dirty="0" smtClean="0"/>
              <a:t>pneumatikou, </a:t>
            </a:r>
            <a:r>
              <a:rPr lang="cs-CZ" sz="2000" dirty="0"/>
              <a:t>je </a:t>
            </a:r>
            <a:r>
              <a:rPr lang="cs-CZ" sz="2000" dirty="0" smtClean="0"/>
              <a:t>jediným spojením </a:t>
            </a:r>
            <a:r>
              <a:rPr lang="cs-CZ" sz="2000" dirty="0"/>
              <a:t>mezi vozidlem </a:t>
            </a:r>
            <a:r>
              <a:rPr lang="cs-CZ" sz="2000" dirty="0" smtClean="0"/>
              <a:t>a vozovkou,  musí splňovat </a:t>
            </a:r>
            <a:r>
              <a:rPr lang="cs-CZ" sz="2000" dirty="0"/>
              <a:t>tyto </a:t>
            </a:r>
            <a:r>
              <a:rPr lang="cs-CZ" sz="2000" dirty="0" smtClean="0"/>
              <a:t>požadavky: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/>
              <a:t>přenášet hmotnost vozidla včetně </a:t>
            </a:r>
            <a:r>
              <a:rPr lang="cs-CZ" sz="2000" dirty="0" smtClean="0"/>
              <a:t>nákladu </a:t>
            </a:r>
            <a:r>
              <a:rPr lang="cs-CZ" sz="2000" dirty="0"/>
              <a:t>na vozovku – podíl celkové</a:t>
            </a:r>
          </a:p>
          <a:p>
            <a:pPr marL="358775" indent="-358775">
              <a:spcBef>
                <a:spcPts val="0"/>
              </a:spcBef>
              <a:buNone/>
            </a:pPr>
            <a:r>
              <a:rPr lang="cs-CZ" sz="2000" dirty="0" smtClean="0"/>
              <a:t>	hmotnosti </a:t>
            </a:r>
            <a:r>
              <a:rPr lang="cs-CZ" sz="2000" dirty="0"/>
              <a:t>automobilu, kterým </a:t>
            </a:r>
            <a:r>
              <a:rPr lang="cs-CZ" sz="2000" dirty="0" smtClean="0"/>
              <a:t>vozovku </a:t>
            </a:r>
            <a:r>
              <a:rPr lang="cs-CZ" sz="2000" dirty="0"/>
              <a:t>zatěžuje jedno kolo, se nazývá </a:t>
            </a:r>
            <a:r>
              <a:rPr lang="cs-CZ" sz="2000" dirty="0" smtClean="0"/>
              <a:t>zatížení </a:t>
            </a:r>
            <a:r>
              <a:rPr lang="cs-CZ" sz="2000" dirty="0"/>
              <a:t>kola (kolový </a:t>
            </a:r>
            <a:r>
              <a:rPr lang="cs-CZ" sz="2000" dirty="0" smtClean="0"/>
              <a:t>tlak nebo </a:t>
            </a:r>
            <a:r>
              <a:rPr lang="cs-CZ" sz="2000" dirty="0"/>
              <a:t>adhezní síla</a:t>
            </a:r>
            <a:r>
              <a:rPr lang="cs-CZ" sz="2000" dirty="0" smtClean="0"/>
              <a:t>)</a:t>
            </a:r>
          </a:p>
          <a:p>
            <a:pPr marL="358775" indent="-358775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/>
              <a:t>přenášet na vozovku hnací </a:t>
            </a:r>
            <a:r>
              <a:rPr lang="cs-CZ" sz="2000" dirty="0" smtClean="0"/>
              <a:t>moment pouze - poháněná kola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/>
              <a:t>prostřednictvím </a:t>
            </a:r>
            <a:r>
              <a:rPr lang="cs-CZ" sz="2000" dirty="0" smtClean="0"/>
              <a:t>brzd přenášet </a:t>
            </a:r>
            <a:r>
              <a:rPr lang="cs-CZ" sz="2000" dirty="0"/>
              <a:t>na vozovku brzdný </a:t>
            </a:r>
            <a:r>
              <a:rPr lang="cs-CZ" sz="2000" dirty="0" smtClean="0"/>
              <a:t>moment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/>
              <a:t>udržovat automobil ve </a:t>
            </a:r>
            <a:r>
              <a:rPr lang="cs-CZ" sz="2000" dirty="0" smtClean="0"/>
              <a:t>směru </a:t>
            </a:r>
            <a:r>
              <a:rPr lang="cs-CZ" sz="2000" dirty="0"/>
              <a:t>jízdy (držení stopy) </a:t>
            </a:r>
            <a:r>
              <a:rPr lang="cs-CZ" sz="2000" dirty="0" smtClean="0"/>
              <a:t>přenášení bočních sil při přímé jízdě nebo průjezdem zatáčkou</a:t>
            </a: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/>
              <a:t>částečně zachycovat nerovnosti </a:t>
            </a:r>
            <a:r>
              <a:rPr lang="cs-CZ" sz="2000" dirty="0" smtClean="0"/>
              <a:t>vozovky </a:t>
            </a:r>
            <a:r>
              <a:rPr lang="cs-CZ" sz="2000" dirty="0"/>
              <a:t>a tím zlepšovat bezpečnost a </a:t>
            </a:r>
            <a:r>
              <a:rPr lang="cs-CZ" sz="2000" dirty="0" smtClean="0"/>
              <a:t>pohodlí a komfort </a:t>
            </a:r>
            <a:r>
              <a:rPr lang="cs-CZ" sz="2000" dirty="0"/>
              <a:t>jízdy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27028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Loukoťové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</a:t>
            </a:r>
            <a:r>
              <a:rPr lang="cs-CZ" sz="2000" dirty="0" smtClean="0"/>
              <a:t>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je </a:t>
            </a:r>
            <a:r>
              <a:rPr lang="cs-CZ" sz="2000" dirty="0"/>
              <a:t>kolo, jehož ráfek se skládá z jednotlivých segmentů, </a:t>
            </a:r>
            <a:r>
              <a:rPr lang="cs-CZ" sz="2000" dirty="0" smtClean="0"/>
              <a:t>(loukotí), </a:t>
            </a:r>
            <a:r>
              <a:rPr lang="cs-CZ" sz="2000" dirty="0"/>
              <a:t>většinou </a:t>
            </a:r>
            <a:r>
              <a:rPr lang="cs-CZ" sz="2000" dirty="0" smtClean="0"/>
              <a:t>dřevěných. </a:t>
            </a:r>
            <a:r>
              <a:rPr lang="cs-CZ" sz="2000" dirty="0"/>
              <a:t>Složením těchto segmentů do kruhu </a:t>
            </a:r>
            <a:r>
              <a:rPr lang="cs-CZ" sz="2000" dirty="0" smtClean="0"/>
              <a:t>získáme ráfek </a:t>
            </a:r>
            <a:r>
              <a:rPr lang="cs-CZ" sz="2000" dirty="0"/>
              <a:t>kola, který </a:t>
            </a:r>
            <a:r>
              <a:rPr lang="cs-CZ" sz="2000" dirty="0" smtClean="0"/>
              <a:t>byl pak </a:t>
            </a:r>
            <a:r>
              <a:rPr lang="cs-CZ" sz="2000" dirty="0"/>
              <a:t>většinou </a:t>
            </a:r>
            <a:r>
              <a:rPr lang="cs-CZ" sz="2000" dirty="0" smtClean="0"/>
              <a:t>opatřen </a:t>
            </a:r>
            <a:r>
              <a:rPr lang="cs-CZ" sz="2000" dirty="0"/>
              <a:t>po obvodu ještě kovovou </a:t>
            </a:r>
            <a:r>
              <a:rPr lang="cs-CZ" sz="2000" dirty="0" smtClean="0"/>
              <a:t>obručí, později byl nahrazen pneumatikou.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/>
              <a:t>V </a:t>
            </a:r>
            <a:r>
              <a:rPr lang="cs-CZ" sz="2000" dirty="0" smtClean="0"/>
              <a:t>současné </a:t>
            </a:r>
            <a:r>
              <a:rPr lang="cs-CZ" sz="2000" dirty="0"/>
              <a:t>době se používají </a:t>
            </a: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u </a:t>
            </a:r>
            <a:r>
              <a:rPr lang="cs-CZ" sz="2000" dirty="0"/>
              <a:t>některých typů </a:t>
            </a:r>
            <a:r>
              <a:rPr lang="cs-CZ" sz="2000" dirty="0" smtClean="0"/>
              <a:t>značkových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 jízdních </a:t>
            </a:r>
            <a:r>
              <a:rPr lang="cs-CZ" sz="2000" dirty="0"/>
              <a:t>kol, loukotě jsou </a:t>
            </a: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vyrobeny </a:t>
            </a:r>
            <a:r>
              <a:rPr lang="cs-CZ" sz="2000" dirty="0"/>
              <a:t>z uhlíkových vláken.</a:t>
            </a: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FF0000"/>
                </a:solidFill>
              </a:rPr>
              <a:t>Pouze u historických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FF0000"/>
                </a:solidFill>
              </a:rPr>
              <a:t>vozidel v současnosti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FF0000"/>
                </a:solidFill>
              </a:rPr>
              <a:t>se již nepoužívá.</a:t>
            </a:r>
            <a:endParaRPr lang="cs-CZ" sz="2400" i="1" dirty="0">
              <a:solidFill>
                <a:srgbClr val="FF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endParaRPr lang="cs-CZ" sz="2000" dirty="0"/>
          </a:p>
          <a:p>
            <a:pPr marL="0" indent="0">
              <a:spcBef>
                <a:spcPts val="0"/>
              </a:spcBef>
              <a:buNone/>
            </a:pPr>
            <a:endParaRPr lang="cs-CZ" sz="20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6503" y="2786544"/>
            <a:ext cx="4418535" cy="3818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109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04000"/>
          </a:xfrm>
        </p:spPr>
        <p:txBody>
          <a:bodyPr>
            <a:normAutofit/>
          </a:bodyPr>
          <a:lstStyle/>
          <a:p>
            <a:pPr marL="360363" indent="-360363">
              <a:spcBef>
                <a:spcPts val="0"/>
              </a:spcBef>
              <a:buNone/>
            </a:pP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Kola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disková</a:t>
            </a:r>
            <a:r>
              <a:rPr lang="cs-CZ" sz="2400" dirty="0" smtClean="0"/>
              <a:t> 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kola jsou používaná u osobních i nákladních automobilů 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disky jsou lisovány z ocelového plechu a jsou s ráfkem spojeny nýtováním nebo svařováním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disk bývá opatřen otvory, které snižují hmotnost a přispívají k chlazení brzd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kola mohou být provedena i jako odlitky z lehkých slitin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Kola </a:t>
            </a: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hvězdicová</a:t>
            </a:r>
            <a:r>
              <a:rPr lang="cs-CZ" sz="2400" dirty="0"/>
              <a:t> </a:t>
            </a:r>
            <a:r>
              <a:rPr lang="cs-CZ" sz="2400" dirty="0" smtClean="0"/>
              <a:t> 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disk </a:t>
            </a:r>
            <a:r>
              <a:rPr lang="cs-CZ" sz="2000" dirty="0"/>
              <a:t>je nahrazen hvězdicí, obvykle </a:t>
            </a:r>
            <a:r>
              <a:rPr lang="cs-CZ" sz="2000" dirty="0" smtClean="0"/>
              <a:t>šestiramennou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pro </a:t>
            </a:r>
            <a:r>
              <a:rPr lang="cs-CZ" sz="2000" dirty="0"/>
              <a:t>osobní automobily jsou hvězdice lisovány z poměrně tenkého ocelového plechu </a:t>
            </a:r>
            <a:r>
              <a:rPr lang="cs-CZ" sz="2000" dirty="0" smtClean="0"/>
              <a:t>(hmotnost)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pro </a:t>
            </a:r>
            <a:r>
              <a:rPr lang="cs-CZ" sz="2000" dirty="0"/>
              <a:t>nákladní automobily se hvězdice odlévají s hlavou v celku a jsou většinou opatřeny děleným ráfkem.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95443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Kola drátová</a:t>
            </a:r>
            <a:r>
              <a:rPr lang="cs-CZ" sz="2000" dirty="0"/>
              <a:t> 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v současnosti se používají spíše výjimečně </a:t>
            </a:r>
            <a:r>
              <a:rPr lang="cs-CZ" sz="2000" dirty="0"/>
              <a:t>(</a:t>
            </a:r>
            <a:r>
              <a:rPr lang="cs-CZ" sz="2000" dirty="0" smtClean="0"/>
              <a:t>motocykly)</a:t>
            </a:r>
          </a:p>
          <a:p>
            <a:r>
              <a:rPr lang="cs-CZ" sz="2000" dirty="0" smtClean="0"/>
              <a:t>jejich </a:t>
            </a:r>
            <a:r>
              <a:rPr lang="cs-CZ" sz="2000" dirty="0"/>
              <a:t>výhodou je větší pevnost a menší hmotnost než u předchozích </a:t>
            </a:r>
            <a:r>
              <a:rPr lang="cs-CZ" sz="2000" dirty="0" smtClean="0"/>
              <a:t>typů</a:t>
            </a:r>
          </a:p>
          <a:p>
            <a:r>
              <a:rPr lang="cs-CZ" sz="2000" dirty="0" smtClean="0"/>
              <a:t>jejich nevýhodou je složitá </a:t>
            </a:r>
            <a:r>
              <a:rPr lang="cs-CZ" sz="2000" dirty="0"/>
              <a:t>a </a:t>
            </a:r>
            <a:r>
              <a:rPr lang="cs-CZ" sz="2000" dirty="0" smtClean="0"/>
              <a:t>drahá konstrukce, </a:t>
            </a:r>
            <a:r>
              <a:rPr lang="cs-CZ" sz="2000" dirty="0"/>
              <a:t>náročná na údržbu a mají větší aerodynamický </a:t>
            </a:r>
            <a:r>
              <a:rPr lang="cs-CZ" sz="2000" dirty="0" smtClean="0"/>
              <a:t>odpor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1600" dirty="0" smtClean="0"/>
              <a:t>	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Diskové kolo NA₂,₃		Diskové kolo OA		Drátové kolo OA</a:t>
            </a:r>
            <a:endParaRPr lang="cs-CZ" sz="1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85" t="16669" r="18422" b="12217"/>
          <a:stretch/>
        </p:blipFill>
        <p:spPr bwMode="auto">
          <a:xfrm>
            <a:off x="612000" y="3600000"/>
            <a:ext cx="2284666" cy="230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878" y="3850389"/>
            <a:ext cx="2576032" cy="1803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5" t="12865" r="7063" b="12850"/>
          <a:stretch/>
        </p:blipFill>
        <p:spPr bwMode="auto">
          <a:xfrm>
            <a:off x="5724000" y="3816000"/>
            <a:ext cx="2232000" cy="18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2000" y="1440000"/>
            <a:ext cx="7920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Ocelová disková kola se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skládají</a:t>
            </a:r>
            <a:r>
              <a:rPr lang="cs-CZ" dirty="0" smtClean="0"/>
              <a:t>:</a:t>
            </a:r>
            <a:endParaRPr lang="cs-CZ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z ráfku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, prstencové profilované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části</a:t>
            </a:r>
          </a:p>
          <a:p>
            <a:pPr marL="361950" indent="-361950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	kola, který 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nese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pneumatiku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C00000"/>
                </a:solidFill>
              </a:rPr>
              <a:t>disku </a:t>
            </a:r>
            <a:r>
              <a:rPr lang="cs-CZ" sz="2000" dirty="0">
                <a:solidFill>
                  <a:srgbClr val="C00000"/>
                </a:solidFill>
              </a:rPr>
              <a:t>nebo kotouče kola, který </a:t>
            </a:r>
            <a:r>
              <a:rPr lang="cs-CZ" sz="2000" dirty="0" smtClean="0">
                <a:solidFill>
                  <a:srgbClr val="C00000"/>
                </a:solidFill>
              </a:rPr>
              <a:t>slouží</a:t>
            </a:r>
          </a:p>
          <a:p>
            <a:pPr marL="361950" indent="-361950"/>
            <a:r>
              <a:rPr lang="cs-CZ" sz="2000" dirty="0" smtClean="0">
                <a:solidFill>
                  <a:srgbClr val="C00000"/>
                </a:solidFill>
              </a:rPr>
              <a:t>	jako </a:t>
            </a:r>
            <a:r>
              <a:rPr lang="cs-CZ" sz="2000" dirty="0">
                <a:solidFill>
                  <a:srgbClr val="C00000"/>
                </a:solidFill>
              </a:rPr>
              <a:t>spojovací část mezi nábojem a </a:t>
            </a:r>
            <a:endParaRPr lang="cs-CZ" sz="2000" dirty="0" smtClean="0">
              <a:solidFill>
                <a:srgbClr val="C00000"/>
              </a:solidFill>
            </a:endParaRPr>
          </a:p>
          <a:p>
            <a:pPr marL="361950" indent="-361950"/>
            <a:r>
              <a:rPr lang="cs-CZ" sz="2000" dirty="0">
                <a:solidFill>
                  <a:srgbClr val="C00000"/>
                </a:solidFill>
              </a:rPr>
              <a:t>	</a:t>
            </a:r>
            <a:r>
              <a:rPr lang="cs-CZ" sz="2000" dirty="0" smtClean="0">
                <a:solidFill>
                  <a:srgbClr val="C00000"/>
                </a:solidFill>
              </a:rPr>
              <a:t>ráfkem</a:t>
            </a:r>
          </a:p>
          <a:p>
            <a:endParaRPr lang="cs-CZ" sz="2400" i="1" dirty="0" smtClean="0"/>
          </a:p>
          <a:p>
            <a:r>
              <a:rPr lang="cs-CZ" sz="2400" i="1" dirty="0" smtClean="0"/>
              <a:t>Hlavní rozměry diskových kol: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i="1" dirty="0" smtClean="0"/>
              <a:t>zális - ET</a:t>
            </a:r>
            <a:endParaRPr lang="cs-CZ" sz="2000" i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i="1" dirty="0" smtClean="0"/>
              <a:t>průměr </a:t>
            </a:r>
            <a:r>
              <a:rPr lang="cs-CZ" sz="2000" i="1" dirty="0"/>
              <a:t>roztečné kružnice pro </a:t>
            </a:r>
            <a:endParaRPr lang="cs-CZ" sz="2000" i="1" dirty="0" smtClean="0"/>
          </a:p>
          <a:p>
            <a:pPr marL="361950" indent="-361950"/>
            <a:r>
              <a:rPr lang="cs-CZ" sz="2000" i="1" dirty="0" smtClean="0"/>
              <a:t>	připevňovací šrouby</a:t>
            </a:r>
          </a:p>
          <a:p>
            <a:pPr marL="361950" indent="-361950">
              <a:buFont typeface="Arial" panose="020B0604020202020204" pitchFamily="34" charset="0"/>
              <a:buChar char="•"/>
            </a:pPr>
            <a:r>
              <a:rPr lang="cs-CZ" sz="2000" i="1" dirty="0"/>
              <a:t>průměr dosedací </a:t>
            </a:r>
            <a:r>
              <a:rPr lang="cs-CZ" sz="2000" i="1" dirty="0" smtClean="0"/>
              <a:t>plochy</a:t>
            </a:r>
            <a:endParaRPr lang="cs-CZ" sz="2000" i="1" dirty="0"/>
          </a:p>
          <a:p>
            <a:pPr marL="361950" indent="-361950">
              <a:buFont typeface="Arial" panose="020B0604020202020204" pitchFamily="34" charset="0"/>
              <a:buChar char="•"/>
            </a:pPr>
            <a:r>
              <a:rPr lang="cs-CZ" sz="2000" i="1" dirty="0" smtClean="0"/>
              <a:t>průměr </a:t>
            </a:r>
            <a:r>
              <a:rPr lang="cs-CZ" sz="2000" i="1" dirty="0"/>
              <a:t>středního otvoru kola;</a:t>
            </a:r>
          </a:p>
          <a:p>
            <a:pPr marL="361950" indent="-361950">
              <a:buFont typeface="Arial" panose="020B0604020202020204" pitchFamily="34" charset="0"/>
              <a:buChar char="•"/>
            </a:pPr>
            <a:r>
              <a:rPr lang="cs-CZ" sz="2000" i="1" dirty="0" smtClean="0"/>
              <a:t>tloušťka </a:t>
            </a:r>
            <a:r>
              <a:rPr lang="cs-CZ" sz="2000" i="1" dirty="0"/>
              <a:t>střední nosné části kola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510278" y="2817310"/>
            <a:ext cx="4652309" cy="2820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5473459" y="5089585"/>
            <a:ext cx="1130061" cy="112143"/>
          </a:xfrm>
          <a:prstGeom prst="straightConnector1">
            <a:avLst/>
          </a:prstGeom>
          <a:ln w="31750">
            <a:solidFill>
              <a:srgbClr val="C00000"/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426014" y="3830128"/>
            <a:ext cx="1177506" cy="25880"/>
          </a:xfrm>
          <a:prstGeom prst="straightConnector1">
            <a:avLst/>
          </a:prstGeom>
          <a:ln w="31750">
            <a:solidFill>
              <a:srgbClr val="C00000"/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6521570" y="2648309"/>
            <a:ext cx="1475117" cy="8627"/>
          </a:xfrm>
          <a:prstGeom prst="straightConnector1">
            <a:avLst/>
          </a:prstGeom>
          <a:ln w="31750">
            <a:solidFill>
              <a:schemeClr val="accent1">
                <a:lumMod val="50000"/>
              </a:schemeClr>
            </a:solidFill>
            <a:prstDash val="sysDot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80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5" name="TextovéPole 4"/>
          <p:cNvSpPr txBox="1">
            <a:spLocks noChangeAspect="1"/>
          </p:cNvSpPr>
          <p:nvPr/>
        </p:nvSpPr>
        <p:spPr>
          <a:xfrm>
            <a:off x="612000" y="1439999"/>
            <a:ext cx="7956000" cy="5040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Ocelová disková kola se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skládají</a:t>
            </a:r>
            <a:r>
              <a:rPr lang="cs-CZ" dirty="0" smtClean="0"/>
              <a:t>:</a:t>
            </a:r>
            <a:endParaRPr lang="cs-CZ" dirty="0"/>
          </a:p>
          <a:p>
            <a:endParaRPr lang="cs-CZ" sz="2000" dirty="0" smtClean="0"/>
          </a:p>
          <a:p>
            <a:r>
              <a:rPr lang="cs-CZ" sz="2400" i="1" u="sng" dirty="0" smtClean="0"/>
              <a:t>Zális kola</a:t>
            </a:r>
            <a:endParaRPr lang="cs-CZ" sz="2400" i="1" u="sng" dirty="0"/>
          </a:p>
          <a:p>
            <a:r>
              <a:rPr lang="cs-CZ" sz="2000" dirty="0" smtClean="0"/>
              <a:t>míra </a:t>
            </a:r>
            <a:r>
              <a:rPr lang="cs-CZ" sz="2000" dirty="0"/>
              <a:t>od středu ráfku diskového kola</a:t>
            </a:r>
          </a:p>
          <a:p>
            <a:r>
              <a:rPr lang="cs-CZ" sz="2000" dirty="0"/>
              <a:t>k vnitřní dosedací ploše disku kola. </a:t>
            </a:r>
            <a:r>
              <a:rPr lang="cs-CZ" sz="2000" dirty="0" smtClean="0"/>
              <a:t>Velikost</a:t>
            </a:r>
          </a:p>
          <a:p>
            <a:r>
              <a:rPr lang="cs-CZ" sz="2000" dirty="0" smtClean="0"/>
              <a:t>může </a:t>
            </a:r>
            <a:r>
              <a:rPr lang="cs-CZ" sz="2000" dirty="0"/>
              <a:t>být kladná (pozitivní) nebo záporná</a:t>
            </a:r>
          </a:p>
          <a:p>
            <a:r>
              <a:rPr lang="cs-CZ" sz="2000" dirty="0"/>
              <a:t>(negativní).</a:t>
            </a:r>
          </a:p>
          <a:p>
            <a:r>
              <a:rPr lang="cs-CZ" sz="2000" u="sng" dirty="0"/>
              <a:t>Zális kola</a:t>
            </a:r>
            <a:r>
              <a:rPr lang="cs-CZ" sz="2000" dirty="0"/>
              <a:t> </a:t>
            </a:r>
            <a:r>
              <a:rPr lang="cs-CZ" sz="2000" dirty="0" smtClean="0"/>
              <a:t>je kladný </a:t>
            </a:r>
            <a:r>
              <a:rPr lang="cs-CZ" sz="2000" dirty="0"/>
              <a:t>(pozitivní</a:t>
            </a:r>
            <a:r>
              <a:rPr lang="cs-CZ" sz="2000" dirty="0" smtClean="0"/>
              <a:t>), pokud </a:t>
            </a:r>
            <a:r>
              <a:rPr lang="cs-CZ" sz="2000" dirty="0"/>
              <a:t>je </a:t>
            </a:r>
            <a:endParaRPr lang="cs-CZ" sz="2000" dirty="0" smtClean="0"/>
          </a:p>
          <a:p>
            <a:r>
              <a:rPr lang="cs-CZ" sz="2000" dirty="0" smtClean="0"/>
              <a:t>vnitřní </a:t>
            </a:r>
            <a:r>
              <a:rPr lang="cs-CZ" sz="2000" dirty="0"/>
              <a:t>dosedací plocha disku kola</a:t>
            </a:r>
          </a:p>
          <a:p>
            <a:r>
              <a:rPr lang="cs-CZ" sz="2000" dirty="0"/>
              <a:t>vzhledem ke středu ráfku (svislé rovině</a:t>
            </a:r>
          </a:p>
          <a:p>
            <a:r>
              <a:rPr lang="cs-CZ" sz="2000" dirty="0"/>
              <a:t>vedené středem ráfku) posunuta směrem</a:t>
            </a:r>
          </a:p>
          <a:p>
            <a:r>
              <a:rPr lang="cs-CZ" sz="2000" dirty="0"/>
              <a:t>k vnější straně kola.</a:t>
            </a:r>
          </a:p>
          <a:p>
            <a:r>
              <a:rPr lang="cs-CZ" sz="2000" u="sng" dirty="0"/>
              <a:t>Zális kola</a:t>
            </a:r>
            <a:r>
              <a:rPr lang="cs-CZ" sz="2000" dirty="0"/>
              <a:t> </a:t>
            </a:r>
            <a:r>
              <a:rPr lang="cs-CZ" sz="2000" dirty="0" smtClean="0"/>
              <a:t>je </a:t>
            </a:r>
            <a:r>
              <a:rPr lang="cs-CZ" sz="2000" dirty="0"/>
              <a:t>záporný (negativní</a:t>
            </a:r>
            <a:r>
              <a:rPr lang="cs-CZ" sz="2000" dirty="0" smtClean="0"/>
              <a:t>), když </a:t>
            </a:r>
            <a:r>
              <a:rPr lang="cs-CZ" sz="2000" dirty="0"/>
              <a:t>je </a:t>
            </a:r>
            <a:endParaRPr lang="cs-CZ" sz="2000" dirty="0" smtClean="0"/>
          </a:p>
          <a:p>
            <a:r>
              <a:rPr lang="cs-CZ" sz="2000" dirty="0" smtClean="0"/>
              <a:t>vnitřní </a:t>
            </a:r>
            <a:r>
              <a:rPr lang="cs-CZ" sz="2000" dirty="0"/>
              <a:t>dosedací plocha </a:t>
            </a:r>
            <a:r>
              <a:rPr lang="cs-CZ" sz="2000" dirty="0" smtClean="0"/>
              <a:t>disku kola </a:t>
            </a:r>
          </a:p>
          <a:p>
            <a:r>
              <a:rPr lang="cs-CZ" sz="2000" dirty="0" smtClean="0"/>
              <a:t>vzhledem </a:t>
            </a:r>
            <a:r>
              <a:rPr lang="cs-CZ" sz="2000" dirty="0"/>
              <a:t>ke středu ráfku posunuta</a:t>
            </a:r>
          </a:p>
          <a:p>
            <a:r>
              <a:rPr lang="cs-CZ" sz="2000" dirty="0"/>
              <a:t>směrem k vnitřní straně </a:t>
            </a:r>
            <a:r>
              <a:rPr lang="cs-CZ" sz="2000" dirty="0" smtClean="0"/>
              <a:t>kola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510278" y="2817310"/>
            <a:ext cx="4652309" cy="2820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5473459" y="5089585"/>
            <a:ext cx="1130061" cy="112143"/>
          </a:xfrm>
          <a:prstGeom prst="straightConnector1">
            <a:avLst/>
          </a:prstGeom>
          <a:ln w="31750">
            <a:solidFill>
              <a:srgbClr val="C00000"/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426014" y="3830128"/>
            <a:ext cx="1177506" cy="25880"/>
          </a:xfrm>
          <a:prstGeom prst="straightConnector1">
            <a:avLst/>
          </a:prstGeom>
          <a:ln w="31750">
            <a:solidFill>
              <a:srgbClr val="C00000"/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6521570" y="2648309"/>
            <a:ext cx="1475117" cy="8627"/>
          </a:xfrm>
          <a:prstGeom prst="straightConnector1">
            <a:avLst/>
          </a:prstGeom>
          <a:ln w="31750">
            <a:solidFill>
              <a:schemeClr val="accent1">
                <a:lumMod val="50000"/>
              </a:schemeClr>
            </a:solidFill>
            <a:prstDash val="sysDot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058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611943" y="1440008"/>
            <a:ext cx="7920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599" y="1444108"/>
            <a:ext cx="3731344" cy="5003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43" y="1440008"/>
            <a:ext cx="3901118" cy="51931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4668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Obdélník 2"/>
          <p:cNvSpPr>
            <a:spLocks noChangeAspect="1"/>
          </p:cNvSpPr>
          <p:nvPr/>
        </p:nvSpPr>
        <p:spPr>
          <a:xfrm>
            <a:off x="611943" y="1440008"/>
            <a:ext cx="79200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Rozměry disků</a:t>
            </a:r>
          </a:p>
          <a:p>
            <a:pPr algn="just"/>
            <a:endParaRPr lang="cs-CZ" sz="2000" dirty="0" smtClean="0"/>
          </a:p>
          <a:p>
            <a:pPr algn="just"/>
            <a:r>
              <a:rPr lang="cs-CZ" sz="2000" dirty="0" smtClean="0"/>
              <a:t>Základní rozměry se udávají v anglických palcích; </a:t>
            </a:r>
            <a:r>
              <a:rPr lang="cs-CZ" sz="2000" u="sng" dirty="0" smtClean="0">
                <a:solidFill>
                  <a:srgbClr val="C00000"/>
                </a:solidFill>
              </a:rPr>
              <a:t>1“ = 25,4mm</a:t>
            </a:r>
            <a:endParaRPr lang="cs-CZ" sz="2000" u="sng" dirty="0">
              <a:solidFill>
                <a:srgbClr val="C00000"/>
              </a:solidFill>
            </a:endParaRPr>
          </a:p>
          <a:p>
            <a:pPr algn="just"/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11943" y="1440007"/>
            <a:ext cx="7920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72" y="2441930"/>
            <a:ext cx="7962542" cy="3981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243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943" y="1440007"/>
            <a:ext cx="7920000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Dělené disky manipulační techniky a NA vozidel</a:t>
            </a:r>
          </a:p>
          <a:p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200" i="1" u="sng" dirty="0" smtClean="0"/>
              <a:t>Mohou být</a:t>
            </a:r>
            <a:r>
              <a:rPr lang="cs-CZ" sz="2200" dirty="0" smtClean="0"/>
              <a:t>:</a:t>
            </a:r>
          </a:p>
          <a:p>
            <a:endParaRPr lang="cs-CZ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jednodílné – ocel/Al. slitina</a:t>
            </a:r>
          </a:p>
          <a:p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ploché dělené – ocel</a:t>
            </a:r>
          </a:p>
          <a:p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třídílné – ocel</a:t>
            </a:r>
          </a:p>
          <a:p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čtyřdílné – ocel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  <a:p>
            <a:endParaRPr lang="cs-CZ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181" y="2562213"/>
            <a:ext cx="3654762" cy="3179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3312543" y="3131389"/>
            <a:ext cx="1906438" cy="490552"/>
          </a:xfrm>
          <a:prstGeom prst="straightConnector1">
            <a:avLst/>
          </a:prstGeom>
          <a:ln w="38100">
            <a:solidFill>
              <a:schemeClr val="tx1"/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829465" y="4261449"/>
            <a:ext cx="2156603" cy="560717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591159" y="4261449"/>
            <a:ext cx="2394909" cy="862642"/>
          </a:xfrm>
          <a:prstGeom prst="straightConnector1">
            <a:avLst/>
          </a:prstGeom>
          <a:ln w="38100">
            <a:solidFill>
              <a:srgbClr val="6C0867"/>
            </a:solidFill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8127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3200" dirty="0"/>
              <a:t>Kola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Obdélník 5"/>
          <p:cNvSpPr>
            <a:spLocks/>
          </p:cNvSpPr>
          <p:nvPr/>
        </p:nvSpPr>
        <p:spPr>
          <a:xfrm>
            <a:off x="611945" y="1440007"/>
            <a:ext cx="7920000" cy="5040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sz="2200" i="1" u="sng" dirty="0" smtClean="0"/>
              <a:t>Druhy ráfků OA </a:t>
            </a:r>
            <a:r>
              <a:rPr lang="cs-CZ" sz="2200" dirty="0" smtClean="0"/>
              <a:t>:</a:t>
            </a:r>
          </a:p>
          <a:p>
            <a:endParaRPr lang="cs-CZ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asymetrické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symetrické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  <a:p>
            <a:endParaRPr lang="cs-CZ" sz="2000" dirty="0" smtClean="0"/>
          </a:p>
          <a:p>
            <a:r>
              <a:rPr lang="cs-CZ" sz="2200" i="1" u="sng" dirty="0" smtClean="0"/>
              <a:t>Materiály pro výrobu kol OA</a:t>
            </a:r>
            <a:r>
              <a:rPr lang="cs-CZ" sz="2200" dirty="0" smtClean="0"/>
              <a:t>:</a:t>
            </a:r>
            <a:endParaRPr lang="cs-CZ" sz="2200" i="1" u="sng" dirty="0" smtClean="0"/>
          </a:p>
          <a:p>
            <a:endParaRPr lang="cs-CZ" sz="2200" i="1" u="sng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ocelové – užitná funkce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dirty="0" smtClean="0"/>
              <a:t>Al. slitiny kovů </a:t>
            </a:r>
            <a:r>
              <a:rPr lang="cs-CZ" sz="2000" dirty="0" smtClean="0"/>
              <a:t>-  </a:t>
            </a:r>
            <a:r>
              <a:rPr lang="cs-CZ" sz="2000" dirty="0" smtClean="0"/>
              <a:t>křemíkové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    manganové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    titanové</a:t>
            </a:r>
          </a:p>
          <a:p>
            <a:endParaRPr lang="cs-CZ" sz="2000" dirty="0"/>
          </a:p>
          <a:p>
            <a:r>
              <a:rPr lang="cs-CZ" sz="2000" dirty="0" smtClean="0"/>
              <a:t>Jejich provedení je v současnosti z hlediska estetiky a zároveň </a:t>
            </a:r>
            <a:r>
              <a:rPr lang="cs-CZ" sz="2000" dirty="0"/>
              <a:t>snížení </a:t>
            </a:r>
            <a:r>
              <a:rPr lang="cs-CZ" sz="2000" dirty="0" smtClean="0"/>
              <a:t>neodpružených hmot – „</a:t>
            </a:r>
            <a:r>
              <a:rPr lang="cs-CZ" sz="2400" dirty="0" smtClean="0">
                <a:solidFill>
                  <a:srgbClr val="C00000"/>
                </a:solidFill>
              </a:rPr>
              <a:t>Kola patří do neodpružených hmot</a:t>
            </a:r>
            <a:r>
              <a:rPr lang="cs-CZ" sz="2000" dirty="0" smtClean="0"/>
              <a:t>“</a:t>
            </a:r>
            <a:endParaRPr lang="cs-CZ" sz="2000" dirty="0"/>
          </a:p>
          <a:p>
            <a:endParaRPr lang="cs-CZ" sz="2200" i="1" u="sng" dirty="0" smtClean="0"/>
          </a:p>
          <a:p>
            <a:endParaRPr lang="cs-CZ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87" b="7670"/>
          <a:stretch/>
        </p:blipFill>
        <p:spPr bwMode="auto">
          <a:xfrm>
            <a:off x="3752489" y="1440007"/>
            <a:ext cx="4665602" cy="1526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865"/>
          <a:stretch/>
        </p:blipFill>
        <p:spPr bwMode="auto">
          <a:xfrm>
            <a:off x="5263822" y="3751104"/>
            <a:ext cx="3268121" cy="1329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467155" y="2311879"/>
            <a:ext cx="1742536" cy="51759"/>
          </a:xfrm>
          <a:prstGeom prst="straightConnector1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ravoúhlá spojnice 8"/>
          <p:cNvCxnSpPr/>
          <p:nvPr/>
        </p:nvCxnSpPr>
        <p:spPr>
          <a:xfrm>
            <a:off x="2380891" y="2648309"/>
            <a:ext cx="3493698" cy="1828800"/>
          </a:xfrm>
          <a:prstGeom prst="bentConnector3">
            <a:avLst/>
          </a:prstGeom>
          <a:ln w="38100">
            <a:prstDash val="sys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4118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  koly, které se používaly a používají v automobilech. Kola jsou nedílnou součástí  podvozků osobních vozidel a jsou velmi důležitým článkem v konstrukci stavby  vozidel.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Vysvětlete označení ET – zális kola?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Druhy kol – základní charakteristika?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Vysvětlete označení disku kola – 6Jx14 H2 ET 42 4x98?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endParaRPr lang="cs-CZ" sz="2000" dirty="0"/>
          </a:p>
          <a:p>
            <a:pPr algn="ctr"/>
            <a:r>
              <a:rPr lang="cs-CZ" sz="48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8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129573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citace, fotografie a schémata,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www.bejvavalo.cz/clanky/foto/pruzna-kola-2.jpg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automont-csw.trade.cz/foto_produkt/41034511_264308_1.jpg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eshop.tza.cz/editor/image/eshop_products/kdp026_l.jpg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autum.cz/galleries/10/XW5726C_2.jpg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www.rsw-alu-kola.cz/files/et.jpg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9"/>
              </a:rPr>
              <a:t>www.barum-pneu.cz/pics/technicky_radce/znaceni-ocelovych-disku.gif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0"/>
              </a:rPr>
              <a:t>www.loganland.cz/MOTODRBY/strejcek_prihoda/pneumatiky_radce/disk.gif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1"/>
              </a:rPr>
              <a:t>www.pneuking.cz/img/otazky-02.png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1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2"/>
              </a:rPr>
              <a:t>www.matl-bula.cz/uploads/fckeditor/image/staticke_stranky/nahradni-dily/ND%20pneu_S.gif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13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3"/>
              </a:rPr>
              <a:t>img716.imageshack.us/img716/7027/etrtodiagram.jpg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r>
              <a:rPr lang="cs-CZ" sz="1200" dirty="0">
                <a:solidFill>
                  <a:prstClr val="black"/>
                </a:solidFill>
                <a:hlinkClick r:id="rId1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4"/>
              </a:rPr>
              <a:t>www.az-pneu.cz/pics/alu_kola_info/alu_kolo_info01.gif</a:t>
            </a:r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>
              <a:solidFill>
                <a:prstClr val="black"/>
              </a:solidFill>
            </a:endParaRPr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b="1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u="sng" dirty="0" smtClean="0"/>
          </a:p>
          <a:p>
            <a:pPr algn="just"/>
            <a:endParaRPr lang="cs-CZ" sz="1200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u="sng" dirty="0" smtClean="0"/>
          </a:p>
          <a:p>
            <a:pPr algn="just"/>
            <a:endParaRPr lang="cs-CZ" sz="1600" dirty="0" smtClean="0"/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pPr algn="just"/>
            <a:endParaRPr lang="cs-CZ" sz="16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11157</TotalTime>
  <Words>664</Words>
  <Application>Microsoft Office PowerPoint</Application>
  <PresentationFormat>Předvádění na obrazovce (4:3)</PresentationFormat>
  <Paragraphs>271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 Kola </vt:lpstr>
      <vt:lpstr>Kola</vt:lpstr>
      <vt:lpstr>Kola</vt:lpstr>
      <vt:lpstr>Kola</vt:lpstr>
      <vt:lpstr>Kola</vt:lpstr>
      <vt:lpstr>Kola</vt:lpstr>
      <vt:lpstr>Kola</vt:lpstr>
      <vt:lpstr>Kola</vt:lpstr>
      <vt:lpstr>Kola</vt:lpstr>
      <vt:lpstr>Kola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Ladislav Hajný</cp:lastModifiedBy>
  <cp:revision>784</cp:revision>
  <dcterms:created xsi:type="dcterms:W3CDTF">2010-11-01T23:40:31Z</dcterms:created>
  <dcterms:modified xsi:type="dcterms:W3CDTF">2014-03-07T12:47:08Z</dcterms:modified>
</cp:coreProperties>
</file>