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304" r:id="rId3"/>
    <p:sldId id="325" r:id="rId4"/>
    <p:sldId id="341" r:id="rId5"/>
    <p:sldId id="319" r:id="rId6"/>
    <p:sldId id="320" r:id="rId7"/>
    <p:sldId id="321" r:id="rId8"/>
    <p:sldId id="322" r:id="rId9"/>
    <p:sldId id="332" r:id="rId10"/>
    <p:sldId id="333" r:id="rId11"/>
    <p:sldId id="334" r:id="rId12"/>
    <p:sldId id="336" r:id="rId13"/>
    <p:sldId id="342" r:id="rId14"/>
    <p:sldId id="335" r:id="rId15"/>
    <p:sldId id="338" r:id="rId16"/>
    <p:sldId id="329" r:id="rId17"/>
    <p:sldId id="324" r:id="rId18"/>
    <p:sldId id="344" r:id="rId19"/>
    <p:sldId id="328" r:id="rId20"/>
    <p:sldId id="312" r:id="rId21"/>
    <p:sldId id="343" r:id="rId22"/>
    <p:sldId id="323" r:id="rId23"/>
    <p:sldId id="316" r:id="rId24"/>
    <p:sldId id="25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8000"/>
    <a:srgbClr val="0000CC"/>
    <a:srgbClr val="02283F"/>
    <a:srgbClr val="008080"/>
    <a:srgbClr val="339933"/>
    <a:srgbClr val="FFFAF0"/>
    <a:srgbClr val="FFFAF5"/>
    <a:srgbClr val="FFF5EB"/>
    <a:srgbClr val="FFEBCD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9.png"/><Relationship Id="rId4" Type="http://schemas.openxmlformats.org/officeDocument/2006/relationships/hyperlink" Target="//upload.wikimedia.org/wikipedia/commons/5/5b/Firewall.pn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0.g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2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lware" TargetMode="External"/><Relationship Id="rId13" Type="http://schemas.openxmlformats.org/officeDocument/2006/relationships/hyperlink" Target="http://bestpage.cz/gif/gif1.html" TargetMode="External"/><Relationship Id="rId18" Type="http://schemas.openxmlformats.org/officeDocument/2006/relationships/hyperlink" Target="http://office.microsoft.com/cs-cz/images/?CTT=97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folkbiche.wz.cz/pracovni_list_viry.pdf" TargetMode="External"/><Relationship Id="rId12" Type="http://schemas.openxmlformats.org/officeDocument/2006/relationships/hyperlink" Target="http://bestpage.cz/img_profil/pocitacovy_virus.html" TargetMode="External"/><Relationship Id="rId17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upload.wikimedia.org/wikipedia/commons/5/52/Gateway_firewall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o%C4%8D%C3%ADta%C4%8Dov%C3%BD_%C4%8Derv" TargetMode="External"/><Relationship Id="rId11" Type="http://schemas.openxmlformats.org/officeDocument/2006/relationships/hyperlink" Target="http://commons.wikimedia.org/wiki/File:Firewall.png" TargetMode="External"/><Relationship Id="rId5" Type="http://schemas.openxmlformats.org/officeDocument/2006/relationships/hyperlink" Target="http://cs.wikipedia.org/wiki/Po%C4%8D%C3%ADta%C4%8Dov%C3%BD_virus" TargetMode="External"/><Relationship Id="rId15" Type="http://schemas.openxmlformats.org/officeDocument/2006/relationships/hyperlink" Target="http://obrazky-gif.wz.cz/ruzne/25/cerv-a-kniha.gif" TargetMode="External"/><Relationship Id="rId10" Type="http://schemas.openxmlformats.org/officeDocument/2006/relationships/hyperlink" Target="http://cs.wikipedia.org/wiki/Phishing" TargetMode="External"/><Relationship Id="rId19" Type="http://schemas.openxmlformats.org/officeDocument/2006/relationships/audio" Target="../media/audio11.wav"/><Relationship Id="rId4" Type="http://schemas.openxmlformats.org/officeDocument/2006/relationships/image" Target="../media/image2.jpeg"/><Relationship Id="rId9" Type="http://schemas.openxmlformats.org/officeDocument/2006/relationships/hyperlink" Target="http://cs.wikipedia.org/wiki/Spyware" TargetMode="External"/><Relationship Id="rId14" Type="http://schemas.openxmlformats.org/officeDocument/2006/relationships/hyperlink" Target="http://bestpage.cz/gif/gif4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1364467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bezpečnost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na síti, viry, antiviry, síťové hrozby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Internet </a:t>
            </a:r>
            <a:r>
              <a:rPr lang="cs-CZ" sz="2400" b="1" dirty="0" smtClean="0"/>
              <a:t>6 </a:t>
            </a:r>
            <a:r>
              <a:rPr lang="cs-CZ" sz="2400" b="1" dirty="0"/>
              <a:t>- </a:t>
            </a:r>
            <a:r>
              <a:rPr lang="cs-CZ" sz="2400" b="1" dirty="0" smtClean="0"/>
              <a:t>bezpečnost a ochrana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VY_32_INOVACE_33_675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75732"/>
            <a:ext cx="896448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Internet </a:t>
            </a:r>
            <a:r>
              <a:rPr lang="cs-CZ" sz="2400" b="1" u="sng" dirty="0">
                <a:solidFill>
                  <a:srgbClr val="C00000"/>
                </a:solidFill>
              </a:rPr>
              <a:t>je </a:t>
            </a:r>
            <a:r>
              <a:rPr lang="cs-CZ" sz="2400" b="1" u="sng" dirty="0" smtClean="0">
                <a:solidFill>
                  <a:srgbClr val="C00000"/>
                </a:solidFill>
              </a:rPr>
              <a:t>otevřenou </a:t>
            </a:r>
            <a:r>
              <a:rPr lang="cs-CZ" sz="2400" b="1" u="sng" dirty="0">
                <a:solidFill>
                  <a:srgbClr val="C00000"/>
                </a:solidFill>
              </a:rPr>
              <a:t>a </a:t>
            </a:r>
            <a:r>
              <a:rPr lang="cs-CZ" sz="2400" b="1" u="sng" dirty="0" smtClean="0">
                <a:solidFill>
                  <a:srgbClr val="C00000"/>
                </a:solidFill>
              </a:rPr>
              <a:t>veřejnou, tedy nepříliš bezpečnou </a:t>
            </a:r>
            <a:r>
              <a:rPr lang="cs-CZ" sz="2400" b="1" u="sng" dirty="0">
                <a:solidFill>
                  <a:srgbClr val="C00000"/>
                </a:solidFill>
              </a:rPr>
              <a:t>sítí. </a:t>
            </a:r>
            <a:endParaRPr lang="cs-CZ" sz="2400" b="1" u="sng" dirty="0" smtClean="0">
              <a:solidFill>
                <a:srgbClr val="C00000"/>
              </a:solidFill>
            </a:endParaRP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Základní problém </a:t>
            </a:r>
            <a:r>
              <a:rPr lang="cs-CZ" sz="2400" dirty="0">
                <a:solidFill>
                  <a:srgbClr val="0000CC"/>
                </a:solidFill>
              </a:rPr>
              <a:t>s </a:t>
            </a:r>
            <a:r>
              <a:rPr lang="cs-CZ" sz="2400" dirty="0" smtClean="0">
                <a:solidFill>
                  <a:srgbClr val="0000CC"/>
                </a:solidFill>
              </a:rPr>
              <a:t>bezpečností na internetu je jeho otevřený systém, přenos se šíří </a:t>
            </a:r>
            <a:r>
              <a:rPr lang="cs-CZ" sz="2400" dirty="0">
                <a:solidFill>
                  <a:srgbClr val="0000CC"/>
                </a:solidFill>
              </a:rPr>
              <a:t>vzduchem -&gt; každý jej </a:t>
            </a:r>
            <a:r>
              <a:rPr lang="cs-CZ" sz="2400" dirty="0" smtClean="0">
                <a:solidFill>
                  <a:srgbClr val="0000CC"/>
                </a:solidFill>
              </a:rPr>
              <a:t>může zachytit </a:t>
            </a:r>
            <a:r>
              <a:rPr lang="cs-CZ" sz="2400" dirty="0">
                <a:solidFill>
                  <a:srgbClr val="0000CC"/>
                </a:solidFill>
              </a:rPr>
              <a:t>a </a:t>
            </a:r>
            <a:r>
              <a:rPr lang="cs-CZ" sz="2400" dirty="0" smtClean="0">
                <a:solidFill>
                  <a:srgbClr val="0000CC"/>
                </a:solidFill>
              </a:rPr>
              <a:t>monitorovat.</a:t>
            </a:r>
          </a:p>
          <a:p>
            <a:pPr algn="just"/>
            <a:endParaRPr lang="cs-CZ" sz="12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Co nás ohrožuje při používání </a:t>
            </a:r>
            <a:r>
              <a:rPr lang="cs-CZ" sz="2400" dirty="0" smtClean="0">
                <a:solidFill>
                  <a:srgbClr val="7030A0"/>
                </a:solidFill>
              </a:rPr>
              <a:t>Internetu, </a:t>
            </a:r>
            <a:r>
              <a:rPr lang="cs-CZ" sz="2400" dirty="0" smtClean="0">
                <a:solidFill>
                  <a:srgbClr val="7030A0"/>
                </a:solidFill>
              </a:rPr>
              <a:t>jsme shrnuli v minulém díle.</a:t>
            </a:r>
            <a:endParaRPr lang="cs-CZ" sz="1200" dirty="0">
              <a:solidFill>
                <a:srgbClr val="7030A0"/>
              </a:solidFill>
            </a:endParaRPr>
          </a:p>
          <a:p>
            <a:endParaRPr lang="cs-CZ" sz="10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i="1" dirty="0" smtClean="0">
                <a:solidFill>
                  <a:srgbClr val="02283F"/>
                </a:solidFill>
              </a:rPr>
              <a:t>Připomínka: vše platí i na tabletu, mobilu</a:t>
            </a:r>
            <a:r>
              <a:rPr lang="cs-CZ" sz="2400" i="1" dirty="0">
                <a:solidFill>
                  <a:srgbClr val="02283F"/>
                </a:solidFill>
              </a:rPr>
              <a:t>, herní </a:t>
            </a:r>
            <a:r>
              <a:rPr lang="cs-CZ" sz="2400" i="1" dirty="0" smtClean="0">
                <a:solidFill>
                  <a:srgbClr val="02283F"/>
                </a:solidFill>
              </a:rPr>
              <a:t>konzoli, </a:t>
            </a:r>
            <a:r>
              <a:rPr lang="cs-CZ" sz="2400" i="1" dirty="0">
                <a:solidFill>
                  <a:srgbClr val="02283F"/>
                </a:solidFill>
              </a:rPr>
              <a:t>Smart TV, </a:t>
            </a:r>
            <a:r>
              <a:rPr lang="cs-CZ" sz="2400" i="1" dirty="0" smtClean="0">
                <a:solidFill>
                  <a:srgbClr val="02283F"/>
                </a:solidFill>
              </a:rPr>
              <a:t>…</a:t>
            </a:r>
          </a:p>
          <a:p>
            <a:endParaRPr lang="cs-CZ" sz="1000" i="1" dirty="0">
              <a:solidFill>
                <a:srgbClr val="339933"/>
              </a:solidFill>
            </a:endParaRPr>
          </a:p>
          <a:p>
            <a:r>
              <a:rPr lang="cs-CZ" sz="2400" i="1" dirty="0" smtClean="0">
                <a:solidFill>
                  <a:srgbClr val="339933"/>
                </a:solidFill>
              </a:rPr>
              <a:t>Největší hrozby se ale opravdu přesouvají z programů (viry) na důvěřivost a slabiny lidí (psychologické hrozby), a bohužel stále častěji se stává hlavní hrozbou naše vlastní chování v síťové komunikaci a zábavě, tedy: (my sami).</a:t>
            </a:r>
            <a:endParaRPr lang="cs-CZ" sz="2400" i="1" dirty="0">
              <a:solidFill>
                <a:srgbClr val="339933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Co vede někoho, aby vyráběl škodu druhým lidem?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http://bestpage.cz/img_profil/img_bestpage288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614496"/>
            <a:ext cx="1584176" cy="162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53258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53666"/>
            <a:ext cx="896448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Počítačové viry: 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b="1" dirty="0">
                <a:solidFill>
                  <a:srgbClr val="0000CC"/>
                </a:solidFill>
              </a:rPr>
              <a:t>Počítačový</a:t>
            </a:r>
            <a:r>
              <a:rPr lang="cs-CZ" sz="2400" dirty="0">
                <a:solidFill>
                  <a:srgbClr val="0000CC"/>
                </a:solidFill>
              </a:rPr>
              <a:t> </a:t>
            </a:r>
            <a:r>
              <a:rPr lang="cs-CZ" sz="2400" b="1" dirty="0" smtClean="0">
                <a:solidFill>
                  <a:srgbClr val="0000CC"/>
                </a:solidFill>
              </a:rPr>
              <a:t>virus</a:t>
            </a:r>
            <a:r>
              <a:rPr lang="cs-CZ" sz="2400" dirty="0" smtClean="0">
                <a:solidFill>
                  <a:srgbClr val="0000CC"/>
                </a:solidFill>
              </a:rPr>
              <a:t> je jen </a:t>
            </a:r>
            <a:r>
              <a:rPr lang="cs-CZ" sz="2400" dirty="0">
                <a:solidFill>
                  <a:srgbClr val="0000CC"/>
                </a:solidFill>
              </a:rPr>
              <a:t>„pouhý“ program</a:t>
            </a:r>
            <a:r>
              <a:rPr lang="cs-CZ" sz="2400" dirty="0" smtClean="0">
                <a:solidFill>
                  <a:srgbClr val="0000CC"/>
                </a:solidFill>
              </a:rPr>
              <a:t>. Na </a:t>
            </a:r>
            <a:r>
              <a:rPr lang="cs-CZ" sz="2400" dirty="0">
                <a:solidFill>
                  <a:srgbClr val="0000CC"/>
                </a:solidFill>
              </a:rPr>
              <a:t>rozdíl od většiny </a:t>
            </a:r>
            <a:r>
              <a:rPr lang="cs-CZ" sz="2400" dirty="0" smtClean="0">
                <a:solidFill>
                  <a:srgbClr val="0000CC"/>
                </a:solidFill>
              </a:rPr>
              <a:t>programů, </a:t>
            </a:r>
            <a:r>
              <a:rPr lang="cs-CZ" sz="2400" dirty="0">
                <a:solidFill>
                  <a:srgbClr val="0000CC"/>
                </a:solidFill>
              </a:rPr>
              <a:t>které se snaží uživatelům zjednodušovat </a:t>
            </a:r>
            <a:r>
              <a:rPr lang="cs-CZ" sz="2400" dirty="0" smtClean="0">
                <a:solidFill>
                  <a:srgbClr val="0000CC"/>
                </a:solidFill>
              </a:rPr>
              <a:t>a ulehčovat </a:t>
            </a:r>
            <a:r>
              <a:rPr lang="cs-CZ" sz="2400" dirty="0">
                <a:solidFill>
                  <a:srgbClr val="0000CC"/>
                </a:solidFill>
              </a:rPr>
              <a:t>práci, počítačový vir se snaží o opak – zmást uživatele, </a:t>
            </a:r>
            <a:r>
              <a:rPr lang="cs-CZ" sz="2400" dirty="0" smtClean="0">
                <a:solidFill>
                  <a:srgbClr val="0000CC"/>
                </a:solidFill>
              </a:rPr>
              <a:t>způsobit nefunkčnost </a:t>
            </a:r>
            <a:r>
              <a:rPr lang="cs-CZ" sz="2400" dirty="0">
                <a:solidFill>
                  <a:srgbClr val="0000CC"/>
                </a:solidFill>
              </a:rPr>
              <a:t>vybraných </a:t>
            </a:r>
            <a:r>
              <a:rPr lang="cs-CZ" sz="2400" dirty="0" smtClean="0">
                <a:solidFill>
                  <a:srgbClr val="0000CC"/>
                </a:solidFill>
              </a:rPr>
              <a:t>programů </a:t>
            </a:r>
            <a:r>
              <a:rPr lang="cs-CZ" sz="2400" dirty="0">
                <a:solidFill>
                  <a:srgbClr val="0000CC"/>
                </a:solidFill>
              </a:rPr>
              <a:t>a v tom nejhorším případě </a:t>
            </a:r>
            <a:r>
              <a:rPr lang="cs-CZ" sz="2400" dirty="0" smtClean="0">
                <a:solidFill>
                  <a:srgbClr val="0000CC"/>
                </a:solidFill>
              </a:rPr>
              <a:t>smazat data, nebo celý </a:t>
            </a:r>
            <a:r>
              <a:rPr lang="cs-CZ" sz="2400" dirty="0">
                <a:solidFill>
                  <a:srgbClr val="0000CC"/>
                </a:solidFill>
              </a:rPr>
              <a:t>disk.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Hlavní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charakteristikou počítačového viru je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jeho snaha vytvářet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další svoje kopie a šířit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se, jak to jen nejvíc jde. Virus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musí sám sebe replikovat a provádět další svoji činnost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</a:p>
          <a:p>
            <a:pPr algn="just"/>
            <a:endParaRPr lang="cs-CZ" sz="1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Proč se používá právě výraz VIR pro počítačové ohrožení?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 descr="http://bestpage.cz/img_profil/img_bestpage288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54752"/>
            <a:ext cx="2286000" cy="171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2177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Červi </a:t>
            </a:r>
            <a:r>
              <a:rPr lang="cs-CZ" sz="2400" dirty="0">
                <a:solidFill>
                  <a:srgbClr val="0000CC"/>
                </a:solidFill>
              </a:rPr>
              <a:t>využívají ke svému šíření </a:t>
            </a:r>
            <a:r>
              <a:rPr lang="cs-CZ" sz="2400" dirty="0" smtClean="0">
                <a:solidFill>
                  <a:srgbClr val="0000CC"/>
                </a:solidFill>
              </a:rPr>
              <a:t>buď elektronické pošty, jako součást posílané zprávy. Další červi používají internetovou síť a připojená zařízení, kde hledají „nechráněnou díru“.  Jakmile </a:t>
            </a:r>
            <a:r>
              <a:rPr lang="cs-CZ" sz="2400" dirty="0">
                <a:solidFill>
                  <a:srgbClr val="0000CC"/>
                </a:solidFill>
              </a:rPr>
              <a:t>infikují </a:t>
            </a:r>
            <a:r>
              <a:rPr lang="cs-CZ" sz="2400" dirty="0" smtClean="0">
                <a:solidFill>
                  <a:srgbClr val="0000CC"/>
                </a:solidFill>
              </a:rPr>
              <a:t>počítač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smtClean="0">
                <a:solidFill>
                  <a:srgbClr val="0000CC"/>
                </a:solidFill>
              </a:rPr>
              <a:t>začnou „pracovat“, např. rozesílat své kopie na další nalezené adresy či sdílené prostředky. Typicky </a:t>
            </a:r>
            <a:r>
              <a:rPr lang="cs-CZ" sz="2400" dirty="0">
                <a:solidFill>
                  <a:srgbClr val="0000CC"/>
                </a:solidFill>
              </a:rPr>
              <a:t>na sdílený prostor lokálního </a:t>
            </a:r>
            <a:r>
              <a:rPr lang="cs-CZ" sz="2400" dirty="0" smtClean="0">
                <a:solidFill>
                  <a:srgbClr val="0000CC"/>
                </a:solidFill>
              </a:rPr>
              <a:t>počítače, </a:t>
            </a:r>
            <a:r>
              <a:rPr lang="cs-CZ" sz="2400" dirty="0">
                <a:solidFill>
                  <a:srgbClr val="0000CC"/>
                </a:solidFill>
              </a:rPr>
              <a:t>nebo na vzdálený </a:t>
            </a:r>
            <a:r>
              <a:rPr lang="cs-CZ" sz="2400" dirty="0" smtClean="0">
                <a:solidFill>
                  <a:srgbClr val="0000CC"/>
                </a:solidFill>
              </a:rPr>
              <a:t>počítač</a:t>
            </a:r>
            <a:r>
              <a:rPr lang="cs-CZ" sz="2400" dirty="0">
                <a:solidFill>
                  <a:srgbClr val="0000CC"/>
                </a:solidFill>
              </a:rPr>
              <a:t>.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</a:p>
          <a:p>
            <a:pPr algn="just"/>
            <a:endParaRPr lang="cs-CZ" sz="1000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Takové šíření podporuje chování dnešních lidí, kdy sdílené sítě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jsou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často využívány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ke sdílení nelegálního obsahu a tudíž, v kombinaci s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lákavým pojmenováním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souboru, přináší poměrně značné možnosti šíření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 algn="just"/>
            <a:endParaRPr lang="cs-CZ" sz="1000" dirty="0">
              <a:solidFill>
                <a:srgbClr val="C00000"/>
              </a:solidFill>
            </a:endParaRPr>
          </a:p>
          <a:p>
            <a:pPr algn="just"/>
            <a:r>
              <a:rPr lang="cs-CZ" sz="2400" dirty="0">
                <a:solidFill>
                  <a:srgbClr val="C00000"/>
                </a:solidFill>
              </a:rPr>
              <a:t>Pravé viry tvoří jen jednu z mnoha podkategorií spadajících pod pojem „</a:t>
            </a:r>
            <a:r>
              <a:rPr lang="cs-CZ" sz="2400" b="1" dirty="0" err="1">
                <a:solidFill>
                  <a:srgbClr val="C00000"/>
                </a:solidFill>
              </a:rPr>
              <a:t>Malware</a:t>
            </a:r>
            <a:r>
              <a:rPr lang="cs-CZ" sz="2400" dirty="0">
                <a:solidFill>
                  <a:srgbClr val="C00000"/>
                </a:solidFill>
              </a:rPr>
              <a:t>“. </a:t>
            </a:r>
            <a:r>
              <a:rPr lang="cs-CZ" sz="2000" dirty="0" smtClean="0">
                <a:solidFill>
                  <a:srgbClr val="C00000"/>
                </a:solidFill>
              </a:rPr>
              <a:t>(</a:t>
            </a:r>
            <a:r>
              <a:rPr lang="cs-CZ" sz="2000" dirty="0" err="1">
                <a:solidFill>
                  <a:srgbClr val="C00000"/>
                </a:solidFill>
              </a:rPr>
              <a:t>Malicious</a:t>
            </a:r>
            <a:r>
              <a:rPr lang="cs-CZ" sz="2000" dirty="0">
                <a:solidFill>
                  <a:srgbClr val="C00000"/>
                </a:solidFill>
              </a:rPr>
              <a:t> Software = zákeřný, škodlivý software</a:t>
            </a:r>
            <a:r>
              <a:rPr lang="cs-CZ" sz="2000" dirty="0" smtClean="0">
                <a:solidFill>
                  <a:srgbClr val="C00000"/>
                </a:solidFill>
              </a:rPr>
              <a:t>).</a:t>
            </a:r>
            <a:endParaRPr lang="cs-CZ" sz="2000" dirty="0">
              <a:solidFill>
                <a:srgbClr val="C00000"/>
              </a:solidFill>
            </a:endParaRPr>
          </a:p>
        </p:txBody>
      </p:sp>
      <p:pic>
        <p:nvPicPr>
          <p:cNvPr id="8196" name="Picture 4" descr="http://bestpage.cz/gif/G070141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82400"/>
            <a:ext cx="1872996" cy="106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Vysvětlit  výrazy Vir a Červ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675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8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8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2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err="1">
                <a:solidFill>
                  <a:srgbClr val="0000CC"/>
                </a:solidFill>
              </a:rPr>
              <a:t>Malware</a:t>
            </a:r>
            <a:r>
              <a:rPr lang="cs-CZ" sz="2400" dirty="0">
                <a:solidFill>
                  <a:srgbClr val="0000CC"/>
                </a:solidFill>
              </a:rPr>
              <a:t> je počítačový program určený ke vniknutí </a:t>
            </a:r>
            <a:r>
              <a:rPr lang="cs-CZ" sz="2400" dirty="0" smtClean="0">
                <a:solidFill>
                  <a:srgbClr val="0000CC"/>
                </a:solidFill>
              </a:rPr>
              <a:t>a případnému </a:t>
            </a:r>
            <a:r>
              <a:rPr lang="cs-CZ" sz="2400" dirty="0">
                <a:solidFill>
                  <a:srgbClr val="0000CC"/>
                </a:solidFill>
              </a:rPr>
              <a:t>poškození počítačového </a:t>
            </a:r>
            <a:r>
              <a:rPr lang="cs-CZ" sz="2400" dirty="0" smtClean="0">
                <a:solidFill>
                  <a:srgbClr val="0000CC"/>
                </a:solidFill>
              </a:rPr>
              <a:t>systému = zákeřný (škodlivý) program.</a:t>
            </a:r>
            <a:endParaRPr lang="cs-CZ" sz="2400" dirty="0">
              <a:solidFill>
                <a:srgbClr val="0000CC"/>
              </a:solidFill>
            </a:endParaRP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8000"/>
                </a:solidFill>
              </a:rPr>
              <a:t>Pod </a:t>
            </a:r>
            <a:r>
              <a:rPr lang="cs-CZ" sz="2400" dirty="0">
                <a:solidFill>
                  <a:srgbClr val="008000"/>
                </a:solidFill>
              </a:rPr>
              <a:t>souhrnné označení </a:t>
            </a:r>
            <a:r>
              <a:rPr lang="cs-CZ" sz="2400" dirty="0" smtClean="0">
                <a:solidFill>
                  <a:srgbClr val="008000"/>
                </a:solidFill>
              </a:rPr>
              <a:t>„</a:t>
            </a:r>
            <a:r>
              <a:rPr lang="cs-CZ" sz="2400" dirty="0" err="1" smtClean="0">
                <a:solidFill>
                  <a:srgbClr val="008000"/>
                </a:solidFill>
              </a:rPr>
              <a:t>malware</a:t>
            </a:r>
            <a:r>
              <a:rPr lang="cs-CZ" sz="2400" dirty="0" smtClean="0">
                <a:solidFill>
                  <a:srgbClr val="008000"/>
                </a:solidFill>
              </a:rPr>
              <a:t>“ </a:t>
            </a:r>
            <a:r>
              <a:rPr lang="cs-CZ" sz="2400" dirty="0">
                <a:solidFill>
                  <a:srgbClr val="008000"/>
                </a:solidFill>
              </a:rPr>
              <a:t>se zahrnují počítačové viry, trojské koně, </a:t>
            </a:r>
            <a:r>
              <a:rPr lang="cs-CZ" sz="2400" dirty="0" err="1" smtClean="0">
                <a:solidFill>
                  <a:srgbClr val="008000"/>
                </a:solidFill>
              </a:rPr>
              <a:t>spyware</a:t>
            </a:r>
            <a:r>
              <a:rPr lang="cs-CZ" sz="2400" dirty="0" smtClean="0">
                <a:solidFill>
                  <a:srgbClr val="008000"/>
                </a:solidFill>
              </a:rPr>
              <a:t>, </a:t>
            </a:r>
            <a:r>
              <a:rPr lang="cs-CZ" sz="2400" dirty="0" err="1" smtClean="0">
                <a:solidFill>
                  <a:srgbClr val="008000"/>
                </a:solidFill>
              </a:rPr>
              <a:t>adware</a:t>
            </a:r>
            <a:r>
              <a:rPr lang="cs-CZ" sz="2400" dirty="0" smtClean="0">
                <a:solidFill>
                  <a:srgbClr val="008000"/>
                </a:solidFill>
              </a:rPr>
              <a:t>, ... </a:t>
            </a:r>
            <a:endParaRPr lang="cs-CZ" sz="2400" dirty="0">
              <a:solidFill>
                <a:srgbClr val="008000"/>
              </a:solidFill>
            </a:endParaRP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000" dirty="0" smtClean="0">
                <a:solidFill>
                  <a:srgbClr val="7030A0"/>
                </a:solidFill>
              </a:rPr>
              <a:t>V </a:t>
            </a:r>
            <a:r>
              <a:rPr lang="cs-CZ" sz="2000" dirty="0">
                <a:solidFill>
                  <a:srgbClr val="7030A0"/>
                </a:solidFill>
              </a:rPr>
              <a:t>průběhu let autoři psali zákeřný software z různých důvodů. Mnoho dřívějších nakažlivých </a:t>
            </a:r>
            <a:r>
              <a:rPr lang="cs-CZ" sz="2000" dirty="0" smtClean="0">
                <a:solidFill>
                  <a:srgbClr val="7030A0"/>
                </a:solidFill>
              </a:rPr>
              <a:t>programů vzniklo jen jako experiment </a:t>
            </a:r>
            <a:r>
              <a:rPr lang="cs-CZ" sz="2000" dirty="0">
                <a:solidFill>
                  <a:srgbClr val="7030A0"/>
                </a:solidFill>
              </a:rPr>
              <a:t>nebo žert a většinou se záměrem vůbec </a:t>
            </a:r>
            <a:r>
              <a:rPr lang="cs-CZ" sz="2000" dirty="0" smtClean="0">
                <a:solidFill>
                  <a:srgbClr val="7030A0"/>
                </a:solidFill>
              </a:rPr>
              <a:t>neškodit, ale spíše obtěžovat a „projevit se“ nebo i pobavit. </a:t>
            </a:r>
          </a:p>
          <a:p>
            <a:pPr algn="just"/>
            <a:endParaRPr lang="cs-CZ" sz="1000" dirty="0" smtClean="0">
              <a:solidFill>
                <a:srgbClr val="7030A0"/>
              </a:solidFill>
            </a:endParaRPr>
          </a:p>
          <a:p>
            <a:pPr algn="just"/>
            <a:r>
              <a:rPr lang="cs-CZ" sz="2000" dirty="0" smtClean="0">
                <a:solidFill>
                  <a:srgbClr val="7030A0"/>
                </a:solidFill>
              </a:rPr>
              <a:t>Mladí </a:t>
            </a:r>
            <a:r>
              <a:rPr lang="cs-CZ" sz="2000" dirty="0">
                <a:solidFill>
                  <a:srgbClr val="7030A0"/>
                </a:solidFill>
              </a:rPr>
              <a:t>programátoři, kteří studovali možnosti virů a techniky jejich psaní, vytvářeli takové programy, aby ukázali, že to dovedou, nebo aby viděli, jak dalece se mohou jejich výtvory </a:t>
            </a:r>
            <a:r>
              <a:rPr lang="cs-CZ" sz="2000" dirty="0" smtClean="0">
                <a:solidFill>
                  <a:srgbClr val="7030A0"/>
                </a:solidFill>
              </a:rPr>
              <a:t>rozšiřovat.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Proč název Trojský kůň?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http://bestpage.cz/img_profil/img_bestpage288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08561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4167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9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9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Hlavní hrozbou jsou programy </a:t>
            </a:r>
            <a:r>
              <a:rPr lang="cs-CZ" sz="2400" dirty="0">
                <a:solidFill>
                  <a:srgbClr val="0000CC"/>
                </a:solidFill>
              </a:rPr>
              <a:t>navržené tak, aby </a:t>
            </a:r>
            <a:r>
              <a:rPr lang="cs-CZ" sz="2400" dirty="0" smtClean="0">
                <a:solidFill>
                  <a:srgbClr val="0000CC"/>
                </a:solidFill>
              </a:rPr>
              <a:t>poškozovaly zasažený HW i SW, </a:t>
            </a:r>
            <a:r>
              <a:rPr lang="cs-CZ" sz="2400" dirty="0">
                <a:solidFill>
                  <a:srgbClr val="0000CC"/>
                </a:solidFill>
              </a:rPr>
              <a:t>nebo zcela mazaly </a:t>
            </a:r>
            <a:r>
              <a:rPr lang="cs-CZ" sz="2400" dirty="0" smtClean="0">
                <a:solidFill>
                  <a:srgbClr val="0000CC"/>
                </a:solidFill>
              </a:rPr>
              <a:t>data a dokonce ničily součástky.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2283F"/>
                </a:solidFill>
              </a:rPr>
              <a:t>Základním důvodem zákeřného </a:t>
            </a:r>
            <a:r>
              <a:rPr lang="cs-CZ" sz="2400" dirty="0">
                <a:solidFill>
                  <a:srgbClr val="02283F"/>
                </a:solidFill>
              </a:rPr>
              <a:t>softwaru </a:t>
            </a:r>
            <a:r>
              <a:rPr lang="cs-CZ" sz="2400" dirty="0" smtClean="0">
                <a:solidFill>
                  <a:srgbClr val="02283F"/>
                </a:solidFill>
              </a:rPr>
              <a:t>bývala např. pomsta</a:t>
            </a:r>
            <a:r>
              <a:rPr lang="cs-CZ" sz="2400" dirty="0">
                <a:solidFill>
                  <a:srgbClr val="02283F"/>
                </a:solidFill>
              </a:rPr>
              <a:t>. </a:t>
            </a:r>
            <a:r>
              <a:rPr lang="cs-CZ" sz="2400" dirty="0" smtClean="0">
                <a:solidFill>
                  <a:srgbClr val="02283F"/>
                </a:solidFill>
              </a:rPr>
              <a:t>Programátor, </a:t>
            </a:r>
            <a:r>
              <a:rPr lang="cs-CZ" sz="2400" dirty="0">
                <a:solidFill>
                  <a:srgbClr val="02283F"/>
                </a:solidFill>
              </a:rPr>
              <a:t>který byl propuštěn ze zaměstnání, </a:t>
            </a:r>
            <a:r>
              <a:rPr lang="cs-CZ" sz="2400" dirty="0" smtClean="0">
                <a:solidFill>
                  <a:srgbClr val="02283F"/>
                </a:solidFill>
              </a:rPr>
              <a:t>mohl </a:t>
            </a:r>
            <a:r>
              <a:rPr lang="cs-CZ" sz="2400" dirty="0">
                <a:solidFill>
                  <a:srgbClr val="02283F"/>
                </a:solidFill>
              </a:rPr>
              <a:t>v systému zanechat </a:t>
            </a:r>
            <a:r>
              <a:rPr lang="cs-CZ" sz="2400" dirty="0" smtClean="0">
                <a:solidFill>
                  <a:srgbClr val="02283F"/>
                </a:solidFill>
              </a:rPr>
              <a:t>„zadní vrátka“, </a:t>
            </a:r>
            <a:r>
              <a:rPr lang="cs-CZ" sz="2400" dirty="0">
                <a:solidFill>
                  <a:srgbClr val="02283F"/>
                </a:solidFill>
              </a:rPr>
              <a:t>(angl. „</a:t>
            </a:r>
            <a:r>
              <a:rPr lang="cs-CZ" sz="2400" b="1" dirty="0" err="1">
                <a:solidFill>
                  <a:srgbClr val="02283F"/>
                </a:solidFill>
              </a:rPr>
              <a:t>backdoors</a:t>
            </a:r>
            <a:r>
              <a:rPr lang="cs-CZ" sz="2400" dirty="0" smtClean="0">
                <a:solidFill>
                  <a:srgbClr val="02283F"/>
                </a:solidFill>
              </a:rPr>
              <a:t>“), </a:t>
            </a:r>
            <a:r>
              <a:rPr lang="cs-CZ" sz="2400" dirty="0">
                <a:solidFill>
                  <a:srgbClr val="02283F"/>
                </a:solidFill>
              </a:rPr>
              <a:t>nebo </a:t>
            </a:r>
            <a:r>
              <a:rPr lang="cs-CZ" sz="2400" dirty="0" smtClean="0">
                <a:solidFill>
                  <a:srgbClr val="02283F"/>
                </a:solidFill>
              </a:rPr>
              <a:t>programovou „časovanou </a:t>
            </a:r>
            <a:r>
              <a:rPr lang="cs-CZ" sz="2400" dirty="0">
                <a:solidFill>
                  <a:srgbClr val="02283F"/>
                </a:solidFill>
              </a:rPr>
              <a:t>bombu“, která </a:t>
            </a:r>
            <a:r>
              <a:rPr lang="cs-CZ" sz="2400" dirty="0" smtClean="0">
                <a:solidFill>
                  <a:srgbClr val="02283F"/>
                </a:solidFill>
              </a:rPr>
              <a:t>umožnila </a:t>
            </a:r>
            <a:r>
              <a:rPr lang="cs-CZ" sz="2400" dirty="0">
                <a:solidFill>
                  <a:srgbClr val="02283F"/>
                </a:solidFill>
              </a:rPr>
              <a:t>poškodit v budoucnu systémy bývalého </a:t>
            </a:r>
            <a:r>
              <a:rPr lang="cs-CZ" sz="2400" dirty="0" smtClean="0">
                <a:solidFill>
                  <a:srgbClr val="02283F"/>
                </a:solidFill>
              </a:rPr>
              <a:t>zaměstnavatele, </a:t>
            </a:r>
            <a:r>
              <a:rPr lang="cs-CZ" sz="2400" dirty="0">
                <a:solidFill>
                  <a:srgbClr val="02283F"/>
                </a:solidFill>
              </a:rPr>
              <a:t>nebo zničit </a:t>
            </a:r>
            <a:r>
              <a:rPr lang="cs-CZ" sz="2400" dirty="0" smtClean="0">
                <a:solidFill>
                  <a:srgbClr val="02283F"/>
                </a:solidFill>
              </a:rPr>
              <a:t>svoji vlastní </a:t>
            </a:r>
            <a:r>
              <a:rPr lang="cs-CZ" sz="2400" dirty="0">
                <a:solidFill>
                  <a:srgbClr val="02283F"/>
                </a:solidFill>
              </a:rPr>
              <a:t>dřívější práci</a:t>
            </a:r>
            <a:r>
              <a:rPr lang="cs-CZ" sz="2400" dirty="0" smtClean="0">
                <a:solidFill>
                  <a:srgbClr val="02283F"/>
                </a:solidFill>
              </a:rPr>
              <a:t>.</a:t>
            </a:r>
          </a:p>
          <a:p>
            <a:pPr algn="just"/>
            <a:endParaRPr lang="cs-CZ" sz="2400" dirty="0">
              <a:solidFill>
                <a:srgbClr val="02283F"/>
              </a:solidFill>
            </a:endParaRPr>
          </a:p>
          <a:p>
            <a:pPr algn="just"/>
            <a:r>
              <a:rPr lang="cs-CZ" sz="2400" dirty="0" smtClean="0">
                <a:solidFill>
                  <a:srgbClr val="008000"/>
                </a:solidFill>
              </a:rPr>
              <a:t>Postupně se prováděná „pouhá škoda“ nahradila „cíleným ziskem“.</a:t>
            </a:r>
            <a:endParaRPr lang="cs-CZ" sz="2400" dirty="0">
              <a:solidFill>
                <a:srgbClr val="008000"/>
              </a:solidFill>
            </a:endParaRP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</p:txBody>
      </p:sp>
      <p:pic>
        <p:nvPicPr>
          <p:cNvPr id="6146" name="Picture 2" descr="http://bestpage.cz/gif/G200089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0776" y="5097100"/>
            <a:ext cx="1879456" cy="113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Jak může různě vznikat zisk  napadením počítače?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5948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7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7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>
                <a:solidFill>
                  <a:srgbClr val="0000CC"/>
                </a:solidFill>
              </a:rPr>
              <a:t>S rozšířením </a:t>
            </a:r>
            <a:r>
              <a:rPr lang="cs-CZ" sz="2400" dirty="0" smtClean="0">
                <a:solidFill>
                  <a:srgbClr val="0000CC"/>
                </a:solidFill>
              </a:rPr>
              <a:t>globálního internetového </a:t>
            </a:r>
            <a:r>
              <a:rPr lang="cs-CZ" sz="2400" dirty="0">
                <a:solidFill>
                  <a:srgbClr val="0000CC"/>
                </a:solidFill>
              </a:rPr>
              <a:t>připojení vzniklo velké množství </a:t>
            </a:r>
            <a:r>
              <a:rPr lang="cs-CZ" sz="2400" b="1" dirty="0">
                <a:solidFill>
                  <a:srgbClr val="0000CC"/>
                </a:solidFill>
              </a:rPr>
              <a:t>škodlivého softwaru zaměřeného čistě na zisk</a:t>
            </a:r>
            <a:r>
              <a:rPr lang="cs-CZ" sz="2400" dirty="0" smtClean="0">
                <a:solidFill>
                  <a:srgbClr val="0000CC"/>
                </a:solidFill>
              </a:rPr>
              <a:t>.</a:t>
            </a:r>
          </a:p>
          <a:p>
            <a:pPr algn="just"/>
            <a:r>
              <a:rPr lang="cs-CZ" sz="1000" dirty="0" smtClean="0">
                <a:solidFill>
                  <a:srgbClr val="0000CC"/>
                </a:solidFill>
              </a:rPr>
              <a:t> </a:t>
            </a:r>
          </a:p>
          <a:p>
            <a:pPr algn="just"/>
            <a:r>
              <a:rPr lang="cs-CZ" sz="2400" dirty="0" smtClean="0">
                <a:solidFill>
                  <a:srgbClr val="02283F"/>
                </a:solidFill>
              </a:rPr>
              <a:t>Například </a:t>
            </a:r>
            <a:r>
              <a:rPr lang="cs-CZ" sz="2400" dirty="0">
                <a:solidFill>
                  <a:srgbClr val="02283F"/>
                </a:solidFill>
              </a:rPr>
              <a:t>v roce 2003 byla většina nejrozšířenějších virů a červů navržena tak, aby získala kontrolu nad napadeným počítačem pro jeho pozdější </a:t>
            </a:r>
            <a:r>
              <a:rPr lang="cs-CZ" sz="2400" dirty="0" smtClean="0">
                <a:solidFill>
                  <a:srgbClr val="02283F"/>
                </a:solidFill>
              </a:rPr>
              <a:t>zneužití bez vědomí majitele. </a:t>
            </a:r>
          </a:p>
          <a:p>
            <a:pPr algn="just"/>
            <a:endParaRPr lang="cs-CZ" sz="1000" dirty="0" smtClean="0">
              <a:solidFill>
                <a:srgbClr val="02283F"/>
              </a:solidFill>
            </a:endParaRPr>
          </a:p>
          <a:p>
            <a:pPr algn="just"/>
            <a:r>
              <a:rPr lang="cs-CZ" sz="2400" dirty="0" smtClean="0">
                <a:solidFill>
                  <a:srgbClr val="008000"/>
                </a:solidFill>
              </a:rPr>
              <a:t>Nakažené </a:t>
            </a:r>
            <a:r>
              <a:rPr lang="cs-CZ" sz="2400" dirty="0">
                <a:solidFill>
                  <a:srgbClr val="008000"/>
                </a:solidFill>
              </a:rPr>
              <a:t>počítače jsou </a:t>
            </a:r>
            <a:r>
              <a:rPr lang="cs-CZ" sz="2400" dirty="0" smtClean="0">
                <a:solidFill>
                  <a:srgbClr val="008000"/>
                </a:solidFill>
              </a:rPr>
              <a:t>pak zneužity </a:t>
            </a:r>
            <a:r>
              <a:rPr lang="cs-CZ" sz="2400" dirty="0">
                <a:solidFill>
                  <a:srgbClr val="008000"/>
                </a:solidFill>
              </a:rPr>
              <a:t>pro rozesílání spamu, šíření nezákonného obsahu, kterým je například dětská pornografie, nebo jsou zapojeny v </a:t>
            </a:r>
            <a:r>
              <a:rPr lang="cs-CZ" sz="2400" dirty="0" smtClean="0">
                <a:solidFill>
                  <a:srgbClr val="008000"/>
                </a:solidFill>
              </a:rPr>
              <a:t>útocích </a:t>
            </a:r>
            <a:r>
              <a:rPr lang="cs-CZ" sz="2400" dirty="0">
                <a:solidFill>
                  <a:srgbClr val="008000"/>
                </a:solidFill>
              </a:rPr>
              <a:t>způsobujících nefunkčnost </a:t>
            </a:r>
            <a:r>
              <a:rPr lang="cs-CZ" sz="2400" dirty="0" smtClean="0">
                <a:solidFill>
                  <a:srgbClr val="008000"/>
                </a:solidFill>
              </a:rPr>
              <a:t>jiných systémů, lákají osobní informace a sledující co děláme, jaké máme zájmy, kam a kdy chodíme, </a:t>
            </a:r>
            <a:r>
              <a:rPr lang="cs-CZ" sz="2400" dirty="0">
                <a:solidFill>
                  <a:srgbClr val="008000"/>
                </a:solidFill>
              </a:rPr>
              <a:t>..., jako nová forma </a:t>
            </a:r>
            <a:r>
              <a:rPr lang="cs-CZ" sz="2400" dirty="0" smtClean="0">
                <a:solidFill>
                  <a:srgbClr val="008000"/>
                </a:solidFill>
              </a:rPr>
              <a:t>vyděračství.</a:t>
            </a:r>
          </a:p>
          <a:p>
            <a:pPr algn="just"/>
            <a:r>
              <a:rPr lang="cs-CZ" sz="2400" dirty="0" smtClean="0">
                <a:solidFill>
                  <a:srgbClr val="008000"/>
                </a:solidFill>
              </a:rPr>
              <a:t>(útoky na firemní servery, banky, vlády, úřady, …)</a:t>
            </a:r>
            <a:endParaRPr lang="cs-CZ" sz="2400" dirty="0">
              <a:solidFill>
                <a:srgbClr val="008000"/>
              </a:solidFill>
            </a:endParaRP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K jakému zneužití mohou sloužit různé informace o mém životě např. z </a:t>
            </a:r>
            <a:r>
              <a:rPr lang="cs-CZ" sz="2000" i="1" dirty="0" err="1" smtClean="0">
                <a:solidFill>
                  <a:srgbClr val="7030A0"/>
                </a:solidFill>
              </a:rPr>
              <a:t>Facebooku</a:t>
            </a:r>
            <a:r>
              <a:rPr lang="cs-CZ" sz="2000" i="1" dirty="0" smtClean="0">
                <a:solidFill>
                  <a:srgbClr val="7030A0"/>
                </a:solidFill>
              </a:rPr>
              <a:t>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9604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7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7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b="1" dirty="0" err="1" smtClean="0">
                <a:solidFill>
                  <a:srgbClr val="0000CC"/>
                </a:solidFill>
              </a:rPr>
              <a:t>SPYWARE</a:t>
            </a:r>
            <a:r>
              <a:rPr lang="cs-CZ" sz="2400" b="1" dirty="0" smtClean="0">
                <a:solidFill>
                  <a:srgbClr val="0000CC"/>
                </a:solidFill>
              </a:rPr>
              <a:t> </a:t>
            </a:r>
            <a:r>
              <a:rPr lang="cs-CZ" sz="2400" dirty="0" smtClean="0">
                <a:solidFill>
                  <a:srgbClr val="0000CC"/>
                </a:solidFill>
              </a:rPr>
              <a:t>je typ </a:t>
            </a:r>
            <a:r>
              <a:rPr lang="cs-CZ" sz="2400" dirty="0" err="1" smtClean="0">
                <a:solidFill>
                  <a:srgbClr val="0000CC"/>
                </a:solidFill>
              </a:rPr>
              <a:t>malware</a:t>
            </a:r>
            <a:r>
              <a:rPr lang="cs-CZ" sz="2400" dirty="0" smtClean="0">
                <a:solidFill>
                  <a:srgbClr val="0000CC"/>
                </a:solidFill>
              </a:rPr>
              <a:t>, který </a:t>
            </a:r>
            <a:r>
              <a:rPr lang="cs-CZ" sz="2400" b="1" dirty="0" smtClean="0">
                <a:solidFill>
                  <a:srgbClr val="0000CC"/>
                </a:solidFill>
              </a:rPr>
              <a:t>monitoruje, (sleduje), </a:t>
            </a:r>
            <a:r>
              <a:rPr lang="cs-CZ" sz="2400" dirty="0" smtClean="0">
                <a:solidFill>
                  <a:srgbClr val="0000CC"/>
                </a:solidFill>
              </a:rPr>
              <a:t>navštívené </a:t>
            </a:r>
            <a:r>
              <a:rPr lang="cs-CZ" sz="2400" dirty="0">
                <a:solidFill>
                  <a:srgbClr val="0000CC"/>
                </a:solidFill>
              </a:rPr>
              <a:t>webové stránky, </a:t>
            </a:r>
            <a:r>
              <a:rPr lang="cs-CZ" sz="2400" dirty="0" smtClean="0">
                <a:solidFill>
                  <a:srgbClr val="0000CC"/>
                </a:solidFill>
              </a:rPr>
              <a:t>instalované programy, může odečítat sled stisku kláves a lokalizovat zadávaná hesla, </a:t>
            </a:r>
            <a:r>
              <a:rPr lang="cs-CZ" sz="2400" dirty="0" err="1" smtClean="0">
                <a:solidFill>
                  <a:srgbClr val="0000CC"/>
                </a:solidFill>
              </a:rPr>
              <a:t>PINy</a:t>
            </a:r>
            <a:r>
              <a:rPr lang="cs-CZ" sz="2400" dirty="0" smtClean="0">
                <a:solidFill>
                  <a:srgbClr val="0000CC"/>
                </a:solidFill>
              </a:rPr>
              <a:t>, apod. </a:t>
            </a: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Také se často současně zobrazují </a:t>
            </a:r>
            <a:r>
              <a:rPr lang="cs-CZ" sz="2400" dirty="0">
                <a:solidFill>
                  <a:srgbClr val="0000CC"/>
                </a:solidFill>
              </a:rPr>
              <a:t>nevyžádané reklamy a přinášejí tak </a:t>
            </a:r>
            <a:r>
              <a:rPr lang="cs-CZ" sz="2400" dirty="0" smtClean="0">
                <a:solidFill>
                  <a:srgbClr val="0000CC"/>
                </a:solidFill>
              </a:rPr>
              <a:t>„škůdci“ další podíl </a:t>
            </a:r>
            <a:r>
              <a:rPr lang="cs-CZ" sz="2400" dirty="0">
                <a:solidFill>
                  <a:srgbClr val="0000CC"/>
                </a:solidFill>
              </a:rPr>
              <a:t>na </a:t>
            </a:r>
            <a:r>
              <a:rPr lang="cs-CZ" sz="2400" dirty="0" smtClean="0">
                <a:solidFill>
                  <a:srgbClr val="0000CC"/>
                </a:solidFill>
              </a:rPr>
              <a:t>zisku (</a:t>
            </a:r>
            <a:r>
              <a:rPr lang="cs-CZ" sz="2400" dirty="0" err="1" smtClean="0">
                <a:solidFill>
                  <a:srgbClr val="0000CC"/>
                </a:solidFill>
              </a:rPr>
              <a:t>adware</a:t>
            </a:r>
            <a:r>
              <a:rPr lang="cs-CZ" sz="2400" dirty="0" smtClean="0">
                <a:solidFill>
                  <a:srgbClr val="0000CC"/>
                </a:solidFill>
              </a:rPr>
              <a:t> – viz dále).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err="1" smtClean="0">
                <a:solidFill>
                  <a:srgbClr val="02283F"/>
                </a:solidFill>
              </a:rPr>
              <a:t>Spyware</a:t>
            </a:r>
            <a:r>
              <a:rPr lang="cs-CZ" sz="2400" dirty="0" smtClean="0">
                <a:solidFill>
                  <a:srgbClr val="02283F"/>
                </a:solidFill>
              </a:rPr>
              <a:t> </a:t>
            </a:r>
            <a:r>
              <a:rPr lang="cs-CZ" sz="2400" dirty="0">
                <a:solidFill>
                  <a:srgbClr val="02283F"/>
                </a:solidFill>
              </a:rPr>
              <a:t>se </a:t>
            </a:r>
            <a:r>
              <a:rPr lang="cs-CZ" sz="2400" dirty="0" smtClean="0">
                <a:solidFill>
                  <a:srgbClr val="02283F"/>
                </a:solidFill>
              </a:rPr>
              <a:t>obvykle instaluje buď zneužitím </a:t>
            </a:r>
            <a:r>
              <a:rPr lang="cs-CZ" sz="2400" dirty="0">
                <a:solidFill>
                  <a:srgbClr val="02283F"/>
                </a:solidFill>
              </a:rPr>
              <a:t>bezpečnostních chyb </a:t>
            </a:r>
            <a:r>
              <a:rPr lang="cs-CZ" sz="2400" dirty="0" smtClean="0">
                <a:solidFill>
                  <a:srgbClr val="02283F"/>
                </a:solidFill>
              </a:rPr>
              <a:t>prohlížeče, </a:t>
            </a:r>
            <a:r>
              <a:rPr lang="cs-CZ" sz="2400" dirty="0">
                <a:solidFill>
                  <a:srgbClr val="02283F"/>
                </a:solidFill>
              </a:rPr>
              <a:t>nebo jako </a:t>
            </a:r>
            <a:r>
              <a:rPr lang="cs-CZ" sz="2400" dirty="0" smtClean="0">
                <a:solidFill>
                  <a:srgbClr val="02283F"/>
                </a:solidFill>
              </a:rPr>
              <a:t>„trojské koně“, </a:t>
            </a:r>
            <a:r>
              <a:rPr lang="cs-CZ" sz="2400" dirty="0">
                <a:solidFill>
                  <a:srgbClr val="02283F"/>
                </a:solidFill>
              </a:rPr>
              <a:t>při instalaci </a:t>
            </a:r>
            <a:r>
              <a:rPr lang="cs-CZ" sz="2400" dirty="0" smtClean="0">
                <a:solidFill>
                  <a:srgbClr val="02283F"/>
                </a:solidFill>
              </a:rPr>
              <a:t>jiného, zdánlivě užitečného programu.</a:t>
            </a:r>
          </a:p>
          <a:p>
            <a:pPr algn="just"/>
            <a:endParaRPr lang="cs-CZ" sz="1000" dirty="0">
              <a:solidFill>
                <a:srgbClr val="02283F"/>
              </a:solidFill>
            </a:endParaRPr>
          </a:p>
          <a:p>
            <a:r>
              <a:rPr lang="cs-CZ" sz="2400" dirty="0" err="1" smtClean="0">
                <a:solidFill>
                  <a:srgbClr val="008000"/>
                </a:solidFill>
              </a:rPr>
              <a:t>Spyware</a:t>
            </a:r>
            <a:r>
              <a:rPr lang="cs-CZ" sz="2400" dirty="0" smtClean="0">
                <a:solidFill>
                  <a:srgbClr val="008000"/>
                </a:solidFill>
              </a:rPr>
              <a:t> </a:t>
            </a:r>
            <a:r>
              <a:rPr lang="cs-CZ" sz="2400" dirty="0">
                <a:solidFill>
                  <a:srgbClr val="008000"/>
                </a:solidFill>
              </a:rPr>
              <a:t>se často šíří jako součást </a:t>
            </a:r>
            <a:r>
              <a:rPr lang="cs-CZ" sz="2400" dirty="0" smtClean="0">
                <a:solidFill>
                  <a:srgbClr val="008000"/>
                </a:solidFill>
              </a:rPr>
              <a:t>„chtěného“ freeware a shareware.</a:t>
            </a:r>
          </a:p>
          <a:p>
            <a:r>
              <a:rPr lang="cs-CZ" sz="2400" dirty="0" smtClean="0">
                <a:solidFill>
                  <a:srgbClr val="008000"/>
                </a:solidFill>
              </a:rPr>
              <a:t>Jakmile </a:t>
            </a:r>
            <a:r>
              <a:rPr lang="cs-CZ" sz="2400" dirty="0">
                <a:solidFill>
                  <a:srgbClr val="008000"/>
                </a:solidFill>
              </a:rPr>
              <a:t>si takový program nainstalujete a spustíte, nainstaluje se do systému také </a:t>
            </a:r>
            <a:r>
              <a:rPr lang="cs-CZ" sz="2400" dirty="0" err="1">
                <a:solidFill>
                  <a:srgbClr val="008000"/>
                </a:solidFill>
              </a:rPr>
              <a:t>spyware</a:t>
            </a:r>
            <a:r>
              <a:rPr lang="cs-CZ" sz="2400" dirty="0">
                <a:solidFill>
                  <a:srgbClr val="008000"/>
                </a:solidFill>
              </a:rPr>
              <a:t>. 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Rozdíl mezi potvrzenou a automatickou infiltrací!?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1513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6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6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b="1" dirty="0" err="1" smtClean="0">
                <a:solidFill>
                  <a:srgbClr val="0000CC"/>
                </a:solidFill>
              </a:rPr>
              <a:t>ADWARE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  <a:r>
              <a:rPr lang="cs-CZ" dirty="0" smtClean="0">
                <a:solidFill>
                  <a:srgbClr val="0000CC"/>
                </a:solidFill>
              </a:rPr>
              <a:t>(přidaný software) </a:t>
            </a:r>
            <a:r>
              <a:rPr lang="cs-CZ" sz="2400" dirty="0" smtClean="0">
                <a:solidFill>
                  <a:srgbClr val="0000CC"/>
                </a:solidFill>
              </a:rPr>
              <a:t>- produkt</a:t>
            </a:r>
            <a:r>
              <a:rPr lang="cs-CZ" sz="2400" dirty="0">
                <a:solidFill>
                  <a:srgbClr val="0000CC"/>
                </a:solidFill>
              </a:rPr>
              <a:t>, který </a:t>
            </a:r>
            <a:r>
              <a:rPr lang="cs-CZ" sz="2400" dirty="0" smtClean="0">
                <a:solidFill>
                  <a:srgbClr val="0000CC"/>
                </a:solidFill>
              </a:rPr>
              <a:t>znepříjemňuje </a:t>
            </a:r>
            <a:r>
              <a:rPr lang="cs-CZ" sz="2400" dirty="0">
                <a:solidFill>
                  <a:srgbClr val="0000CC"/>
                </a:solidFill>
              </a:rPr>
              <a:t>práci s </a:t>
            </a:r>
            <a:r>
              <a:rPr lang="cs-CZ" sz="2400" dirty="0" err="1" smtClean="0">
                <a:solidFill>
                  <a:srgbClr val="0000CC"/>
                </a:solidFill>
              </a:rPr>
              <a:t>ICT</a:t>
            </a:r>
            <a:r>
              <a:rPr lang="cs-CZ" sz="2400" dirty="0" smtClean="0">
                <a:solidFill>
                  <a:srgbClr val="0000CC"/>
                </a:solidFill>
              </a:rPr>
              <a:t>, nejčastěji reklamou</a:t>
            </a:r>
            <a:r>
              <a:rPr lang="cs-CZ" sz="2400" dirty="0">
                <a:solidFill>
                  <a:srgbClr val="0000CC"/>
                </a:solidFill>
              </a:rPr>
              <a:t>. Typickým </a:t>
            </a:r>
            <a:r>
              <a:rPr lang="cs-CZ" sz="2400" dirty="0" smtClean="0">
                <a:solidFill>
                  <a:srgbClr val="0000CC"/>
                </a:solidFill>
              </a:rPr>
              <a:t>příznakem jsou „</a:t>
            </a:r>
            <a:r>
              <a:rPr lang="cs-CZ" sz="2400" dirty="0">
                <a:solidFill>
                  <a:srgbClr val="0000CC"/>
                </a:solidFill>
              </a:rPr>
              <a:t>vyskakující“ pop-up reklamní okna </a:t>
            </a:r>
            <a:r>
              <a:rPr lang="cs-CZ" sz="2400" dirty="0" smtClean="0">
                <a:solidFill>
                  <a:srgbClr val="0000CC"/>
                </a:solidFill>
              </a:rPr>
              <a:t>během </a:t>
            </a:r>
            <a:r>
              <a:rPr lang="cs-CZ" sz="2400" dirty="0">
                <a:solidFill>
                  <a:srgbClr val="0000CC"/>
                </a:solidFill>
              </a:rPr>
              <a:t>surfování, </a:t>
            </a:r>
            <a:r>
              <a:rPr lang="cs-CZ" sz="2400" dirty="0" smtClean="0">
                <a:solidFill>
                  <a:srgbClr val="0000CC"/>
                </a:solidFill>
              </a:rPr>
              <a:t>společně </a:t>
            </a:r>
            <a:r>
              <a:rPr lang="cs-CZ" sz="2400" dirty="0">
                <a:solidFill>
                  <a:srgbClr val="0000CC"/>
                </a:solidFill>
              </a:rPr>
              <a:t>s vnucováním </a:t>
            </a:r>
            <a:r>
              <a:rPr lang="cs-CZ" sz="2400" dirty="0" smtClean="0">
                <a:solidFill>
                  <a:srgbClr val="0000CC"/>
                </a:solidFill>
              </a:rPr>
              <a:t>stránek, o </a:t>
            </a:r>
            <a:r>
              <a:rPr lang="cs-CZ" sz="2400" dirty="0">
                <a:solidFill>
                  <a:srgbClr val="0000CC"/>
                </a:solidFill>
              </a:rPr>
              <a:t>které nemá uživatel </a:t>
            </a:r>
            <a:r>
              <a:rPr lang="cs-CZ" sz="2400" dirty="0" smtClean="0">
                <a:solidFill>
                  <a:srgbClr val="0000CC"/>
                </a:solidFill>
              </a:rPr>
              <a:t>primárně zájem</a:t>
            </a:r>
            <a:r>
              <a:rPr lang="cs-CZ" sz="2400" dirty="0">
                <a:solidFill>
                  <a:srgbClr val="0000CC"/>
                </a:solidFill>
              </a:rPr>
              <a:t>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Často je </a:t>
            </a:r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adware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doprovázen licenčním ujednáním, protože bývá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součástí některých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free-produktů. Uživatel tak často v dobré víře souhlasí s instalací </a:t>
            </a:r>
            <a:r>
              <a:rPr lang="cs-CZ" sz="2400" dirty="0" err="1" smtClean="0">
                <a:solidFill>
                  <a:schemeClr val="accent5">
                    <a:lumMod val="50000"/>
                  </a:schemeClr>
                </a:solidFill>
              </a:rPr>
              <a:t>adware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, současně s chtěným programem.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8000"/>
                </a:solidFill>
              </a:rPr>
              <a:t>Ačkoliv nám tato „nechtěná reklama“ znepříjemňuje práci s </a:t>
            </a:r>
            <a:r>
              <a:rPr lang="cs-CZ" sz="2400" dirty="0">
                <a:solidFill>
                  <a:srgbClr val="008000"/>
                </a:solidFill>
              </a:rPr>
              <a:t>daným programem, </a:t>
            </a:r>
            <a:r>
              <a:rPr lang="cs-CZ" sz="2400" dirty="0" smtClean="0">
                <a:solidFill>
                  <a:srgbClr val="008000"/>
                </a:solidFill>
              </a:rPr>
              <a:t>odměnou bývá často větší množství </a:t>
            </a:r>
            <a:r>
              <a:rPr lang="cs-CZ" sz="2400" dirty="0">
                <a:solidFill>
                  <a:srgbClr val="008000"/>
                </a:solidFill>
              </a:rPr>
              <a:t>funkcí, které nejsou v klasické free verzi (bez reklamy) dostupné</a:t>
            </a:r>
            <a:r>
              <a:rPr lang="cs-CZ" sz="2400" dirty="0" smtClean="0">
                <a:solidFill>
                  <a:srgbClr val="008000"/>
                </a:solidFill>
              </a:rPr>
              <a:t>.</a:t>
            </a:r>
            <a:endParaRPr lang="cs-CZ" sz="2400" dirty="0">
              <a:solidFill>
                <a:srgbClr val="008000"/>
              </a:solidFill>
            </a:endParaRPr>
          </a:p>
          <a:p>
            <a:pPr algn="just"/>
            <a:endParaRPr lang="cs-CZ" sz="2000" dirty="0">
              <a:solidFill>
                <a:srgbClr val="02283F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Úkol: Projděte stránky českých portálů a popište jaké informace jsou navíc!?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32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4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4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rgbClr val="0000CC"/>
                </a:solidFill>
              </a:rPr>
              <a:t>DIALER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  <a:r>
              <a:rPr lang="cs-CZ" sz="2400" dirty="0">
                <a:solidFill>
                  <a:srgbClr val="0000CC"/>
                </a:solidFill>
              </a:rPr>
              <a:t>je program, který </a:t>
            </a:r>
            <a:r>
              <a:rPr lang="cs-CZ" sz="2400" dirty="0" smtClean="0">
                <a:solidFill>
                  <a:srgbClr val="0000CC"/>
                </a:solidFill>
              </a:rPr>
              <a:t>změní způsob přístupu </a:t>
            </a:r>
            <a:r>
              <a:rPr lang="cs-CZ" sz="2400" dirty="0">
                <a:solidFill>
                  <a:srgbClr val="0000CC"/>
                </a:solidFill>
              </a:rPr>
              <a:t>na Internet </a:t>
            </a:r>
            <a:r>
              <a:rPr lang="cs-CZ" sz="2400" dirty="0" smtClean="0">
                <a:solidFill>
                  <a:srgbClr val="0000CC"/>
                </a:solidFill>
              </a:rPr>
              <a:t>nebo jeho služby (mobil). Místo běžného připojení přesměruje na čísla </a:t>
            </a:r>
            <a:r>
              <a:rPr lang="cs-CZ" sz="2400" dirty="0">
                <a:solidFill>
                  <a:srgbClr val="0000CC"/>
                </a:solidFill>
              </a:rPr>
              <a:t>se </a:t>
            </a:r>
            <a:r>
              <a:rPr lang="cs-CZ" sz="2400" dirty="0" smtClean="0">
                <a:solidFill>
                  <a:srgbClr val="0000CC"/>
                </a:solidFill>
              </a:rPr>
              <a:t>zvláštní tarifikací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smtClean="0">
                <a:solidFill>
                  <a:srgbClr val="0000CC"/>
                </a:solidFill>
              </a:rPr>
              <a:t>většinou 60-100 korun za minutu (např. tzv</a:t>
            </a:r>
            <a:r>
              <a:rPr lang="cs-CZ" sz="2400" dirty="0">
                <a:solidFill>
                  <a:srgbClr val="0000CC"/>
                </a:solidFill>
              </a:rPr>
              <a:t>. „žluté linky“).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 některých případech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se tak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děje zcela nenápadně a automaticky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zvláště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když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„oběť“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používá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špatně nastavené, nebo neaktualizované (ale i „černé“) internetové programy. 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Dialer může být také ale spuštěn např. návštěvou cíleně „nevhodné stránky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“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(např.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pornografické),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dále třeba využitím tzv.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ActiveX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pro multimédia, jindy může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jít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 nenápadný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spustitelný soubor (.EXE), který je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pod jinou „lákavou“ nabídkou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vnucován ke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stažení klasickým instalačním dialogem – TEDY DOBROVOLNĚ.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Zažili jste osobně nějaký pokus o počítačové napadení?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9748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6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6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rgbClr val="0000CC"/>
                </a:solidFill>
              </a:rPr>
              <a:t>SPAM</a:t>
            </a:r>
            <a:r>
              <a:rPr lang="cs-CZ" sz="2400" dirty="0" smtClean="0">
                <a:solidFill>
                  <a:srgbClr val="0000CC"/>
                </a:solidFill>
              </a:rPr>
              <a:t> - je nevyžádaná, masově šířená zpráva, (např. e-pošta), šířená </a:t>
            </a:r>
            <a:r>
              <a:rPr lang="cs-CZ" sz="2400" dirty="0">
                <a:solidFill>
                  <a:srgbClr val="0000CC"/>
                </a:solidFill>
              </a:rPr>
              <a:t>internetem. </a:t>
            </a:r>
            <a:r>
              <a:rPr lang="cs-CZ" sz="2400" dirty="0" smtClean="0">
                <a:solidFill>
                  <a:srgbClr val="0000CC"/>
                </a:solidFill>
              </a:rPr>
              <a:t>Původně se používal především </a:t>
            </a:r>
            <a:r>
              <a:rPr lang="cs-CZ" sz="2400" dirty="0">
                <a:solidFill>
                  <a:srgbClr val="0000CC"/>
                </a:solidFill>
              </a:rPr>
              <a:t>pro </a:t>
            </a:r>
            <a:r>
              <a:rPr lang="cs-CZ" sz="2400" dirty="0" smtClean="0">
                <a:solidFill>
                  <a:srgbClr val="0000CC"/>
                </a:solidFill>
              </a:rPr>
              <a:t>reklamní </a:t>
            </a:r>
            <a:r>
              <a:rPr lang="cs-CZ" sz="2400" dirty="0">
                <a:solidFill>
                  <a:srgbClr val="0000CC"/>
                </a:solidFill>
              </a:rPr>
              <a:t>e-maily, postupem </a:t>
            </a:r>
            <a:r>
              <a:rPr lang="cs-CZ" sz="2400" dirty="0" smtClean="0">
                <a:solidFill>
                  <a:srgbClr val="0000CC"/>
                </a:solidFill>
              </a:rPr>
              <a:t>času se ujal i pro další způsoby „prolomení“ ochrany </a:t>
            </a:r>
            <a:r>
              <a:rPr lang="cs-CZ" sz="2400" dirty="0" err="1" smtClean="0">
                <a:solidFill>
                  <a:srgbClr val="0000CC"/>
                </a:solidFill>
              </a:rPr>
              <a:t>ICT</a:t>
            </a:r>
            <a:r>
              <a:rPr lang="cs-CZ" sz="2400" dirty="0" smtClean="0">
                <a:solidFill>
                  <a:srgbClr val="0000CC"/>
                </a:solidFill>
              </a:rPr>
              <a:t>.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E-mailové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adresy do spamových databází jsou získávány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např.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pomocí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robotů, které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procházejí webové stránky a sbírají e-mailové adresy na nich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jakkoli uvedené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.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Bohužel ale také potvrzenou osobní registrací na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některých serverech s uvedením vaší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e-adresy můžete být přidáni do  seznamů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pro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spamy. (zvláště u mobilních technologií, kdy instalace aplikací získáváte jen s povolením použití čísla, nicku, e-mailu, atd.)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 je samozřejmé, že jakékoli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viry na PC mohou odeslat seznam vašich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kontaktů,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nebo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přímo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odesílat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spam z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vaší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adresy (jakoby jste byl autorem Vy).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Setkali jste se již se Spamem, a jakým?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4055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1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1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b="1" dirty="0" err="1" smtClean="0">
                <a:solidFill>
                  <a:srgbClr val="0000CC"/>
                </a:solidFill>
              </a:rPr>
              <a:t>HOAX</a:t>
            </a:r>
            <a:r>
              <a:rPr lang="cs-CZ" sz="2400" dirty="0" smtClean="0">
                <a:solidFill>
                  <a:srgbClr val="0000CC"/>
                </a:solidFill>
              </a:rPr>
              <a:t> znamená - poplašná zpráva, falešná zpráva, žert, mystifikace, novinářská kachna, podvod, výmysl, </a:t>
            </a:r>
            <a:r>
              <a:rPr lang="cs-CZ" sz="2400" dirty="0">
                <a:solidFill>
                  <a:srgbClr val="0000CC"/>
                </a:solidFill>
              </a:rPr>
              <a:t>kanadský </a:t>
            </a:r>
            <a:r>
              <a:rPr lang="cs-CZ" sz="2400" dirty="0" smtClean="0">
                <a:solidFill>
                  <a:srgbClr val="0000CC"/>
                </a:solidFill>
              </a:rPr>
              <a:t>žertík, ... 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 počítačovém světě slovem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HOAX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nejčastěji označujeme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poplašnou zprávu, která varuje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před neexistujícím nebezpečným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virem nebo podobnou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„havětí“,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ale i další fámy, petice, výstrahy, pyramidové hry,</a:t>
            </a: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řetězové dopisy,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apod. 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Jestliže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zpráva obsahuje výzvu k hromadnému rozeslání na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další adresy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je to s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největší pravděpodobností právě 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</a:rPr>
              <a:t>HOAX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. Takové zprávy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obtěžují příjemce, zbytečně zatěžují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linky a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vyzrazují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informace (e-mailové adresy),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čehož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se dá dále využít pro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spam, ale i hůře.</a:t>
            </a:r>
          </a:p>
          <a:p>
            <a:pPr algn="just"/>
            <a:r>
              <a:rPr lang="cs-CZ" sz="2000" i="1" dirty="0" smtClean="0">
                <a:solidFill>
                  <a:schemeClr val="accent3">
                    <a:lumMod val="50000"/>
                  </a:schemeClr>
                </a:solidFill>
              </a:rPr>
              <a:t>(např. psychologické útoky)</a:t>
            </a:r>
            <a:endParaRPr lang="cs-CZ" sz="2000" i="1" dirty="0">
              <a:solidFill>
                <a:schemeClr val="accent3">
                  <a:lumMod val="50000"/>
                </a:schemeClr>
              </a:solidFill>
            </a:endParaRPr>
          </a:p>
          <a:p>
            <a:pPr algn="just"/>
            <a:endParaRPr lang="cs-CZ" sz="2000" dirty="0">
              <a:solidFill>
                <a:srgbClr val="02283F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Setkali jste se již s </a:t>
            </a:r>
            <a:r>
              <a:rPr lang="cs-CZ" sz="2000" i="1" dirty="0" err="1" smtClean="0">
                <a:solidFill>
                  <a:srgbClr val="7030A0"/>
                </a:solidFill>
              </a:rPr>
              <a:t>Hoaxem</a:t>
            </a:r>
            <a:r>
              <a:rPr lang="cs-CZ" sz="2000" i="1" dirty="0" smtClean="0">
                <a:solidFill>
                  <a:srgbClr val="7030A0"/>
                </a:solidFill>
              </a:rPr>
              <a:t>, a jakým?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1437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1.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Malware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programové ohrožení: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rgbClr val="0000CC"/>
                </a:solidFill>
              </a:rPr>
              <a:t>PHISHING </a:t>
            </a:r>
            <a:r>
              <a:rPr lang="cs-CZ" sz="2400" dirty="0" smtClean="0">
                <a:solidFill>
                  <a:srgbClr val="0000CC"/>
                </a:solidFill>
              </a:rPr>
              <a:t>(z </a:t>
            </a:r>
            <a:r>
              <a:rPr lang="cs-CZ" sz="2400" dirty="0" err="1" smtClean="0">
                <a:solidFill>
                  <a:srgbClr val="0000CC"/>
                </a:solidFill>
              </a:rPr>
              <a:t>ang</a:t>
            </a:r>
            <a:r>
              <a:rPr lang="cs-CZ" sz="2400" dirty="0" smtClean="0">
                <a:solidFill>
                  <a:srgbClr val="0000CC"/>
                </a:solidFill>
              </a:rPr>
              <a:t>. rybaření</a:t>
            </a:r>
            <a:r>
              <a:rPr lang="cs-CZ" sz="2400" dirty="0">
                <a:solidFill>
                  <a:srgbClr val="0000CC"/>
                </a:solidFill>
              </a:rPr>
              <a:t>) je podvodná technika používaná na Internetu k získávání citlivých údajů (hesla, čísla </a:t>
            </a:r>
            <a:r>
              <a:rPr lang="cs-CZ" sz="2400" dirty="0" smtClean="0">
                <a:solidFill>
                  <a:srgbClr val="0000CC"/>
                </a:solidFill>
              </a:rPr>
              <a:t>účtů a karet </a:t>
            </a:r>
            <a:r>
              <a:rPr lang="cs-CZ" sz="2400" dirty="0">
                <a:solidFill>
                  <a:srgbClr val="0000CC"/>
                </a:solidFill>
              </a:rPr>
              <a:t>apod</a:t>
            </a:r>
            <a:r>
              <a:rPr lang="cs-CZ" sz="2400" dirty="0" smtClean="0">
                <a:solidFill>
                  <a:srgbClr val="0000CC"/>
                </a:solidFill>
              </a:rPr>
              <a:t>.). V podstatě je poslána „návnada“ pro „ulovení“ oběti. </a:t>
            </a:r>
            <a:r>
              <a:rPr lang="cs-CZ" sz="2400" dirty="0">
                <a:solidFill>
                  <a:srgbClr val="0000CC"/>
                </a:solidFill>
              </a:rPr>
              <a:t>K nalákání důvěřivé veřejnosti </a:t>
            </a:r>
            <a:r>
              <a:rPr lang="cs-CZ" sz="2400" dirty="0" smtClean="0">
                <a:solidFill>
                  <a:srgbClr val="0000CC"/>
                </a:solidFill>
              </a:rPr>
              <a:t>tato komunikace </a:t>
            </a:r>
            <a:r>
              <a:rPr lang="cs-CZ" sz="2400" dirty="0">
                <a:solidFill>
                  <a:srgbClr val="0000CC"/>
                </a:solidFill>
              </a:rPr>
              <a:t>předstírá, že pochází z populárních sociálních sítí, aukčních webů, on-line platebních portálů</a:t>
            </a:r>
            <a:r>
              <a:rPr lang="cs-CZ" sz="2400" dirty="0" smtClean="0">
                <a:solidFill>
                  <a:srgbClr val="0000CC"/>
                </a:solidFill>
              </a:rPr>
              <a:t>, úřadů </a:t>
            </a:r>
            <a:r>
              <a:rPr lang="cs-CZ" sz="2400" dirty="0">
                <a:solidFill>
                  <a:srgbClr val="0000CC"/>
                </a:solidFill>
              </a:rPr>
              <a:t>státní správy nebo od IT administrátorů.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Falešná stránka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může například napodobovat přihlašovací okno internetového bankovnictví. Uživatel do něj zadá své přihlašovací jméno a heslo. Tím tyto údaje prozradí útočníkům, kteří jsou poté schopni mu z účtu vykrást peníze.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Úkol: Nalezněte, proč se píše </a:t>
            </a:r>
            <a:r>
              <a:rPr lang="cs-CZ" sz="2000" i="1" dirty="0" err="1" smtClean="0">
                <a:solidFill>
                  <a:srgbClr val="7030A0"/>
                </a:solidFill>
              </a:rPr>
              <a:t>phishing</a:t>
            </a:r>
            <a:r>
              <a:rPr lang="cs-CZ" sz="2000" i="1" dirty="0" smtClean="0">
                <a:solidFill>
                  <a:srgbClr val="7030A0"/>
                </a:solidFill>
              </a:rPr>
              <a:t>, když správně je </a:t>
            </a:r>
            <a:r>
              <a:rPr lang="cs-CZ" sz="2000" i="1" dirty="0" err="1" smtClean="0">
                <a:solidFill>
                  <a:srgbClr val="7030A0"/>
                </a:solidFill>
              </a:rPr>
              <a:t>fishing</a:t>
            </a:r>
            <a:r>
              <a:rPr lang="cs-CZ" sz="2000" i="1" dirty="0" smtClean="0">
                <a:solidFill>
                  <a:srgbClr val="7030A0"/>
                </a:solidFill>
              </a:rPr>
              <a:t>?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8081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5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37984"/>
            <a:ext cx="885698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2. Ochrana - Antivir, Firewall,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Defender</a:t>
            </a:r>
            <a:r>
              <a:rPr lang="cs-CZ" sz="2400" b="1" u="sng" dirty="0" smtClean="0">
                <a:solidFill>
                  <a:srgbClr val="C00000"/>
                </a:solidFill>
              </a:rPr>
              <a:t>:</a:t>
            </a:r>
          </a:p>
          <a:p>
            <a:pPr algn="just"/>
            <a:endParaRPr lang="cs-CZ" sz="1000" b="1" u="sng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Pro nalezení a zlikvidování virů </a:t>
            </a:r>
            <a:r>
              <a:rPr lang="cs-CZ" sz="2400" dirty="0">
                <a:solidFill>
                  <a:srgbClr val="0000CC"/>
                </a:solidFill>
              </a:rPr>
              <a:t>existují tzv. „</a:t>
            </a:r>
            <a:r>
              <a:rPr lang="cs-CZ" sz="2400" b="1" dirty="0">
                <a:solidFill>
                  <a:srgbClr val="0000CC"/>
                </a:solidFill>
              </a:rPr>
              <a:t>antivirové programy</a:t>
            </a:r>
            <a:r>
              <a:rPr lang="cs-CZ" sz="2400" dirty="0">
                <a:solidFill>
                  <a:srgbClr val="0000CC"/>
                </a:solidFill>
              </a:rPr>
              <a:t>“, které </a:t>
            </a:r>
            <a:r>
              <a:rPr lang="cs-CZ" sz="2400" dirty="0" smtClean="0">
                <a:solidFill>
                  <a:srgbClr val="0000CC"/>
                </a:solidFill>
              </a:rPr>
              <a:t>dokáží viry vyhledat, napadené soubory „léčit“ nebo </a:t>
            </a:r>
            <a:r>
              <a:rPr lang="cs-CZ" sz="2400" dirty="0">
                <a:solidFill>
                  <a:srgbClr val="0000CC"/>
                </a:solidFill>
              </a:rPr>
              <a:t>odstranit.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Je zřejmé,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že žádný antivirový program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nemůže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být dokonalý tak, aby nalezl všechny viry, které v daném okamžiku existují. 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Každý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antivirový program je za novými viry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„pozadu“,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protože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nový vir musí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nejprve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vzniknout, a teprve potom lze hledat způsob ochrany.</a:t>
            </a:r>
          </a:p>
          <a:p>
            <a:pPr algn="just"/>
            <a:endParaRPr lang="cs-CZ" sz="1000" dirty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r>
              <a:rPr lang="cs-CZ" sz="2400" b="1" u="sng" dirty="0">
                <a:solidFill>
                  <a:srgbClr val="C00000"/>
                </a:solidFill>
              </a:rPr>
              <a:t>Některé antivirové programy:</a:t>
            </a:r>
          </a:p>
          <a:p>
            <a:pPr algn="just"/>
            <a:r>
              <a:rPr lang="cs-CZ" sz="2400" dirty="0">
                <a:solidFill>
                  <a:srgbClr val="C00000"/>
                </a:solidFill>
              </a:rPr>
              <a:t>NOD32</a:t>
            </a:r>
          </a:p>
          <a:p>
            <a:pPr algn="just"/>
            <a:r>
              <a:rPr lang="cs-CZ" sz="2400" dirty="0" err="1">
                <a:solidFill>
                  <a:srgbClr val="C00000"/>
                </a:solidFill>
              </a:rPr>
              <a:t>Avast</a:t>
            </a:r>
            <a:r>
              <a:rPr lang="cs-CZ" sz="2400" dirty="0">
                <a:solidFill>
                  <a:srgbClr val="C00000"/>
                </a:solidFill>
              </a:rPr>
              <a:t>!</a:t>
            </a:r>
          </a:p>
          <a:p>
            <a:pPr algn="just"/>
            <a:r>
              <a:rPr lang="cs-CZ" sz="2400" dirty="0">
                <a:solidFill>
                  <a:srgbClr val="C00000"/>
                </a:solidFill>
              </a:rPr>
              <a:t>AVG</a:t>
            </a:r>
          </a:p>
          <a:p>
            <a:pPr algn="just"/>
            <a:r>
              <a:rPr lang="cs-CZ" sz="2400" dirty="0" err="1">
                <a:solidFill>
                  <a:srgbClr val="C00000"/>
                </a:solidFill>
              </a:rPr>
              <a:t>Kaspersky</a:t>
            </a:r>
            <a:r>
              <a:rPr lang="cs-CZ" sz="2400" dirty="0">
                <a:solidFill>
                  <a:srgbClr val="C00000"/>
                </a:solidFill>
              </a:rPr>
              <a:t> AV</a:t>
            </a:r>
          </a:p>
          <a:p>
            <a:pPr algn="just"/>
            <a:r>
              <a:rPr lang="cs-CZ" sz="2400" dirty="0" err="1">
                <a:solidFill>
                  <a:srgbClr val="C00000"/>
                </a:solidFill>
              </a:rPr>
              <a:t>Norton</a:t>
            </a:r>
            <a:r>
              <a:rPr lang="cs-CZ" sz="2400" dirty="0">
                <a:solidFill>
                  <a:srgbClr val="C00000"/>
                </a:solidFill>
              </a:rPr>
              <a:t> AV </a:t>
            </a:r>
            <a:r>
              <a:rPr lang="cs-CZ" sz="2400" dirty="0" smtClean="0">
                <a:solidFill>
                  <a:srgbClr val="C00000"/>
                </a:solidFill>
              </a:rPr>
              <a:t>…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Jak se účinně chránit při používání Internetu.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2570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7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12435"/>
            <a:ext cx="896448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2. Antivir, Firewall,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Defender</a:t>
            </a:r>
            <a:r>
              <a:rPr lang="cs-CZ" sz="2400" b="1" u="sng" dirty="0" smtClean="0">
                <a:solidFill>
                  <a:srgbClr val="C00000"/>
                </a:solidFill>
              </a:rPr>
              <a:t> – programová ochrana: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>
                <a:solidFill>
                  <a:srgbClr val="0000CC"/>
                </a:solidFill>
              </a:rPr>
              <a:t>Antivirovou kontrolu by </a:t>
            </a:r>
            <a:r>
              <a:rPr lang="cs-CZ" sz="2400" dirty="0" smtClean="0">
                <a:solidFill>
                  <a:srgbClr val="0000CC"/>
                </a:solidFill>
              </a:rPr>
              <a:t>měl každý uživatel ICT provádět </a:t>
            </a:r>
            <a:r>
              <a:rPr lang="cs-CZ" sz="2400" dirty="0">
                <a:solidFill>
                  <a:srgbClr val="0000CC"/>
                </a:solidFill>
              </a:rPr>
              <a:t>v pravidelných </a:t>
            </a:r>
            <a:r>
              <a:rPr lang="cs-CZ" sz="2400" dirty="0" smtClean="0">
                <a:solidFill>
                  <a:srgbClr val="0000CC"/>
                </a:solidFill>
              </a:rPr>
              <a:t>intervalech (lze i automatizovat).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Velmi důležitá je aktualizace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virové databáze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=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načtení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nově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zjištěných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virů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do databáze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antivirového programu. 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8000"/>
                </a:solidFill>
              </a:rPr>
              <a:t>Aktualizace </a:t>
            </a:r>
            <a:r>
              <a:rPr lang="cs-CZ" sz="2400" dirty="0">
                <a:solidFill>
                  <a:srgbClr val="008000"/>
                </a:solidFill>
              </a:rPr>
              <a:t>se provádí většinou </a:t>
            </a:r>
            <a:r>
              <a:rPr lang="cs-CZ" sz="2400" dirty="0" smtClean="0">
                <a:solidFill>
                  <a:srgbClr val="008000"/>
                </a:solidFill>
              </a:rPr>
              <a:t>přes internet. Antivir </a:t>
            </a:r>
            <a:r>
              <a:rPr lang="cs-CZ" sz="2400" dirty="0">
                <a:solidFill>
                  <a:srgbClr val="008000"/>
                </a:solidFill>
              </a:rPr>
              <a:t>bez aktuální virové databáze </a:t>
            </a:r>
            <a:r>
              <a:rPr lang="cs-CZ" sz="2400" dirty="0" smtClean="0">
                <a:solidFill>
                  <a:srgbClr val="008000"/>
                </a:solidFill>
              </a:rPr>
              <a:t>je téměř </a:t>
            </a:r>
            <a:r>
              <a:rPr lang="cs-CZ" sz="2400" dirty="0">
                <a:solidFill>
                  <a:srgbClr val="008000"/>
                </a:solidFill>
              </a:rPr>
              <a:t>k ničemu</a:t>
            </a:r>
            <a:r>
              <a:rPr lang="cs-CZ" sz="2400" dirty="0" smtClean="0">
                <a:solidFill>
                  <a:srgbClr val="008000"/>
                </a:solidFill>
              </a:rPr>
              <a:t>, protože </a:t>
            </a:r>
            <a:r>
              <a:rPr lang="cs-CZ" sz="2400" dirty="0">
                <a:solidFill>
                  <a:srgbClr val="008000"/>
                </a:solidFill>
              </a:rPr>
              <a:t>nedokáže zachytit </a:t>
            </a:r>
            <a:r>
              <a:rPr lang="cs-CZ" sz="2400" dirty="0" smtClean="0">
                <a:solidFill>
                  <a:srgbClr val="008000"/>
                </a:solidFill>
              </a:rPr>
              <a:t>nejnovější viry, které </a:t>
            </a:r>
            <a:r>
              <a:rPr lang="cs-CZ" sz="2400" dirty="0">
                <a:solidFill>
                  <a:srgbClr val="008000"/>
                </a:solidFill>
              </a:rPr>
              <a:t>se také nejvíce šíří</a:t>
            </a:r>
            <a:r>
              <a:rPr lang="cs-CZ" sz="2400" dirty="0" smtClean="0">
                <a:solidFill>
                  <a:srgbClr val="008000"/>
                </a:solidFill>
              </a:rPr>
              <a:t>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Co znamená slovo aktualizace programu?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8" name="Picture 2" descr="http://bestpage.cz/img_profil/img_bestpage288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89411"/>
            <a:ext cx="1666875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0155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5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70508"/>
            <a:ext cx="896448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>
                <a:solidFill>
                  <a:srgbClr val="C00000"/>
                </a:solidFill>
              </a:rPr>
              <a:t>2. Antivir, </a:t>
            </a:r>
            <a:r>
              <a:rPr lang="cs-CZ" sz="2400" b="1" u="sng" dirty="0" smtClean="0">
                <a:solidFill>
                  <a:srgbClr val="C00000"/>
                </a:solidFill>
              </a:rPr>
              <a:t>Firewall, </a:t>
            </a:r>
            <a:r>
              <a:rPr lang="cs-CZ" sz="2400" b="1" u="sng" dirty="0" err="1">
                <a:solidFill>
                  <a:srgbClr val="C00000"/>
                </a:solidFill>
              </a:rPr>
              <a:t>Defender</a:t>
            </a:r>
            <a:r>
              <a:rPr lang="cs-CZ" sz="2400" b="1" u="sng" dirty="0">
                <a:solidFill>
                  <a:srgbClr val="C00000"/>
                </a:solidFill>
              </a:rPr>
              <a:t> – programová ochrana: 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rgbClr val="0000CC"/>
                </a:solidFill>
              </a:rPr>
              <a:t>Firewall</a:t>
            </a:r>
          </a:p>
          <a:p>
            <a:pPr algn="just"/>
            <a:endParaRPr lang="cs-CZ" sz="1000" b="1" dirty="0">
              <a:solidFill>
                <a:srgbClr val="0000CC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Zvýšená ochrana – firewall (ohnivá zeď). Nenahrazuje </a:t>
            </a:r>
            <a:r>
              <a:rPr lang="cs-CZ" sz="2400" dirty="0">
                <a:solidFill>
                  <a:srgbClr val="0000CC"/>
                </a:solidFill>
              </a:rPr>
              <a:t>antivirový program, </a:t>
            </a:r>
            <a:r>
              <a:rPr lang="cs-CZ" sz="2400" dirty="0" err="1" smtClean="0">
                <a:solidFill>
                  <a:srgbClr val="0000CC"/>
                </a:solidFill>
              </a:rPr>
              <a:t>antispyware</a:t>
            </a:r>
            <a:r>
              <a:rPr lang="cs-CZ" sz="2400" dirty="0" smtClean="0">
                <a:solidFill>
                  <a:srgbClr val="0000CC"/>
                </a:solidFill>
              </a:rPr>
              <a:t>, ani další způsoby ochran, </a:t>
            </a:r>
            <a:r>
              <a:rPr lang="cs-CZ" sz="2400" dirty="0">
                <a:solidFill>
                  <a:srgbClr val="0000CC"/>
                </a:solidFill>
              </a:rPr>
              <a:t>ale </a:t>
            </a:r>
            <a:r>
              <a:rPr lang="cs-CZ" sz="2400" dirty="0" smtClean="0">
                <a:solidFill>
                  <a:srgbClr val="0000CC"/>
                </a:solidFill>
              </a:rPr>
              <a:t>ve vzájemné </a:t>
            </a:r>
            <a:r>
              <a:rPr lang="cs-CZ" sz="2400" dirty="0">
                <a:solidFill>
                  <a:srgbClr val="0000CC"/>
                </a:solidFill>
              </a:rPr>
              <a:t>kombinaci </a:t>
            </a:r>
            <a:r>
              <a:rPr lang="cs-CZ" sz="2400" dirty="0" smtClean="0">
                <a:solidFill>
                  <a:srgbClr val="0000CC"/>
                </a:solidFill>
              </a:rPr>
              <a:t>dovolí mnohem lépe </a:t>
            </a:r>
            <a:r>
              <a:rPr lang="cs-CZ" sz="2400" dirty="0">
                <a:solidFill>
                  <a:srgbClr val="0000CC"/>
                </a:solidFill>
              </a:rPr>
              <a:t>ochránit náš systém.</a:t>
            </a: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Firewallem se nazývá </a:t>
            </a:r>
            <a:r>
              <a:rPr lang="cs-CZ" sz="2400" dirty="0">
                <a:solidFill>
                  <a:srgbClr val="0000CC"/>
                </a:solidFill>
              </a:rPr>
              <a:t>software </a:t>
            </a:r>
            <a:r>
              <a:rPr lang="cs-CZ" sz="2400" dirty="0" smtClean="0">
                <a:solidFill>
                  <a:srgbClr val="0000CC"/>
                </a:solidFill>
              </a:rPr>
              <a:t>či hardware, jehož </a:t>
            </a:r>
            <a:r>
              <a:rPr lang="cs-CZ" sz="2400" dirty="0">
                <a:solidFill>
                  <a:srgbClr val="0000CC"/>
                </a:solidFill>
              </a:rPr>
              <a:t>funkcí je kontrolovat (povolovat </a:t>
            </a:r>
            <a:r>
              <a:rPr lang="cs-CZ" sz="2400" dirty="0" smtClean="0">
                <a:solidFill>
                  <a:srgbClr val="0000CC"/>
                </a:solidFill>
              </a:rPr>
              <a:t>či </a:t>
            </a:r>
            <a:r>
              <a:rPr lang="cs-CZ" sz="2400" dirty="0">
                <a:solidFill>
                  <a:srgbClr val="0000CC"/>
                </a:solidFill>
              </a:rPr>
              <a:t>zakazovat) komunikaci v </a:t>
            </a:r>
            <a:r>
              <a:rPr lang="cs-CZ" sz="2400" dirty="0" smtClean="0">
                <a:solidFill>
                  <a:srgbClr val="0000CC"/>
                </a:solidFill>
              </a:rPr>
              <a:t>počítačové </a:t>
            </a:r>
            <a:r>
              <a:rPr lang="cs-CZ" sz="2400" dirty="0">
                <a:solidFill>
                  <a:srgbClr val="0000CC"/>
                </a:solidFill>
              </a:rPr>
              <a:t>síti na </a:t>
            </a:r>
            <a:r>
              <a:rPr lang="cs-CZ" sz="2400" dirty="0" smtClean="0">
                <a:solidFill>
                  <a:srgbClr val="0000CC"/>
                </a:solidFill>
              </a:rPr>
              <a:t>základě daných </a:t>
            </a:r>
            <a:r>
              <a:rPr lang="cs-CZ" sz="2400" dirty="0">
                <a:solidFill>
                  <a:srgbClr val="0000CC"/>
                </a:solidFill>
              </a:rPr>
              <a:t>pravidel. Používá se na </a:t>
            </a:r>
            <a:r>
              <a:rPr lang="cs-CZ" sz="2400" dirty="0" smtClean="0">
                <a:solidFill>
                  <a:srgbClr val="0000CC"/>
                </a:solidFill>
              </a:rPr>
              <a:t>oddělování různých částí sítě (nejčastěji odděluje nebezpečný veřejný internet WAN od </a:t>
            </a:r>
            <a:r>
              <a:rPr lang="cs-CZ" sz="2400" dirty="0">
                <a:solidFill>
                  <a:srgbClr val="0000CC"/>
                </a:solidFill>
              </a:rPr>
              <a:t>místní </a:t>
            </a:r>
            <a:r>
              <a:rPr lang="cs-CZ" sz="2400" dirty="0" smtClean="0">
                <a:solidFill>
                  <a:srgbClr val="0000CC"/>
                </a:solidFill>
              </a:rPr>
              <a:t>sítě LAN).</a:t>
            </a: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  <a:p>
            <a:pPr algn="just"/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Osobní firewall je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určený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pro ochranu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jednoho PC. Jedná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se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 software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s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přívětivým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ovládáním,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aby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s ním mohl pracovat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i méně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zkušený uživatel.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Díky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tomu, že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běží přímo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na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daném PC, může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kontrolovat komunikaci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více detailněji, než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firewall chránící celou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síť.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Jaký je rozdíl mezi Antivirem a Firewallem?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8346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7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7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5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bezpečnost na síti 1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55412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err="1" smtClean="0">
                <a:solidFill>
                  <a:srgbClr val="C00000"/>
                </a:solidFill>
              </a:rPr>
              <a:t>FireWall</a:t>
            </a:r>
            <a:r>
              <a:rPr lang="cs-CZ" sz="2400" b="1" u="sng" dirty="0" smtClean="0">
                <a:solidFill>
                  <a:srgbClr val="C00000"/>
                </a:solidFill>
              </a:rPr>
              <a:t>: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Co vede někoho, aby vyráběl škodu druhým lidem?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File:Firewall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3206" y="1714898"/>
            <a:ext cx="7277100" cy="4000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80695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3074" name="Picture 2" descr="G:\DUM_JS\DUM_JS\únor  1\zdroj 1\internet\obrazovky\www-internet12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59407"/>
            <a:ext cx="6696744" cy="502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5865510"/>
            <a:ext cx="78360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&lt;a href="http://bestpage.cz/" title="Obrázky na profil, obrázky na lide.cz"&gt;&lt;img 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75" indent="-53340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Na Internetu nalezněte detailní popis této topologie a „vytáhněte“ všechny výhody a nevýhody pro celkové porovnání . </a:t>
            </a:r>
            <a:endParaRPr lang="cs-CZ" sz="18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755412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err="1" smtClean="0">
                <a:solidFill>
                  <a:srgbClr val="C00000"/>
                </a:solidFill>
              </a:rPr>
              <a:t>FireWall</a:t>
            </a:r>
            <a:r>
              <a:rPr lang="cs-CZ" sz="2400" b="1" u="sng" dirty="0" smtClean="0">
                <a:solidFill>
                  <a:srgbClr val="C00000"/>
                </a:solidFill>
              </a:rPr>
              <a:t> s popisem jednotlivých zón:</a:t>
            </a: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8734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68227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6 – bezpečnost a ochrana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57148"/>
            <a:ext cx="885698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3. Chování – osobní </a:t>
            </a:r>
            <a:r>
              <a:rPr lang="cs-CZ" sz="2400" b="1" u="sng" dirty="0">
                <a:solidFill>
                  <a:srgbClr val="C00000"/>
                </a:solidFill>
              </a:rPr>
              <a:t>ochrana: </a:t>
            </a:r>
          </a:p>
          <a:p>
            <a:pPr algn="just"/>
            <a:endParaRPr lang="cs-CZ" sz="1000" dirty="0" smtClean="0">
              <a:solidFill>
                <a:srgbClr val="0000CC"/>
              </a:solidFill>
            </a:endParaRPr>
          </a:p>
          <a:p>
            <a:pPr algn="just"/>
            <a:r>
              <a:rPr lang="cs-CZ" sz="2400" b="1" dirty="0" smtClean="0">
                <a:solidFill>
                  <a:srgbClr val="0000CC"/>
                </a:solidFill>
              </a:rPr>
              <a:t>Osobní ochrana</a:t>
            </a:r>
            <a:r>
              <a:rPr lang="cs-CZ" sz="2400" b="1" dirty="0">
                <a:solidFill>
                  <a:srgbClr val="0000CC"/>
                </a:solidFill>
              </a:rPr>
              <a:t>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být velice opatrný a neustále přemýšlet o tom, co právě opravdu dělám, potvrzuji, přijímám či odesílám, …</a:t>
            </a:r>
            <a:endParaRPr lang="cs-CZ" sz="2400" dirty="0">
              <a:solidFill>
                <a:srgbClr val="0000CC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používat </a:t>
            </a:r>
            <a:r>
              <a:rPr lang="cs-CZ" sz="2400" dirty="0">
                <a:solidFill>
                  <a:srgbClr val="0000CC"/>
                </a:solidFill>
              </a:rPr>
              <a:t>antiviry, </a:t>
            </a:r>
            <a:r>
              <a:rPr lang="cs-CZ" sz="2400" dirty="0" err="1">
                <a:solidFill>
                  <a:srgbClr val="0000CC"/>
                </a:solidFill>
              </a:rPr>
              <a:t>antispyware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err="1" smtClean="0">
                <a:solidFill>
                  <a:srgbClr val="0000CC"/>
                </a:solidFill>
              </a:rPr>
              <a:t>firewal</a:t>
            </a:r>
            <a:r>
              <a:rPr lang="cs-CZ" sz="2400" dirty="0" smtClean="0">
                <a:solidFill>
                  <a:srgbClr val="0000CC"/>
                </a:solidFill>
              </a:rPr>
              <a:t>, …</a:t>
            </a:r>
            <a:endParaRPr lang="cs-CZ" sz="2400" dirty="0">
              <a:solidFill>
                <a:srgbClr val="0000CC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používat </a:t>
            </a:r>
            <a:r>
              <a:rPr lang="cs-CZ" sz="2400" dirty="0">
                <a:solidFill>
                  <a:srgbClr val="0000CC"/>
                </a:solidFill>
              </a:rPr>
              <a:t>alternativní </a:t>
            </a:r>
            <a:r>
              <a:rPr lang="cs-CZ" sz="2400" dirty="0" smtClean="0">
                <a:solidFill>
                  <a:srgbClr val="0000CC"/>
                </a:solidFill>
              </a:rPr>
              <a:t>prohlížeče</a:t>
            </a:r>
            <a:r>
              <a:rPr lang="cs-CZ" sz="2400" dirty="0">
                <a:solidFill>
                  <a:srgbClr val="0000CC"/>
                </a:solidFill>
              </a:rPr>
              <a:t>, programy, OS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nechodit </a:t>
            </a:r>
            <a:r>
              <a:rPr lang="cs-CZ" sz="2400" dirty="0">
                <a:solidFill>
                  <a:srgbClr val="0000CC"/>
                </a:solidFill>
              </a:rPr>
              <a:t>na stránky s </a:t>
            </a:r>
            <a:r>
              <a:rPr lang="cs-CZ" sz="2400" dirty="0" smtClean="0">
                <a:solidFill>
                  <a:srgbClr val="0000CC"/>
                </a:solidFill>
              </a:rPr>
              <a:t>podezřelým </a:t>
            </a:r>
            <a:r>
              <a:rPr lang="cs-CZ" sz="2400" dirty="0">
                <a:solidFill>
                  <a:srgbClr val="0000CC"/>
                </a:solidFill>
              </a:rPr>
              <a:t>obsahem (</a:t>
            </a:r>
            <a:r>
              <a:rPr lang="cs-CZ" sz="2400" dirty="0" smtClean="0">
                <a:solidFill>
                  <a:srgbClr val="0000CC"/>
                </a:solidFill>
              </a:rPr>
              <a:t>nelegální sw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smtClean="0">
                <a:solidFill>
                  <a:srgbClr val="0000CC"/>
                </a:solidFill>
              </a:rPr>
              <a:t>porno-stránky, </a:t>
            </a:r>
            <a:r>
              <a:rPr lang="cs-CZ" sz="2400" dirty="0" err="1">
                <a:solidFill>
                  <a:srgbClr val="0000CC"/>
                </a:solidFill>
              </a:rPr>
              <a:t>cracky</a:t>
            </a:r>
            <a:r>
              <a:rPr lang="cs-CZ" sz="2400" dirty="0">
                <a:solidFill>
                  <a:srgbClr val="0000CC"/>
                </a:solidFill>
              </a:rPr>
              <a:t>, </a:t>
            </a:r>
            <a:r>
              <a:rPr lang="cs-CZ" sz="2400" dirty="0" smtClean="0">
                <a:solidFill>
                  <a:srgbClr val="0000CC"/>
                </a:solidFill>
              </a:rPr>
              <a:t>...)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</a:rPr>
              <a:t>podezřelou či </a:t>
            </a:r>
            <a:r>
              <a:rPr lang="cs-CZ" sz="2400" dirty="0">
                <a:solidFill>
                  <a:srgbClr val="0000CC"/>
                </a:solidFill>
              </a:rPr>
              <a:t>nevyžádanou e-mailovou poštu z internetu ani neotevírejte a </a:t>
            </a:r>
            <a:r>
              <a:rPr lang="cs-CZ" sz="2400" dirty="0" smtClean="0">
                <a:solidFill>
                  <a:srgbClr val="0000CC"/>
                </a:solidFill>
              </a:rPr>
              <a:t>ihned mažte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rgbClr val="0000CC"/>
                </a:solidFill>
              </a:rPr>
              <a:t>používat vždy nejaktuálnější verzi operačního systému s instalovanými opravnými balíčky.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cs-CZ" sz="2400" dirty="0">
              <a:solidFill>
                <a:srgbClr val="0000CC"/>
              </a:solidFill>
            </a:endParaRPr>
          </a:p>
          <a:p>
            <a:pPr algn="just"/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2400" dirty="0">
              <a:solidFill>
                <a:srgbClr val="0000CC"/>
              </a:solidFill>
            </a:endParaRPr>
          </a:p>
          <a:p>
            <a:pPr algn="just"/>
            <a:endParaRPr lang="cs-CZ" sz="1000" dirty="0">
              <a:solidFill>
                <a:srgbClr val="0000CC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Proč používat alternativní programy?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216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1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1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6 – bezpečnost a ochrana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Diskuze na téma různého ohrožení v sítích (Internet, mobil, …)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64704"/>
            <a:ext cx="885698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C00000"/>
                </a:solidFill>
              </a:rPr>
              <a:t>Některé příklady ohrožení:</a:t>
            </a:r>
          </a:p>
          <a:p>
            <a:pPr algn="just"/>
            <a:endParaRPr lang="cs-CZ" sz="1000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Typickým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příkladem jsou zprávy,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kde rodiče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prosí o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finanční pomoc pro operaci dítěte, leží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konkrétní nemocnici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Ale není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uveden žádný časový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údaj a zpráva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může kolovat po Internetu i několik let.</a:t>
            </a:r>
          </a:p>
          <a:p>
            <a:pPr algn="just"/>
            <a:endParaRPr lang="cs-CZ" sz="1000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Pozor </a:t>
            </a:r>
            <a:r>
              <a:rPr lang="cs-CZ" sz="2400" dirty="0">
                <a:solidFill>
                  <a:srgbClr val="C00000"/>
                </a:solidFill>
              </a:rPr>
              <a:t>na </a:t>
            </a:r>
            <a:r>
              <a:rPr lang="cs-CZ" sz="2400" dirty="0" smtClean="0">
                <a:solidFill>
                  <a:srgbClr val="C00000"/>
                </a:solidFill>
              </a:rPr>
              <a:t>mobil! Velmi </a:t>
            </a:r>
            <a:r>
              <a:rPr lang="cs-CZ" sz="2400" dirty="0">
                <a:solidFill>
                  <a:srgbClr val="C00000"/>
                </a:solidFill>
              </a:rPr>
              <a:t>často se stává, že majitel </a:t>
            </a:r>
            <a:r>
              <a:rPr lang="cs-CZ" sz="2400" dirty="0" smtClean="0">
                <a:solidFill>
                  <a:srgbClr val="C00000"/>
                </a:solidFill>
              </a:rPr>
              <a:t>mobilu najde </a:t>
            </a:r>
            <a:r>
              <a:rPr lang="cs-CZ" sz="2400" dirty="0">
                <a:solidFill>
                  <a:srgbClr val="C00000"/>
                </a:solidFill>
              </a:rPr>
              <a:t>na </a:t>
            </a:r>
            <a:r>
              <a:rPr lang="cs-CZ" sz="2400" dirty="0" smtClean="0">
                <a:solidFill>
                  <a:srgbClr val="C00000"/>
                </a:solidFill>
              </a:rPr>
              <a:t>displeji </a:t>
            </a:r>
            <a:r>
              <a:rPr lang="cs-CZ" sz="2400" dirty="0">
                <a:solidFill>
                  <a:srgbClr val="C00000"/>
                </a:solidFill>
              </a:rPr>
              <a:t>vzkaz, aby zavolal na číslo</a:t>
            </a:r>
            <a:r>
              <a:rPr lang="cs-CZ" sz="2400" dirty="0" smtClean="0">
                <a:solidFill>
                  <a:srgbClr val="C00000"/>
                </a:solidFill>
              </a:rPr>
              <a:t>: 607 </a:t>
            </a:r>
            <a:r>
              <a:rPr lang="cs-CZ" sz="2400" dirty="0">
                <a:solidFill>
                  <a:srgbClr val="C00000"/>
                </a:solidFill>
              </a:rPr>
              <a:t>745 241. URČITĚ na toto číslo nevolejte! Vaše </a:t>
            </a:r>
            <a:r>
              <a:rPr lang="cs-CZ" sz="2400" dirty="0" smtClean="0">
                <a:solidFill>
                  <a:srgbClr val="C00000"/>
                </a:solidFill>
              </a:rPr>
              <a:t>platby porostou </a:t>
            </a:r>
            <a:r>
              <a:rPr lang="cs-CZ" sz="2400" dirty="0">
                <a:solidFill>
                  <a:srgbClr val="C00000"/>
                </a:solidFill>
              </a:rPr>
              <a:t>do závratných výšek.</a:t>
            </a:r>
          </a:p>
          <a:p>
            <a:pPr algn="just"/>
            <a:endParaRPr lang="cs-CZ" sz="1000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Útočníci zavolají na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Váš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mobil a představí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se jako zaměstnanci Vašeho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mobilního operátora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. Dále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požádají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uvést kód, který začíná na 09* a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vysvětlí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, že je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to ověřování funkčnosti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Vašeho mobilu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. URČITĚ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JIM NEDÁVEJTE TENTO KÓD a okamžitě zrušte hovor.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Mají zařízení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, které za pomocí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tohoto kódu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přečte Vaši SIM kartu a už jim nic nebrání v tom, aby vyrobili novou identickou kartu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...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1011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84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4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6 – bezpečnost a ochrana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Diskuze na téma různého ohrožení v sítích (Internet, mobil, …)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764704"/>
            <a:ext cx="8856984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C00000"/>
                </a:solidFill>
              </a:rPr>
              <a:t>Některé příklady ohrožení:</a:t>
            </a:r>
          </a:p>
          <a:p>
            <a:pPr algn="just"/>
            <a:endParaRPr lang="cs-CZ" sz="1000" dirty="0">
              <a:solidFill>
                <a:srgbClr val="C00000"/>
              </a:solidFill>
            </a:endParaRPr>
          </a:p>
          <a:p>
            <a:pPr algn="just"/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V emailu bývá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„důležitá zpráva“ - odkaz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na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stránky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s formulářem, které jakoby odkazovaly na server nějaké významné instituce. 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Ve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skutečnosti je uživatel přesměrován na cizí server, ale vytvořený ve stejném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stylu,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jako jsou stránky "pravé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".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Chycený uživatel nemusí poznat rozdíl a může vyplnit předvolená políčka, kde jsou po něm požadovány důvěrné informace - čísla účtu, kódy k internetovému bankovnictví, pin pro platbu atd.</a:t>
            </a:r>
          </a:p>
          <a:p>
            <a:pPr algn="just"/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Takto získané údaje mohou podvodníci velice snadno zneužít. </a:t>
            </a: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just"/>
            <a:endParaRPr lang="cs-CZ" sz="2400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Nabídky typu:  Soutěž, zvolte si výhru, … viz ukázka dále. Podstata je v tom, že k poslání výhry potvrzujete pomocí </a:t>
            </a:r>
            <a:r>
              <a:rPr lang="cs-CZ" sz="2400" dirty="0" err="1" smtClean="0">
                <a:solidFill>
                  <a:srgbClr val="C00000"/>
                </a:solidFill>
              </a:rPr>
              <a:t>sms</a:t>
            </a:r>
            <a:r>
              <a:rPr lang="cs-CZ" sz="2400" dirty="0" smtClean="0">
                <a:solidFill>
                  <a:srgbClr val="C00000"/>
                </a:solidFill>
              </a:rPr>
              <a:t>, že jste to Vy, že jste odněkud, že máte radost apod. a platíte tak předražené komunikační služby.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8901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8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8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6 – bezpečnost a ochrana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C00000"/>
                </a:solidFill>
              </a:rPr>
              <a:t>Příklad „podezřelé zprávy: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</a:t>
            </a:r>
            <a:r>
              <a:rPr lang="cs-CZ" sz="2000" i="1" dirty="0">
                <a:solidFill>
                  <a:srgbClr val="7030A0"/>
                </a:solidFill>
              </a:rPr>
              <a:t> </a:t>
            </a:r>
            <a:r>
              <a:rPr lang="cs-CZ" sz="2000" i="1" dirty="0" smtClean="0">
                <a:solidFill>
                  <a:srgbClr val="7030A0"/>
                </a:solidFill>
              </a:rPr>
              <a:t>a diskuze: Jaké jsou metody podvodů tohoto typu!?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3399" y="1159907"/>
            <a:ext cx="7661691" cy="500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464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6 – bezpečnost a ochrana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345992"/>
            <a:ext cx="87865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je počítačový vir?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označuje slovo </a:t>
            </a:r>
            <a:r>
              <a:rPr lang="cs-CZ" sz="2400" dirty="0" err="1" smtClean="0">
                <a:solidFill>
                  <a:srgbClr val="0070C0"/>
                </a:solidFill>
              </a:rPr>
              <a:t>Mallware</a:t>
            </a:r>
            <a:r>
              <a:rPr lang="cs-CZ" sz="2400" dirty="0" smtClean="0">
                <a:solidFill>
                  <a:srgbClr val="0070C0"/>
                </a:solidFill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získávají peníze napadením cizího počítače, nebo mobilu?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Popište vlastními slovy význam slov v tabulce: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34209581"/>
              </p:ext>
            </p:extLst>
          </p:nvPr>
        </p:nvGraphicFramePr>
        <p:xfrm>
          <a:off x="179511" y="3140968"/>
          <a:ext cx="871296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7047"/>
                <a:gridCol w="759592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Otázka: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Jaký je význam?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Spam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2283F"/>
                          </a:solidFill>
                        </a:rPr>
                        <a:t>Hoax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2283F"/>
                          </a:solidFill>
                        </a:rPr>
                        <a:t>Phishing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2283F"/>
                          </a:solidFill>
                        </a:rPr>
                        <a:t>Adware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Firewall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430623"/>
            <a:ext cx="1058778" cy="80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4319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556792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1988840"/>
            <a:ext cx="874846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Webové zdroje a obrázky: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cs.wikipedia.org/wiki/Po%C4%8D%C3%ADta%C4%8Dov%C3%BD_virus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6"/>
              </a:rPr>
              <a:t>http://cs.wikipedia.org/wiki/Po%C4%8D%C3%ADta%C4%8Dov%C3%BD_%</a:t>
            </a:r>
            <a:r>
              <a:rPr lang="cs-CZ" sz="1600" dirty="0" smtClean="0">
                <a:hlinkClick r:id="rId6"/>
              </a:rPr>
              <a:t>C4%8Derv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www.folkbiche.wz.cz/pracovni_list_viry.pdf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cs.wikipedia.org/wiki/Malware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cs.wikipedia.org/wiki/Spyware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cs.wikipedia.org/wiki/Phishing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commons.wikimedia.org/wiki/File:Firewall.png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bestpage.cz/img_profil/pocitacovy_virus.html</a:t>
            </a:r>
            <a:r>
              <a:rPr lang="cs-CZ" sz="1600" dirty="0" smtClean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bestpage.cz/gif/gif1.html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bestpage.cz/gif/gif4.html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 smtClean="0">
                <a:hlinkClick r:id="rId15"/>
              </a:rPr>
              <a:t>http</a:t>
            </a:r>
            <a:r>
              <a:rPr lang="cs-CZ" sz="1600" dirty="0">
                <a:hlinkClick r:id="rId15"/>
              </a:rPr>
              <a:t>://</a:t>
            </a:r>
            <a:r>
              <a:rPr lang="cs-CZ" sz="1600" dirty="0" smtClean="0">
                <a:hlinkClick r:id="rId15"/>
              </a:rPr>
              <a:t>obrazky-gif.wz.cz/ruzne/25/cerv-a-kniha.gif</a:t>
            </a:r>
            <a:endParaRPr lang="cs-CZ" sz="16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upload.wikimedia.org/wikipedia/commons/5/52/Gateway_firewall.png</a:t>
            </a:r>
            <a:endParaRPr lang="cs-CZ" sz="1600" dirty="0" smtClean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dirty="0" err="1" smtClean="0"/>
              <a:t>emotikony</a:t>
            </a:r>
            <a:r>
              <a:rPr lang="cs-CZ" sz="1600" dirty="0" smtClean="0"/>
              <a:t> a kliparty sady MS-Office, dostupné také na</a:t>
            </a:r>
          </a:p>
          <a:p>
            <a:pPr marL="360363" lvl="1"/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office.microsoft.com/cs-cz/images/MC900442026.aspx</a:t>
            </a:r>
            <a:endParaRPr lang="cs-CZ" sz="1600" dirty="0" smtClean="0"/>
          </a:p>
          <a:p>
            <a:pPr marL="360363" lvl="1"/>
            <a:r>
              <a:rPr lang="cs-CZ" sz="1600" dirty="0">
                <a:hlinkClick r:id="rId18"/>
              </a:rPr>
              <a:t>http://office.microsoft.com/cs-cz/images/?</a:t>
            </a:r>
            <a:r>
              <a:rPr lang="cs-CZ" sz="1600" dirty="0" smtClean="0">
                <a:hlinkClick r:id="rId18"/>
              </a:rPr>
              <a:t>CTT=97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9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4539</TotalTime>
  <Words>3194</Words>
  <Application>Microsoft Office PowerPoint</Application>
  <PresentationFormat>Předvádění na obrazovce (4:3)</PresentationFormat>
  <Paragraphs>324</Paragraphs>
  <Slides>24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STŘEDNÍ ŠKOLA STAVEBNÍ A TECHNICKÁ Ústí nad Labem, Čelakovského 5, příspěvková organizace Páteřní škola Ústeckého kraje</vt:lpstr>
      <vt:lpstr>Internet 6 – bezpečnost a ochrana</vt:lpstr>
      <vt:lpstr>Internet 6 – bezpečnost a ochrana</vt:lpstr>
      <vt:lpstr>Internet 5 – bezpečnost na síti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5 – bezpečnost na síti 1</vt:lpstr>
      <vt:lpstr>Topologie počítačových sítí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Internet 6 – bezpečnost a ochrana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280</cp:revision>
  <dcterms:created xsi:type="dcterms:W3CDTF">2010-11-01T23:40:31Z</dcterms:created>
  <dcterms:modified xsi:type="dcterms:W3CDTF">2014-03-10T07:22:13Z</dcterms:modified>
</cp:coreProperties>
</file>