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8" r:id="rId3"/>
    <p:sldId id="285" r:id="rId4"/>
    <p:sldId id="286" r:id="rId5"/>
    <p:sldId id="280" r:id="rId6"/>
    <p:sldId id="288" r:id="rId7"/>
    <p:sldId id="289" r:id="rId8"/>
    <p:sldId id="279" r:id="rId9"/>
    <p:sldId id="282" r:id="rId10"/>
    <p:sldId id="283" r:id="rId11"/>
    <p:sldId id="290" r:id="rId12"/>
    <p:sldId id="291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png"/><Relationship Id="rId4" Type="http://schemas.openxmlformats.org/officeDocument/2006/relationships/hyperlink" Target="http://upload.wikimedia.org/wikipedia/commons/b/b5/Cloud_computing.sv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5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audio" Target="../media/audio1.wav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audio" Target="../media/audio3.wav"/><Relationship Id="rId4" Type="http://schemas.openxmlformats.org/officeDocument/2006/relationships/audio" Target="../media/audio2.wav"/><Relationship Id="rId9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://www.microsoft.com/cze/cloud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erver-based-network.svg" TargetMode="External"/><Relationship Id="rId5" Type="http://schemas.openxmlformats.org/officeDocument/2006/relationships/hyperlink" Target="http://upload.wikimedia.org/wikipedia/commons/thumb/b/b5/Cloud_computing.svg/662px-Cloud_computing.svg.png" TargetMode="External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47534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architektura sítí, topologie a rozloha sítí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Internet </a:t>
            </a:r>
            <a:r>
              <a:rPr lang="cs-CZ" sz="2400" b="1" dirty="0"/>
              <a:t>- </a:t>
            </a:r>
            <a:r>
              <a:rPr lang="cs-CZ" sz="2400" b="1" dirty="0" err="1"/>
              <a:t>C</a:t>
            </a:r>
            <a:r>
              <a:rPr lang="cs-CZ" sz="2400" b="1" dirty="0" err="1" smtClean="0"/>
              <a:t>loud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VY_32_INOVACE_32_653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Popisování možností „úplného sdílení práce s </a:t>
            </a:r>
            <a:r>
              <a:rPr lang="cs-CZ" sz="2000" i="1" dirty="0" err="1" smtClean="0">
                <a:solidFill>
                  <a:srgbClr val="7030A0"/>
                </a:solidFill>
              </a:rPr>
              <a:t>ICT</a:t>
            </a:r>
            <a:r>
              <a:rPr lang="cs-CZ" sz="2000" i="1" dirty="0" smtClean="0">
                <a:solidFill>
                  <a:srgbClr val="7030A0"/>
                </a:solidFill>
              </a:rPr>
              <a:t>“.</a:t>
            </a:r>
          </a:p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 na téma rozdílu „vlastnit × pronajímat“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 smtClean="0"/>
              <a:t>Cloud</a:t>
            </a:r>
            <a:r>
              <a:rPr lang="cs-CZ" sz="2400" b="1" dirty="0" smtClean="0"/>
              <a:t>:</a:t>
            </a:r>
          </a:p>
          <a:p>
            <a:endParaRPr lang="cs-CZ" sz="1000" b="1" dirty="0"/>
          </a:p>
          <a:p>
            <a:r>
              <a:rPr lang="cs-CZ" sz="2400" dirty="0" err="1">
                <a:solidFill>
                  <a:srgbClr val="0000CC"/>
                </a:solidFill>
              </a:rPr>
              <a:t>Cloud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dirty="0" err="1">
                <a:solidFill>
                  <a:srgbClr val="0000CC"/>
                </a:solidFill>
              </a:rPr>
              <a:t>computing</a:t>
            </a:r>
            <a:r>
              <a:rPr lang="cs-CZ" sz="2400" dirty="0">
                <a:solidFill>
                  <a:srgbClr val="0000CC"/>
                </a:solidFill>
              </a:rPr>
              <a:t> je </a:t>
            </a:r>
            <a:r>
              <a:rPr lang="cs-CZ" sz="2400" dirty="0" smtClean="0">
                <a:solidFill>
                  <a:srgbClr val="0000CC"/>
                </a:solidFill>
              </a:rPr>
              <a:t>současným </a:t>
            </a:r>
            <a:r>
              <a:rPr lang="cs-CZ" sz="2400" dirty="0">
                <a:solidFill>
                  <a:srgbClr val="0000CC"/>
                </a:solidFill>
              </a:rPr>
              <a:t>trendem (2014) komplexního </a:t>
            </a:r>
            <a:r>
              <a:rPr lang="cs-CZ" sz="2400" dirty="0" err="1" smtClean="0">
                <a:solidFill>
                  <a:srgbClr val="0000CC"/>
                </a:solidFill>
              </a:rPr>
              <a:t>ICT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sz="2400" dirty="0">
                <a:solidFill>
                  <a:srgbClr val="0000CC"/>
                </a:solidFill>
              </a:rPr>
              <a:t>řešení </a:t>
            </a:r>
            <a:r>
              <a:rPr lang="cs-CZ" sz="2400" dirty="0" smtClean="0">
                <a:solidFill>
                  <a:srgbClr val="0000CC"/>
                </a:solidFill>
              </a:rPr>
              <a:t>ve </a:t>
            </a:r>
            <a:r>
              <a:rPr lang="cs-CZ" sz="2400" dirty="0">
                <a:solidFill>
                  <a:srgbClr val="0000CC"/>
                </a:solidFill>
              </a:rPr>
              <a:t>firmách, stále více se ale dotýká i běžných koncových uživatelů </a:t>
            </a:r>
            <a:r>
              <a:rPr lang="cs-CZ" sz="2400" dirty="0" smtClean="0">
                <a:solidFill>
                  <a:srgbClr val="0000CC"/>
                </a:solidFill>
              </a:rPr>
              <a:t>počítačů jak s „nenáročným či jednoduchým přístrojem“ získat plnohodnotné a současné moderní možnosti práce s </a:t>
            </a:r>
            <a:r>
              <a:rPr lang="cs-CZ" sz="2400" dirty="0" err="1" smtClean="0">
                <a:solidFill>
                  <a:srgbClr val="0000CC"/>
                </a:solidFill>
              </a:rPr>
              <a:t>ICT</a:t>
            </a:r>
            <a:r>
              <a:rPr lang="cs-CZ" sz="2400" dirty="0" smtClean="0">
                <a:solidFill>
                  <a:srgbClr val="0000CC"/>
                </a:solidFill>
              </a:rPr>
              <a:t>, a to „odevšad“. </a:t>
            </a:r>
          </a:p>
          <a:p>
            <a:endParaRPr lang="cs-CZ" sz="1000" dirty="0"/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Tvrdí se, a základní myšlenkou je, že: Budoucnost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patří datům na serverech, přístupných kdykoli 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 odkudkoli a na 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jakémkoli zařízení prostřednictvím internetu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</a:p>
          <a:p>
            <a:endParaRPr lang="cs-CZ" sz="1000" dirty="0"/>
          </a:p>
          <a:p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Cloud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5">
                    <a:lumMod val="50000"/>
                  </a:schemeClr>
                </a:solidFill>
              </a:rPr>
              <a:t>computing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je nový způsob využívání zdrojů (zejména hardware, software) v </a:t>
            </a:r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ICT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, vycházející z možnosti jejich sdílení mezi aplikacemi a odstranění přímé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vazby na nákup výpočetní techniky a programy ale i uložiště dat, tedy „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užívání </a:t>
            </a:r>
            <a:r>
              <a:rPr lang="cs-CZ" sz="2400" b="1" dirty="0" err="1" smtClean="0">
                <a:solidFill>
                  <a:schemeClr val="accent5">
                    <a:lumMod val="50000"/>
                  </a:schemeClr>
                </a:solidFill>
              </a:rPr>
              <a:t>ICT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jako služby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“.</a:t>
            </a:r>
          </a:p>
        </p:txBody>
      </p:sp>
    </p:spTree>
    <p:extLst>
      <p:ext uri="{BB962C8B-B14F-4D97-AF65-F5344CB8AC3E}">
        <p14:creationId xmlns:p14="http://schemas.microsoft.com/office/powerpoint/2010/main" val="20578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Jaké „</a:t>
            </a:r>
            <a:r>
              <a:rPr lang="cs-CZ" sz="2000" i="1" dirty="0" err="1" smtClean="0">
                <a:solidFill>
                  <a:srgbClr val="7030A0"/>
                </a:solidFill>
              </a:rPr>
              <a:t>Cloudové</a:t>
            </a:r>
            <a:r>
              <a:rPr lang="cs-CZ" sz="2000" i="1" dirty="0" smtClean="0">
                <a:solidFill>
                  <a:srgbClr val="7030A0"/>
                </a:solidFill>
              </a:rPr>
              <a:t>“ služby už nyní znáte nebo používáte?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Jaké </a:t>
            </a:r>
            <a:r>
              <a:rPr lang="cs-CZ" sz="2400" b="1" dirty="0">
                <a:solidFill>
                  <a:srgbClr val="002060"/>
                </a:solidFill>
              </a:rPr>
              <a:t>jsou </a:t>
            </a:r>
            <a:r>
              <a:rPr lang="cs-CZ" sz="2400" b="1" dirty="0" smtClean="0">
                <a:solidFill>
                  <a:srgbClr val="002060"/>
                </a:solidFill>
              </a:rPr>
              <a:t>existující </a:t>
            </a:r>
            <a:r>
              <a:rPr lang="cs-CZ" sz="2400" b="1" dirty="0" err="1">
                <a:solidFill>
                  <a:srgbClr val="002060"/>
                </a:solidFill>
              </a:rPr>
              <a:t>cloudové</a:t>
            </a:r>
            <a:r>
              <a:rPr lang="cs-CZ" sz="2400" b="1" dirty="0">
                <a:solidFill>
                  <a:srgbClr val="002060"/>
                </a:solidFill>
              </a:rPr>
              <a:t> služby? 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1000" dirty="0"/>
          </a:p>
          <a:p>
            <a:r>
              <a:rPr lang="cs-CZ" sz="2400" dirty="0" smtClean="0">
                <a:solidFill>
                  <a:srgbClr val="0000CC"/>
                </a:solidFill>
              </a:rPr>
              <a:t>Množství již běžně používaných služeb </a:t>
            </a:r>
            <a:r>
              <a:rPr lang="cs-CZ" sz="2400" dirty="0">
                <a:solidFill>
                  <a:srgbClr val="0000CC"/>
                </a:solidFill>
              </a:rPr>
              <a:t>na aplikační úrovni </a:t>
            </a:r>
            <a:r>
              <a:rPr lang="cs-CZ" sz="2400" dirty="0" smtClean="0">
                <a:solidFill>
                  <a:srgbClr val="0000CC"/>
                </a:solidFill>
              </a:rPr>
              <a:t>je </a:t>
            </a:r>
            <a:r>
              <a:rPr lang="cs-CZ" sz="2400" dirty="0">
                <a:solidFill>
                  <a:srgbClr val="0000CC"/>
                </a:solidFill>
              </a:rPr>
              <a:t>možné považovat za „</a:t>
            </a:r>
            <a:r>
              <a:rPr lang="cs-CZ" sz="2400" dirty="0" err="1">
                <a:solidFill>
                  <a:srgbClr val="0000CC"/>
                </a:solidFill>
              </a:rPr>
              <a:t>cloudové</a:t>
            </a:r>
            <a:r>
              <a:rPr lang="cs-CZ" sz="2400" dirty="0">
                <a:solidFill>
                  <a:srgbClr val="0000CC"/>
                </a:solidFill>
              </a:rPr>
              <a:t>“. </a:t>
            </a:r>
            <a:r>
              <a:rPr lang="cs-CZ" sz="2400" dirty="0" smtClean="0">
                <a:solidFill>
                  <a:srgbClr val="0000CC"/>
                </a:solidFill>
              </a:rPr>
              <a:t>A vznikají stále další.</a:t>
            </a:r>
          </a:p>
          <a:p>
            <a:r>
              <a:rPr lang="cs-CZ" sz="2400" i="1" dirty="0" smtClean="0">
                <a:solidFill>
                  <a:srgbClr val="0000CC"/>
                </a:solidFill>
              </a:rPr>
              <a:t>(</a:t>
            </a:r>
            <a:r>
              <a:rPr lang="cs-CZ" sz="2400" i="1" dirty="0">
                <a:solidFill>
                  <a:srgbClr val="0000CC"/>
                </a:solidFill>
              </a:rPr>
              <a:t>free e-maily, on-line úložiště, mapy, slovníky – překladače,  atp.) </a:t>
            </a:r>
            <a:endParaRPr lang="cs-CZ" sz="2400" i="1" dirty="0" smtClean="0">
              <a:solidFill>
                <a:srgbClr val="0000CC"/>
              </a:solidFill>
            </a:endParaRPr>
          </a:p>
          <a:p>
            <a:endParaRPr lang="cs-CZ" sz="1000" dirty="0" smtClean="0"/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Stejně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tak jsou poskytovatelé, kteří již nyní umožňují </a:t>
            </a:r>
            <a:r>
              <a:rPr lang="cs-CZ" sz="2400" dirty="0" err="1">
                <a:solidFill>
                  <a:schemeClr val="accent5">
                    <a:lumMod val="50000"/>
                  </a:schemeClr>
                </a:solidFill>
              </a:rPr>
              <a:t>hosting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virtuálních strojů, na kterých jsou nainstalované aplikace zákazníka. </a:t>
            </a:r>
          </a:p>
          <a:p>
            <a:endParaRPr lang="cs-CZ" sz="1000" dirty="0" smtClean="0"/>
          </a:p>
          <a:p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Cloud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1">
                    <a:lumMod val="50000"/>
                  </a:schemeClr>
                </a:solidFill>
              </a:rPr>
              <a:t>computing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na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Internetu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lze také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charakterizovat jako poskytování služeb či programů uložených na serverech na Internetu s tím, že uživatelé k nim mohou přistupovat například pomocí webového prohlížeče nebo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„klienta“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dané aplikace a používat je prakticky odkudkoliv. </a:t>
            </a: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Uživatelé </a:t>
            </a:r>
            <a:r>
              <a:rPr lang="cs-CZ" sz="2400" dirty="0">
                <a:solidFill>
                  <a:srgbClr val="C00000"/>
                </a:solidFill>
              </a:rPr>
              <a:t>neplatí </a:t>
            </a:r>
            <a:r>
              <a:rPr lang="cs-CZ" sz="2400" dirty="0" smtClean="0">
                <a:solidFill>
                  <a:srgbClr val="C00000"/>
                </a:solidFill>
              </a:rPr>
              <a:t>za nákup osobního software i hardware (vlastnictví), </a:t>
            </a:r>
            <a:r>
              <a:rPr lang="cs-CZ" sz="2400" dirty="0">
                <a:solidFill>
                  <a:srgbClr val="C00000"/>
                </a:solidFill>
              </a:rPr>
              <a:t>ale za jeho </a:t>
            </a:r>
            <a:r>
              <a:rPr lang="cs-CZ" sz="2400" dirty="0" smtClean="0">
                <a:solidFill>
                  <a:srgbClr val="C00000"/>
                </a:solidFill>
              </a:rPr>
              <a:t>užití (pronajímají si). </a:t>
            </a:r>
          </a:p>
        </p:txBody>
      </p:sp>
    </p:spTree>
    <p:extLst>
      <p:ext uri="{BB962C8B-B14F-4D97-AF65-F5344CB8AC3E}">
        <p14:creationId xmlns:p14="http://schemas.microsoft.com/office/powerpoint/2010/main" val="294512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Co je „posun“ významu e-služeb k i-službám?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Služby = aplikace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Nabídka </a:t>
            </a:r>
            <a:r>
              <a:rPr lang="cs-CZ" sz="2400" dirty="0">
                <a:solidFill>
                  <a:srgbClr val="0000CC"/>
                </a:solidFill>
              </a:rPr>
              <a:t>aplikací se pohybuje od </a:t>
            </a:r>
            <a:r>
              <a:rPr lang="cs-CZ" sz="2400" dirty="0" smtClean="0">
                <a:solidFill>
                  <a:srgbClr val="0000CC"/>
                </a:solidFill>
              </a:rPr>
              <a:t>e-mailů a kancelářských </a:t>
            </a:r>
            <a:r>
              <a:rPr lang="cs-CZ" sz="2400" dirty="0">
                <a:solidFill>
                  <a:srgbClr val="0000CC"/>
                </a:solidFill>
              </a:rPr>
              <a:t>aplikací, přes </a:t>
            </a:r>
            <a:r>
              <a:rPr lang="cs-CZ" sz="2400" dirty="0" smtClean="0">
                <a:solidFill>
                  <a:srgbClr val="0000CC"/>
                </a:solidFill>
              </a:rPr>
              <a:t>účetní, evidenční a personální systémy, e-obchody, …, herní a zábavné programy, přes i-komunikaci, až </a:t>
            </a:r>
            <a:r>
              <a:rPr lang="cs-CZ" sz="2400" dirty="0">
                <a:solidFill>
                  <a:srgbClr val="0000CC"/>
                </a:solidFill>
              </a:rPr>
              <a:t>po </a:t>
            </a:r>
            <a:r>
              <a:rPr lang="cs-CZ" sz="2400" dirty="0" smtClean="0">
                <a:solidFill>
                  <a:srgbClr val="0000CC"/>
                </a:solidFill>
              </a:rPr>
              <a:t>řídící operační </a:t>
            </a:r>
            <a:r>
              <a:rPr lang="cs-CZ" sz="2400" dirty="0">
                <a:solidFill>
                  <a:srgbClr val="0000CC"/>
                </a:solidFill>
              </a:rPr>
              <a:t>systémy provozované v prohlížečích, jako je například </a:t>
            </a:r>
            <a:r>
              <a:rPr lang="cs-CZ" sz="2400" dirty="0" err="1">
                <a:solidFill>
                  <a:srgbClr val="0000CC"/>
                </a:solidFill>
              </a:rPr>
              <a:t>eyeOS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err="1">
                <a:solidFill>
                  <a:srgbClr val="0000CC"/>
                </a:solidFill>
              </a:rPr>
              <a:t>Cloud</a:t>
            </a:r>
            <a:r>
              <a:rPr lang="cs-CZ" sz="2400" dirty="0">
                <a:solidFill>
                  <a:srgbClr val="0000CC"/>
                </a:solidFill>
              </a:rPr>
              <a:t> či </a:t>
            </a:r>
            <a:r>
              <a:rPr lang="cs-CZ" sz="2400" dirty="0" err="1">
                <a:solidFill>
                  <a:srgbClr val="0000CC"/>
                </a:solidFill>
              </a:rPr>
              <a:t>iCloud</a:t>
            </a:r>
            <a:r>
              <a:rPr lang="cs-CZ" sz="2400" dirty="0">
                <a:solidFill>
                  <a:srgbClr val="0000CC"/>
                </a:solidFill>
              </a:rPr>
              <a:t>.</a:t>
            </a:r>
          </a:p>
          <a:p>
            <a:endParaRPr lang="cs-CZ" sz="1000" dirty="0" smtClean="0"/>
          </a:p>
          <a:p>
            <a:r>
              <a:rPr lang="cs-CZ" sz="2400" dirty="0" err="1" smtClean="0"/>
              <a:t>Cloud</a:t>
            </a:r>
            <a:r>
              <a:rPr lang="cs-CZ" sz="2400" dirty="0" smtClean="0"/>
              <a:t> </a:t>
            </a:r>
            <a:r>
              <a:rPr lang="cs-CZ" sz="2400" dirty="0" err="1" smtClean="0"/>
              <a:t>computing</a:t>
            </a:r>
            <a:r>
              <a:rPr lang="cs-CZ" sz="2400" dirty="0" smtClean="0"/>
              <a:t> je trend, který přináší komplexní </a:t>
            </a:r>
            <a:r>
              <a:rPr lang="cs-CZ" sz="2400" b="1" dirty="0" err="1" smtClean="0"/>
              <a:t>ICT</a:t>
            </a:r>
            <a:r>
              <a:rPr lang="cs-CZ" sz="2400" b="1" dirty="0" smtClean="0"/>
              <a:t> jako službu</a:t>
            </a:r>
            <a:r>
              <a:rPr lang="cs-CZ" sz="2400" dirty="0" smtClean="0"/>
              <a:t>. </a:t>
            </a:r>
          </a:p>
          <a:p>
            <a:endParaRPr lang="cs-CZ" sz="1000" dirty="0"/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Reklamní citace: „Chtěli byste také raději platit podle toho, co spotřebujete a oprostit se od neprůhledných investic do svého vlastního </a:t>
            </a:r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ICT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“? </a:t>
            </a:r>
          </a:p>
          <a:p>
            <a:endParaRPr lang="cs-CZ" sz="1000" dirty="0"/>
          </a:p>
          <a:p>
            <a:r>
              <a:rPr lang="cs-CZ" sz="2400" dirty="0" smtClean="0"/>
              <a:t>Na takto položenou otázku je zcela jasná (</a:t>
            </a:r>
            <a:r>
              <a:rPr lang="cs-CZ" sz="2400" dirty="0" err="1" smtClean="0"/>
              <a:t>předpovídatelná</a:t>
            </a:r>
            <a:r>
              <a:rPr lang="cs-CZ" sz="2400" dirty="0" smtClean="0"/>
              <a:t>) odpověď :</a:t>
            </a:r>
          </a:p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„chci platit jen za to, co spotřebuji“ … </a:t>
            </a:r>
          </a:p>
          <a:p>
            <a:pPr algn="ctr"/>
            <a:endParaRPr lang="cs-CZ" sz="2400" b="1" i="1" dirty="0" smtClean="0">
              <a:solidFill>
                <a:srgbClr val="C00000"/>
              </a:solidFill>
            </a:endParaRP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ALE POZOR: … viz kapitola </a:t>
            </a:r>
            <a:r>
              <a:rPr lang="cs-CZ" sz="2400" i="1" dirty="0" smtClean="0">
                <a:solidFill>
                  <a:srgbClr val="C00000"/>
                </a:solidFill>
              </a:rPr>
              <a:t>„Jak a čím se opravdu platí za </a:t>
            </a:r>
            <a:r>
              <a:rPr lang="cs-CZ" sz="2400" i="1" dirty="0" err="1" smtClean="0">
                <a:solidFill>
                  <a:srgbClr val="C00000"/>
                </a:solidFill>
              </a:rPr>
              <a:t>Cloud</a:t>
            </a:r>
            <a:r>
              <a:rPr lang="cs-CZ" sz="2400" i="1" dirty="0" smtClean="0">
                <a:solidFill>
                  <a:srgbClr val="C00000"/>
                </a:solidFill>
              </a:rPr>
              <a:t>“</a:t>
            </a:r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80479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 nad osobním použitím </a:t>
            </a:r>
            <a:r>
              <a:rPr lang="cs-CZ" sz="2000" i="1" dirty="0" err="1" smtClean="0">
                <a:solidFill>
                  <a:srgbClr val="7030A0"/>
                </a:solidFill>
              </a:rPr>
              <a:t>cloudu</a:t>
            </a:r>
            <a:r>
              <a:rPr lang="cs-CZ" sz="2000" i="1" dirty="0" smtClean="0">
                <a:solidFill>
                  <a:srgbClr val="7030A0"/>
                </a:solidFill>
              </a:rPr>
              <a:t>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196752"/>
            <a:ext cx="89644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pro finančního ředitele </a:t>
            </a:r>
            <a:r>
              <a:rPr lang="cs-CZ" dirty="0" smtClean="0"/>
              <a:t>(OSVČ i </a:t>
            </a:r>
            <a:r>
              <a:rPr lang="cs-CZ" dirty="0" err="1" smtClean="0"/>
              <a:t>DPP</a:t>
            </a:r>
            <a:r>
              <a:rPr lang="cs-CZ" dirty="0" smtClean="0"/>
              <a:t>, </a:t>
            </a:r>
            <a:r>
              <a:rPr lang="cs-CZ" dirty="0" err="1" smtClean="0"/>
              <a:t>DPČ</a:t>
            </a:r>
            <a:r>
              <a:rPr lang="cs-CZ" dirty="0" smtClean="0"/>
              <a:t>, brigády a sezónní práce, +na trhu práce)</a:t>
            </a:r>
            <a:endParaRPr lang="cs-CZ" dirty="0"/>
          </a:p>
          <a:p>
            <a:r>
              <a:rPr lang="cs-CZ" dirty="0"/>
              <a:t>• Nevyžaduje kapitálové investice do serverového hardware a software vyžadující odepisování</a:t>
            </a:r>
          </a:p>
          <a:p>
            <a:r>
              <a:rPr lang="cs-CZ" dirty="0"/>
              <a:t>• Předvídatelné provozní náklady, které lze plně zahrnout do daňově uznatelných nákladů</a:t>
            </a:r>
          </a:p>
          <a:p>
            <a:r>
              <a:rPr lang="cs-CZ" dirty="0"/>
              <a:t>• Náklady se odvíjejí od požadavků, rostou nebo se snižují s počtem </a:t>
            </a:r>
            <a:r>
              <a:rPr lang="cs-CZ" dirty="0" smtClean="0"/>
              <a:t>a </a:t>
            </a:r>
            <a:r>
              <a:rPr lang="cs-CZ" dirty="0"/>
              <a:t>odebíraných služeb</a:t>
            </a:r>
          </a:p>
          <a:p>
            <a:r>
              <a:rPr lang="cs-CZ" dirty="0"/>
              <a:t>• Růst společnosti je možné dosáhnout s nižšími náklady na </a:t>
            </a:r>
            <a:r>
              <a:rPr lang="cs-CZ" dirty="0" err="1" smtClean="0"/>
              <a:t>ICT</a:t>
            </a:r>
            <a:r>
              <a:rPr lang="cs-CZ" dirty="0" smtClean="0"/>
              <a:t> </a:t>
            </a:r>
            <a:r>
              <a:rPr lang="cs-CZ" dirty="0"/>
              <a:t>infrastrukturu</a:t>
            </a:r>
          </a:p>
          <a:p>
            <a:r>
              <a:rPr lang="cs-CZ" sz="900" dirty="0"/>
              <a:t>  </a:t>
            </a:r>
          </a:p>
          <a:p>
            <a:r>
              <a:rPr lang="cs-CZ" b="1" dirty="0" smtClean="0"/>
              <a:t>pro </a:t>
            </a:r>
            <a:r>
              <a:rPr lang="cs-CZ" b="1" dirty="0"/>
              <a:t>obchodního ředitele </a:t>
            </a:r>
            <a:r>
              <a:rPr lang="cs-CZ" dirty="0"/>
              <a:t>(OSVČ i </a:t>
            </a:r>
            <a:r>
              <a:rPr lang="cs-CZ" dirty="0" err="1"/>
              <a:t>DPP</a:t>
            </a:r>
            <a:r>
              <a:rPr lang="cs-CZ" dirty="0"/>
              <a:t>, </a:t>
            </a:r>
            <a:r>
              <a:rPr lang="cs-CZ" dirty="0" err="1"/>
              <a:t>DPČ</a:t>
            </a:r>
            <a:r>
              <a:rPr lang="cs-CZ" dirty="0"/>
              <a:t>, brigády a sezónní práce, +na trhu práce)</a:t>
            </a:r>
          </a:p>
          <a:p>
            <a:pPr marL="182563" indent="-182563"/>
            <a:r>
              <a:rPr lang="cs-CZ" dirty="0" smtClean="0"/>
              <a:t>• </a:t>
            </a:r>
            <a:r>
              <a:rPr lang="cs-CZ" dirty="0" err="1" smtClean="0"/>
              <a:t>ICT</a:t>
            </a:r>
            <a:r>
              <a:rPr lang="cs-CZ" dirty="0" smtClean="0"/>
              <a:t> </a:t>
            </a:r>
            <a:r>
              <a:rPr lang="cs-CZ" dirty="0"/>
              <a:t>infrastruktura může okamžitě reagovat na potřeby růstu společnosti</a:t>
            </a:r>
          </a:p>
          <a:p>
            <a:pPr marL="182563" indent="-182563"/>
            <a:r>
              <a:rPr lang="cs-CZ" dirty="0"/>
              <a:t>• Zvýší se produktivita zaměstnanců </a:t>
            </a:r>
            <a:r>
              <a:rPr lang="cs-CZ" dirty="0" smtClean="0"/>
              <a:t>díky </a:t>
            </a:r>
            <a:r>
              <a:rPr lang="cs-CZ" dirty="0"/>
              <a:t>využívání nejnovějších </a:t>
            </a:r>
            <a:r>
              <a:rPr lang="cs-CZ" dirty="0" err="1" smtClean="0"/>
              <a:t>ICT</a:t>
            </a:r>
            <a:r>
              <a:rPr lang="cs-CZ" dirty="0" smtClean="0"/>
              <a:t> aplikací </a:t>
            </a:r>
            <a:r>
              <a:rPr lang="cs-CZ" dirty="0"/>
              <a:t>a </a:t>
            </a:r>
            <a:r>
              <a:rPr lang="cs-CZ" dirty="0" smtClean="0"/>
              <a:t>produktů</a:t>
            </a:r>
            <a:endParaRPr lang="cs-CZ" dirty="0"/>
          </a:p>
          <a:p>
            <a:pPr marL="182563" indent="-182563"/>
            <a:r>
              <a:rPr lang="cs-CZ" dirty="0"/>
              <a:t>• Zlepší se spolupráce a sdílení prostředků díky efektivnějšímu využívání aplikací</a:t>
            </a:r>
          </a:p>
          <a:p>
            <a:pPr marL="182563" indent="-182563"/>
            <a:r>
              <a:rPr lang="cs-CZ" dirty="0"/>
              <a:t>• Mobilita obchodníků bude efektivnější díky </a:t>
            </a:r>
            <a:r>
              <a:rPr lang="cs-CZ" dirty="0" smtClean="0"/>
              <a:t>přístupu </a:t>
            </a:r>
            <a:r>
              <a:rPr lang="cs-CZ" dirty="0"/>
              <a:t>k datům během obchodních cest</a:t>
            </a:r>
          </a:p>
          <a:p>
            <a:pPr marL="182563" indent="-182563"/>
            <a:r>
              <a:rPr lang="cs-CZ" dirty="0"/>
              <a:t>• Nižší náklady na </a:t>
            </a:r>
            <a:r>
              <a:rPr lang="cs-CZ" dirty="0" err="1" smtClean="0"/>
              <a:t>ICT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tak </a:t>
            </a:r>
            <a:r>
              <a:rPr lang="cs-CZ" dirty="0"/>
              <a:t>i celkové provozní náklady umožní snížit ceny vlastních produktů a </a:t>
            </a:r>
            <a:r>
              <a:rPr lang="cs-CZ" dirty="0" smtClean="0"/>
              <a:t>tak získat konkurenční </a:t>
            </a:r>
            <a:r>
              <a:rPr lang="cs-CZ" dirty="0"/>
              <a:t>výhodu.</a:t>
            </a:r>
          </a:p>
          <a:p>
            <a:endParaRPr lang="cs-CZ" sz="900" dirty="0" smtClean="0"/>
          </a:p>
          <a:p>
            <a:r>
              <a:rPr lang="cs-CZ" b="1" dirty="0"/>
              <a:t>Výhody </a:t>
            </a:r>
            <a:r>
              <a:rPr lang="cs-CZ" b="1" dirty="0" err="1"/>
              <a:t>cloudu</a:t>
            </a:r>
            <a:r>
              <a:rPr lang="cs-CZ" b="1" dirty="0"/>
              <a:t> pro oddělení </a:t>
            </a:r>
            <a:r>
              <a:rPr lang="cs-CZ" b="1" dirty="0" smtClean="0"/>
              <a:t>IT </a:t>
            </a:r>
            <a:r>
              <a:rPr lang="cs-CZ" dirty="0"/>
              <a:t>(OSVČ i </a:t>
            </a:r>
            <a:r>
              <a:rPr lang="cs-CZ" dirty="0" err="1"/>
              <a:t>DPP</a:t>
            </a:r>
            <a:r>
              <a:rPr lang="cs-CZ" dirty="0"/>
              <a:t>, </a:t>
            </a:r>
            <a:r>
              <a:rPr lang="cs-CZ" dirty="0" err="1"/>
              <a:t>DPČ</a:t>
            </a:r>
            <a:r>
              <a:rPr lang="cs-CZ" dirty="0"/>
              <a:t>, brigády a sezónní práce, +na trhu práce)</a:t>
            </a:r>
          </a:p>
          <a:p>
            <a:pPr marL="182563" indent="-182563"/>
            <a:r>
              <a:rPr lang="cs-CZ" dirty="0" smtClean="0"/>
              <a:t>• </a:t>
            </a:r>
            <a:r>
              <a:rPr lang="cs-CZ" dirty="0"/>
              <a:t>Rychlejší nasazení </a:t>
            </a:r>
            <a:r>
              <a:rPr lang="cs-CZ" dirty="0" smtClean="0"/>
              <a:t>technologií, větší </a:t>
            </a:r>
            <a:r>
              <a:rPr lang="cs-CZ" dirty="0"/>
              <a:t>bezpečnost </a:t>
            </a:r>
            <a:r>
              <a:rPr lang="cs-CZ" dirty="0" smtClean="0"/>
              <a:t>dat, </a:t>
            </a:r>
            <a:r>
              <a:rPr lang="cs-CZ" dirty="0"/>
              <a:t>nižší </a:t>
            </a:r>
            <a:r>
              <a:rPr lang="cs-CZ" dirty="0" smtClean="0"/>
              <a:t>prostoje, minimální aktualizace </a:t>
            </a:r>
          </a:p>
          <a:p>
            <a:pPr marL="182563" indent="-182563"/>
            <a:r>
              <a:rPr lang="cs-CZ" dirty="0" smtClean="0"/>
              <a:t>• Žádné práce </a:t>
            </a:r>
            <a:r>
              <a:rPr lang="cs-CZ" dirty="0"/>
              <a:t>s instalací, správou a zálohováním serverů </a:t>
            </a:r>
            <a:endParaRPr lang="cs-CZ" dirty="0" smtClean="0"/>
          </a:p>
          <a:p>
            <a:pPr marL="182563" indent="-182563"/>
            <a:r>
              <a:rPr lang="cs-CZ" dirty="0" smtClean="0"/>
              <a:t>• </a:t>
            </a:r>
            <a:r>
              <a:rPr lang="cs-CZ" dirty="0"/>
              <a:t>Možnost kombinace </a:t>
            </a:r>
            <a:r>
              <a:rPr lang="cs-CZ" dirty="0" err="1"/>
              <a:t>cloudového</a:t>
            </a:r>
            <a:r>
              <a:rPr lang="cs-CZ" dirty="0"/>
              <a:t> řešení s </a:t>
            </a:r>
            <a:r>
              <a:rPr lang="cs-CZ" dirty="0" smtClean="0"/>
              <a:t>již existujícím</a:t>
            </a:r>
            <a:r>
              <a:rPr lang="cs-CZ" dirty="0"/>
              <a:t>, místně nasazeným </a:t>
            </a:r>
            <a:r>
              <a:rPr lang="cs-CZ" dirty="0" smtClean="0"/>
              <a:t>řešením</a:t>
            </a:r>
          </a:p>
          <a:p>
            <a:pPr marL="182563" indent="-182563"/>
            <a:r>
              <a:rPr lang="cs-CZ" dirty="0" smtClean="0"/>
              <a:t>• </a:t>
            </a:r>
            <a:r>
              <a:rPr lang="cs-CZ" dirty="0"/>
              <a:t>Umožňuje mobilní přístup - </a:t>
            </a:r>
            <a:r>
              <a:rPr lang="cs-CZ" dirty="0" smtClean="0"/>
              <a:t>flexibilní řešení nezávislé na prostoru a čase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764704"/>
            <a:ext cx="4320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Profesní výhody </a:t>
            </a:r>
            <a:r>
              <a:rPr lang="cs-CZ" sz="2400" b="1" dirty="0" err="1" smtClean="0">
                <a:solidFill>
                  <a:srgbClr val="002060"/>
                </a:solidFill>
              </a:rPr>
              <a:t>cloudu</a:t>
            </a:r>
            <a:r>
              <a:rPr lang="cs-CZ" sz="2400" b="1" dirty="0" smtClean="0">
                <a:solidFill>
                  <a:srgbClr val="002060"/>
                </a:solidFill>
              </a:rPr>
              <a:t>: 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85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Co je informovaný souhlas?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84976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Některé pojmy spojené s </a:t>
            </a:r>
            <a:r>
              <a:rPr lang="cs-CZ" sz="2400" b="1" dirty="0" err="1" smtClean="0"/>
              <a:t>Cloudem</a:t>
            </a:r>
            <a:r>
              <a:rPr lang="cs-CZ" sz="2400" b="1" dirty="0" smtClean="0"/>
              <a:t>:</a:t>
            </a:r>
          </a:p>
          <a:p>
            <a:endParaRPr lang="cs-CZ" sz="1000" dirty="0" smtClean="0"/>
          </a:p>
          <a:p>
            <a:r>
              <a:rPr lang="cs-CZ" sz="2400" dirty="0" err="1" smtClean="0">
                <a:solidFill>
                  <a:srgbClr val="0000CC"/>
                </a:solidFill>
              </a:rPr>
              <a:t>Cloud</a:t>
            </a:r>
            <a:r>
              <a:rPr lang="cs-CZ" sz="2400" dirty="0" smtClean="0">
                <a:solidFill>
                  <a:srgbClr val="0000CC"/>
                </a:solidFill>
              </a:rPr>
              <a:t> = pronájem služeb na Internetu (HW, SW, služby-aplikace)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Vlastnictví = co zaplatím, to mi patří a používám, dokud to funguje</a:t>
            </a:r>
            <a:endParaRPr lang="cs-CZ" sz="2400" dirty="0">
              <a:solidFill>
                <a:srgbClr val="0000CC"/>
              </a:solidFill>
            </a:endParaRPr>
          </a:p>
          <a:p>
            <a:r>
              <a:rPr lang="cs-CZ" sz="2400" dirty="0" smtClean="0">
                <a:solidFill>
                  <a:srgbClr val="0000CC"/>
                </a:solidFill>
              </a:rPr>
              <a:t>Pronájem = platím za něco podle podmínek majitele, (čas, dohoda, …)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Reklama = majitel může jakkoli zasahovat ve svém reklamním úsilí</a:t>
            </a:r>
          </a:p>
          <a:p>
            <a:pPr marL="1343025" indent="-1588"/>
            <a:r>
              <a:rPr lang="cs-CZ" sz="2400" dirty="0" smtClean="0">
                <a:solidFill>
                  <a:srgbClr val="0000CC"/>
                </a:solidFill>
              </a:rPr>
              <a:t>(souvisí s pronájmy – pokud mám výhodný pronájem, nemůžu ovlivnit reklamní činnost majitele)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Podmínky používání = právní požadavky majitele poskytované služby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Duševní vlastnictví = nelze libovolně používat data z Internetu</a:t>
            </a:r>
          </a:p>
          <a:p>
            <a:pPr marL="1341438" indent="-1341438"/>
            <a:r>
              <a:rPr lang="cs-CZ" sz="2400" dirty="0" smtClean="0">
                <a:solidFill>
                  <a:srgbClr val="0000CC"/>
                </a:solidFill>
              </a:rPr>
              <a:t>Souhlas = dobrovolné a vědomé umístění mých dat na serveru, který patří někomu jinému</a:t>
            </a:r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89579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Proč je třeba při nákupu ověřovat nabídky z různých zdrojů a stran?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764704"/>
            <a:ext cx="921702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Změny v přístupu a myšlení na </a:t>
            </a:r>
            <a:r>
              <a:rPr lang="cs-CZ" sz="2400" b="1" dirty="0" err="1" smtClean="0">
                <a:solidFill>
                  <a:srgbClr val="002060"/>
                </a:solidFill>
              </a:rPr>
              <a:t>Cloudu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</a:p>
          <a:p>
            <a:endParaRPr lang="cs-CZ" sz="1000" dirty="0" smtClean="0"/>
          </a:p>
          <a:p>
            <a:r>
              <a:rPr lang="cs-CZ" sz="2400" dirty="0" smtClean="0">
                <a:solidFill>
                  <a:srgbClr val="0000CC"/>
                </a:solidFill>
              </a:rPr>
              <a:t>Zatím bylo v oblasti ICT možné jednoznačné vysvětlení vlastností: </a:t>
            </a:r>
          </a:p>
          <a:p>
            <a:r>
              <a:rPr lang="cs-CZ" sz="2400" i="1" dirty="0" smtClean="0">
                <a:solidFill>
                  <a:srgbClr val="0000CC"/>
                </a:solidFill>
              </a:rPr>
              <a:t>jak co funguje, jaké jsou výhody (plusy) a nevýhody (minusy)</a:t>
            </a:r>
          </a:p>
          <a:p>
            <a:endParaRPr lang="cs-CZ" sz="1000" dirty="0" smtClean="0"/>
          </a:p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Toto se díky dnešnímu pojetí světa přenáší na spíše platné: </a:t>
            </a:r>
          </a:p>
          <a:p>
            <a:r>
              <a:rPr lang="cs-CZ" sz="2400" i="1" dirty="0" smtClean="0">
                <a:solidFill>
                  <a:schemeClr val="accent5">
                    <a:lumMod val="50000"/>
                  </a:schemeClr>
                </a:solidFill>
              </a:rPr>
              <a:t>Co získám a co ztratím? </a:t>
            </a:r>
          </a:p>
          <a:p>
            <a:endParaRPr lang="cs-CZ" sz="1000" dirty="0"/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Nikdy, nikde a nikdy žádný obchodník neřekne všechno: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sice nelže, jen neříká celou pravdu – když „reklama“, tak vždycky POZOR! </a:t>
            </a:r>
          </a:p>
          <a:p>
            <a:endParaRPr lang="cs-CZ" sz="1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0314" y="3933056"/>
            <a:ext cx="89289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Také není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jednoduché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přehodnotit zažitý způsob „Má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aplikace běží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na mém stroji, nebo ve firmě na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serveru „A“, který je v druhém patře v místnosti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105“, apod.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Sdílení </a:t>
            </a:r>
            <a:r>
              <a:rPr lang="cs-CZ" sz="2400" dirty="0">
                <a:solidFill>
                  <a:srgbClr val="0070C0"/>
                </a:solidFill>
              </a:rPr>
              <a:t>zdrojů je koncept, který šetří peníze, ale naráží na odpor „vlastníků“. 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Je </a:t>
            </a:r>
            <a:r>
              <a:rPr lang="cs-CZ" sz="2400" dirty="0">
                <a:solidFill>
                  <a:srgbClr val="0070C0"/>
                </a:solidFill>
              </a:rPr>
              <a:t>vždycky psychologicky lepší něco „vlastnit“ než „sdílet</a:t>
            </a:r>
            <a:r>
              <a:rPr lang="cs-CZ" sz="2400" dirty="0" smtClean="0">
                <a:solidFill>
                  <a:srgbClr val="0070C0"/>
                </a:solidFill>
              </a:rPr>
              <a:t>“.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88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Internet 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Jak je organizačně propojen Internet s </a:t>
            </a:r>
            <a:r>
              <a:rPr lang="cs-CZ" sz="2000" i="1" dirty="0" err="1" smtClean="0">
                <a:solidFill>
                  <a:srgbClr val="7030A0"/>
                </a:solidFill>
              </a:rPr>
              <a:t>Cloudem</a:t>
            </a:r>
            <a:r>
              <a:rPr lang="cs-CZ" sz="2000" i="1" dirty="0" smtClean="0">
                <a:solidFill>
                  <a:srgbClr val="7030A0"/>
                </a:solidFill>
              </a:rPr>
              <a:t>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File:Cloud computing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03844"/>
            <a:ext cx="63055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65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305342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34145"/>
            <a:ext cx="8635187" cy="4703168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07504" y="764704"/>
            <a:ext cx="903649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Příklad </a:t>
            </a:r>
            <a:r>
              <a:rPr lang="cs-CZ" sz="2400" b="1" dirty="0" err="1" smtClean="0">
                <a:solidFill>
                  <a:srgbClr val="002060"/>
                </a:solidFill>
              </a:rPr>
              <a:t>Cloudové</a:t>
            </a:r>
            <a:r>
              <a:rPr lang="cs-CZ" sz="2400" b="1" dirty="0" smtClean="0">
                <a:solidFill>
                  <a:srgbClr val="002060"/>
                </a:solidFill>
              </a:rPr>
              <a:t> nabídky firmy Microsoft:</a:t>
            </a:r>
          </a:p>
          <a:p>
            <a:endParaRPr lang="cs-CZ" sz="1000" dirty="0" smtClean="0"/>
          </a:p>
          <a:p>
            <a:endParaRPr lang="cs-CZ" sz="1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Úkol: Pokuste se najít nějaké </a:t>
            </a:r>
            <a:r>
              <a:rPr lang="cs-CZ" sz="2000" i="1" dirty="0" err="1" smtClean="0">
                <a:solidFill>
                  <a:srgbClr val="7030A0"/>
                </a:solidFill>
              </a:rPr>
              <a:t>cloudové</a:t>
            </a:r>
            <a:r>
              <a:rPr lang="cs-CZ" sz="2000" i="1" dirty="0" smtClean="0">
                <a:solidFill>
                  <a:srgbClr val="7030A0"/>
                </a:solidFill>
              </a:rPr>
              <a:t> nabídky na internetu.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693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Internet </a:t>
            </a:r>
            <a:r>
              <a:rPr lang="cs-CZ" sz="3000" b="1" i="1" u="sng" dirty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 a diskuze: Co jsou citlivá data?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8924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Koncept </a:t>
            </a:r>
            <a:r>
              <a:rPr lang="cs-CZ" sz="2400" dirty="0" err="1" smtClean="0"/>
              <a:t>cloud</a:t>
            </a:r>
            <a:r>
              <a:rPr lang="cs-CZ" sz="2400" dirty="0" smtClean="0"/>
              <a:t> </a:t>
            </a:r>
            <a:r>
              <a:rPr lang="cs-CZ" sz="2400" dirty="0" err="1"/>
              <a:t>computingu</a:t>
            </a:r>
            <a:r>
              <a:rPr lang="cs-CZ" sz="2400" dirty="0"/>
              <a:t> je vlastně velice jednoduchý – přechod od drahých, interně vlastněných a spravovaných </a:t>
            </a:r>
            <a:r>
              <a:rPr lang="cs-CZ" sz="2400" dirty="0" smtClean="0"/>
              <a:t>ICT </a:t>
            </a:r>
            <a:r>
              <a:rPr lang="cs-CZ" sz="2400" dirty="0"/>
              <a:t>zdrojů k levnějšímu pronájmu </a:t>
            </a:r>
            <a:r>
              <a:rPr lang="cs-CZ" sz="2400" dirty="0" smtClean="0"/>
              <a:t>ICT </a:t>
            </a:r>
            <a:r>
              <a:rPr lang="cs-CZ" sz="2400" dirty="0"/>
              <a:t>kapacit a služeb dle aktuálních potřeb. </a:t>
            </a:r>
            <a:endParaRPr lang="cs-CZ" sz="2400" dirty="0" smtClean="0"/>
          </a:p>
          <a:p>
            <a:endParaRPr lang="cs-CZ" sz="1000" dirty="0" smtClean="0"/>
          </a:p>
          <a:p>
            <a:r>
              <a:rPr lang="cs-CZ" sz="2400" dirty="0" smtClean="0"/>
              <a:t>Takto </a:t>
            </a:r>
            <a:r>
              <a:rPr lang="cs-CZ" sz="2400" dirty="0"/>
              <a:t>pronajímatelné kapacity a služby jsou postaveny na moderních technologiích a konceptech jako je </a:t>
            </a:r>
            <a:r>
              <a:rPr lang="cs-CZ" sz="2400" dirty="0" err="1"/>
              <a:t>virtualizace</a:t>
            </a:r>
            <a:r>
              <a:rPr lang="cs-CZ" sz="2400" dirty="0"/>
              <a:t>, servisně orientovaná architektura a Internet. </a:t>
            </a:r>
            <a:endParaRPr lang="cs-CZ" sz="2400" dirty="0" smtClean="0"/>
          </a:p>
          <a:p>
            <a:endParaRPr lang="cs-CZ" sz="1000" dirty="0"/>
          </a:p>
          <a:p>
            <a:r>
              <a:rPr lang="cs-CZ" sz="2400" dirty="0"/>
              <a:t>Je </a:t>
            </a:r>
            <a:r>
              <a:rPr lang="cs-CZ" sz="2400" dirty="0" smtClean="0"/>
              <a:t>zřejmé</a:t>
            </a:r>
            <a:r>
              <a:rPr lang="cs-CZ" sz="2400" dirty="0"/>
              <a:t>, že v obou případech – ve veřejném i v privátním </a:t>
            </a:r>
            <a:r>
              <a:rPr lang="cs-CZ" sz="2400" dirty="0" err="1"/>
              <a:t>cloudu</a:t>
            </a:r>
            <a:r>
              <a:rPr lang="cs-CZ" sz="2400" dirty="0"/>
              <a:t> – musí být důsledně řešena bezpečnost. Ta teprve udělá z </a:t>
            </a:r>
            <a:r>
              <a:rPr lang="cs-CZ" sz="2400" dirty="0" err="1"/>
              <a:t>cloudu</a:t>
            </a:r>
            <a:r>
              <a:rPr lang="cs-CZ" sz="2400" dirty="0"/>
              <a:t> důvěryhodné místo pro provoz aplikací a zpracování dat včetně těch citlivých</a:t>
            </a:r>
            <a:r>
              <a:rPr lang="cs-CZ" sz="2400" dirty="0" smtClean="0"/>
              <a:t>.</a:t>
            </a:r>
          </a:p>
          <a:p>
            <a:endParaRPr lang="cs-CZ" sz="1000" dirty="0"/>
          </a:p>
          <a:p>
            <a:r>
              <a:rPr lang="cs-CZ" sz="2400" dirty="0" smtClean="0"/>
              <a:t>Pokud </a:t>
            </a:r>
            <a:r>
              <a:rPr lang="cs-CZ" sz="2400" dirty="0"/>
              <a:t>má ale </a:t>
            </a:r>
            <a:r>
              <a:rPr lang="cs-CZ" sz="2400" dirty="0" err="1"/>
              <a:t>cloud</a:t>
            </a:r>
            <a:r>
              <a:rPr lang="cs-CZ" sz="2400" dirty="0"/>
              <a:t> </a:t>
            </a:r>
            <a:r>
              <a:rPr lang="cs-CZ" sz="2400" dirty="0" err="1"/>
              <a:t>computing</a:t>
            </a:r>
            <a:r>
              <a:rPr lang="cs-CZ" sz="2400" dirty="0"/>
              <a:t> dostát všem podnikovým potřebám a zákonům pro nakládání s citlivými daty, bude muset začít řešit bezpečnost na mnohem vyšší úrovni než dosud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577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Internet </a:t>
            </a:r>
            <a:r>
              <a:rPr lang="cs-CZ" sz="3000" b="1" i="1" u="sng" dirty="0">
                <a:solidFill>
                  <a:schemeClr val="tx2"/>
                </a:solidFill>
              </a:rPr>
              <a:t>- </a:t>
            </a:r>
            <a:r>
              <a:rPr lang="cs-CZ" sz="3000" b="1" i="1" u="sng" dirty="0" err="1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Diskuze: Co je nutné brát v úvahu pro </a:t>
            </a:r>
            <a:r>
              <a:rPr lang="cs-CZ" sz="2000" i="1" dirty="0" err="1" smtClean="0">
                <a:solidFill>
                  <a:srgbClr val="7030A0"/>
                </a:solidFill>
              </a:rPr>
              <a:t>cloudovou</a:t>
            </a:r>
            <a:r>
              <a:rPr lang="cs-CZ" sz="2000" i="1" dirty="0" smtClean="0">
                <a:solidFill>
                  <a:srgbClr val="7030A0"/>
                </a:solidFill>
              </a:rPr>
              <a:t> bezpečnost?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892480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Klíčovým prvkem </a:t>
            </a:r>
            <a:r>
              <a:rPr lang="cs-CZ" sz="2400" dirty="0" err="1" smtClean="0"/>
              <a:t>cloud</a:t>
            </a:r>
            <a:r>
              <a:rPr lang="cs-CZ" sz="2400" dirty="0" smtClean="0"/>
              <a:t> </a:t>
            </a:r>
            <a:r>
              <a:rPr lang="cs-CZ" sz="2400" dirty="0" err="1"/>
              <a:t>computingu</a:t>
            </a:r>
            <a:r>
              <a:rPr lang="cs-CZ" sz="2400" dirty="0"/>
              <a:t> je postupné přesouvání jeho zabezpečení mimo kontrolu podniku směrem k poskytovateli </a:t>
            </a:r>
            <a:r>
              <a:rPr lang="cs-CZ" sz="2400" dirty="0" err="1"/>
              <a:t>cloudu</a:t>
            </a:r>
            <a:r>
              <a:rPr lang="cs-CZ" sz="2400" dirty="0"/>
              <a:t>, což samozřejmě vede k potřebám zásadních změn v pojetí a chápání informační bezpečnosti. </a:t>
            </a:r>
            <a:endParaRPr lang="cs-CZ" sz="2400" dirty="0" smtClean="0"/>
          </a:p>
          <a:p>
            <a:endParaRPr lang="cs-CZ" sz="1000" dirty="0"/>
          </a:p>
          <a:p>
            <a:r>
              <a:rPr lang="cs-CZ" sz="2400" dirty="0" smtClean="0"/>
              <a:t>Dostáváme </a:t>
            </a:r>
            <a:r>
              <a:rPr lang="cs-CZ" sz="2400" dirty="0"/>
              <a:t>se </a:t>
            </a:r>
            <a:r>
              <a:rPr lang="cs-CZ" sz="2400" dirty="0" smtClean="0"/>
              <a:t>k </a:t>
            </a:r>
            <a:r>
              <a:rPr lang="cs-CZ" sz="2400" dirty="0"/>
              <a:t>určitému typu sdíleného řízení bezpečnosti, které dnes sice přináší spíše více otázek </a:t>
            </a:r>
            <a:r>
              <a:rPr lang="cs-CZ" sz="2400" dirty="0" smtClean="0"/>
              <a:t>a problémů, než odpovědí a důvěryhodná řešení, </a:t>
            </a:r>
            <a:r>
              <a:rPr lang="cs-CZ" sz="2400" dirty="0"/>
              <a:t>ale je nezbytné pro další rozvoj </a:t>
            </a:r>
            <a:r>
              <a:rPr lang="cs-CZ" sz="2400" dirty="0" smtClean="0"/>
              <a:t>věrohodných </a:t>
            </a:r>
            <a:r>
              <a:rPr lang="cs-CZ" sz="2400" dirty="0"/>
              <a:t>vztahů mezi odběrateli a poskytovateli </a:t>
            </a:r>
            <a:r>
              <a:rPr lang="cs-CZ" sz="2400" dirty="0" err="1"/>
              <a:t>cloudových</a:t>
            </a:r>
            <a:r>
              <a:rPr lang="cs-CZ" sz="2400" dirty="0"/>
              <a:t> služeb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Těmi nejdůležitějšími procesy jsou z pohledu bezpečnosti řízení přístupu, ochrana dat a shoda s předpisy a zákony, tzv. </a:t>
            </a:r>
            <a:r>
              <a:rPr lang="cs-CZ" sz="2400" dirty="0" err="1"/>
              <a:t>compliance</a:t>
            </a:r>
            <a:r>
              <a:rPr lang="cs-CZ" sz="2400" dirty="0"/>
              <a:t>. To jsou požadavky, které dnešní </a:t>
            </a:r>
            <a:r>
              <a:rPr lang="cs-CZ" sz="2400" dirty="0" smtClean="0"/>
              <a:t>ICT </a:t>
            </a:r>
            <a:r>
              <a:rPr lang="cs-CZ" sz="2400" dirty="0"/>
              <a:t>samozřejmě již řeší, ale pro </a:t>
            </a:r>
            <a:r>
              <a:rPr lang="cs-CZ" sz="2400" dirty="0" err="1"/>
              <a:t>cloud</a:t>
            </a:r>
            <a:r>
              <a:rPr lang="cs-CZ" sz="2400" dirty="0"/>
              <a:t> </a:t>
            </a:r>
            <a:r>
              <a:rPr lang="cs-CZ" sz="2400" dirty="0" err="1"/>
              <a:t>computing</a:t>
            </a:r>
            <a:r>
              <a:rPr lang="cs-CZ" sz="2400" dirty="0"/>
              <a:t> je třeba zajistit a ověřovat jejich vynucení také právě mimo interní </a:t>
            </a:r>
            <a:r>
              <a:rPr lang="cs-CZ" sz="2400" dirty="0" smtClean="0"/>
              <a:t>ICT</a:t>
            </a:r>
            <a:r>
              <a:rPr lang="cs-CZ" sz="2400" dirty="0"/>
              <a:t>, tedy všude tam, kam sdílíme své identity a data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8255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5992"/>
            <a:ext cx="87865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znamená </a:t>
            </a:r>
            <a:r>
              <a:rPr lang="cs-CZ" sz="2400" dirty="0" err="1" smtClean="0">
                <a:solidFill>
                  <a:srgbClr val="0070C0"/>
                </a:solidFill>
              </a:rPr>
              <a:t>Cloud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computing</a:t>
            </a:r>
            <a:r>
              <a:rPr lang="cs-CZ" sz="2400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Jaké jsou výhody </a:t>
            </a:r>
            <a:r>
              <a:rPr lang="cs-CZ" sz="2400" dirty="0" err="1" smtClean="0">
                <a:solidFill>
                  <a:srgbClr val="0070C0"/>
                </a:solidFill>
              </a:rPr>
              <a:t>cloudového</a:t>
            </a:r>
            <a:r>
              <a:rPr lang="cs-CZ" sz="2400" dirty="0" smtClean="0">
                <a:solidFill>
                  <a:srgbClr val="0070C0"/>
                </a:solidFill>
              </a:rPr>
              <a:t> řešení?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Jaký je zásadní problém používání </a:t>
            </a:r>
            <a:r>
              <a:rPr lang="cs-CZ" sz="2400" dirty="0" err="1" smtClean="0">
                <a:solidFill>
                  <a:srgbClr val="0070C0"/>
                </a:solidFill>
              </a:rPr>
              <a:t>cloudu</a:t>
            </a:r>
            <a:r>
              <a:rPr lang="cs-CZ" sz="2400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Vypište různá úskalí a nebezpečí v </a:t>
            </a:r>
            <a:r>
              <a:rPr lang="cs-CZ" sz="2400" dirty="0" err="1" smtClean="0">
                <a:solidFill>
                  <a:srgbClr val="0070C0"/>
                </a:solidFill>
              </a:rPr>
              <a:t>cloudovém</a:t>
            </a:r>
            <a:r>
              <a:rPr lang="cs-CZ" sz="2400" dirty="0" smtClean="0">
                <a:solidFill>
                  <a:srgbClr val="0070C0"/>
                </a:solidFill>
              </a:rPr>
              <a:t> řešení: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701303"/>
              </p:ext>
            </p:extLst>
          </p:nvPr>
        </p:nvGraphicFramePr>
        <p:xfrm>
          <a:off x="179511" y="3140968"/>
          <a:ext cx="871296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1296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30623"/>
            <a:ext cx="1058778" cy="80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03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Internet - 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Cloud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844824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úspěšné absolvování další části výukového materiálu o využití internetové sítě.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bezpečného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719071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919496"/>
            <a:ext cx="1841500" cy="14351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772816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2132856"/>
            <a:ext cx="889247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1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Obrázky P2P a P2S - Wikipedie, GNU/GPL: </a:t>
            </a:r>
          </a:p>
          <a:p>
            <a:pPr lvl="1"/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upload.wikimedia.org/wikipedia/commons/thumb/b/b5/Cloud_computing.svg/662px-Cloud_computing.svg.png</a:t>
            </a:r>
            <a:endParaRPr lang="cs-CZ" sz="1600" dirty="0" smtClean="0"/>
          </a:p>
          <a:p>
            <a:pPr lvl="1"/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cs.wikipedia.org/wiki/Soubor:Server-based-network.svg</a:t>
            </a:r>
            <a:endParaRPr lang="cs-CZ" sz="1600" dirty="0" smtClean="0"/>
          </a:p>
          <a:p>
            <a:pPr lvl="1"/>
            <a:endParaRPr lang="cs-CZ" sz="16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smtClean="0"/>
              <a:t>doporučené informační stránky:</a:t>
            </a:r>
            <a:endParaRPr lang="cs-CZ" sz="1600" dirty="0" smtClean="0"/>
          </a:p>
          <a:p>
            <a:pPr lvl="1"/>
            <a:r>
              <a:rPr lang="cs-CZ" sz="1600" dirty="0">
                <a:hlinkClick r:id="rId7"/>
              </a:rPr>
              <a:t>http://www.microsoft.com/cze/cloud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pPr lvl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3681</TotalTime>
  <Words>1744</Words>
  <Application>Microsoft Office PowerPoint</Application>
  <PresentationFormat>Předvádění na obrazovce (4:3)</PresentationFormat>
  <Paragraphs>202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Internet - Cloud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203</cp:revision>
  <dcterms:created xsi:type="dcterms:W3CDTF">2010-11-01T23:40:31Z</dcterms:created>
  <dcterms:modified xsi:type="dcterms:W3CDTF">2014-03-10T06:05:15Z</dcterms:modified>
</cp:coreProperties>
</file>