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6" r:id="rId2"/>
    <p:sldId id="267" r:id="rId3"/>
    <p:sldId id="289" r:id="rId4"/>
    <p:sldId id="304" r:id="rId5"/>
    <p:sldId id="301" r:id="rId6"/>
    <p:sldId id="311" r:id="rId7"/>
    <p:sldId id="312" r:id="rId8"/>
    <p:sldId id="315" r:id="rId9"/>
    <p:sldId id="313" r:id="rId10"/>
    <p:sldId id="291" r:id="rId11"/>
    <p:sldId id="319" r:id="rId12"/>
    <p:sldId id="316" r:id="rId13"/>
    <p:sldId id="307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2712"/>
    <a:srgbClr val="B03B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 varScale="1">
        <p:scale>
          <a:sx n="73" d="100"/>
          <a:sy n="73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VY_32_INOVACE_OLYMPIC_GAMES_I.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B59264B-F9AF-4C9B-A354-D1A569DD3923}" type="presOf" srcId="{A6F0E638-0CDE-4E1F-BB57-10C18463C623}" destId="{7DCEBD2C-792F-484E-9C96-926E03F540ED}" srcOrd="0" destOrd="1" presId="urn:microsoft.com/office/officeart/2008/layout/VerticalCurvedList"/>
    <dgm:cxn modelId="{941A8F84-23B3-4B4A-92C8-3A0D4BC03B38}" type="presOf" srcId="{BA9EE107-A5FB-41C4-9EF1-1CC153B68B3F}" destId="{9C0CD981-713F-47B3-AE2F-2963F2684A6F}" srcOrd="0" destOrd="0" presId="urn:microsoft.com/office/officeart/2008/layout/VerticalCurvedList"/>
    <dgm:cxn modelId="{25020995-8218-4AE0-968F-25D62D73F464}" type="presOf" srcId="{3061F91D-8548-4FCB-A021-DD835A272F0F}" destId="{88F378EC-C3F8-47CD-AEFF-49BA634320FB}" srcOrd="0" destOrd="0" presId="urn:microsoft.com/office/officeart/2008/layout/VerticalCurvedList"/>
    <dgm:cxn modelId="{3BB4A6E6-D101-4F42-8275-5790E96A89CD}" type="presOf" srcId="{A83A7CFB-B411-4357-9641-4A8443F73655}" destId="{F036299F-AF4D-4DAF-ABF5-87E8CC3FEF1B}" srcOrd="0" destOrd="0" presId="urn:microsoft.com/office/officeart/2008/layout/VerticalCurvedList"/>
    <dgm:cxn modelId="{4E27EC0F-7C86-483E-9B8D-79AFCE2BE160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25A21E50-D0D2-4AD5-A7CA-6188EFB3D72B}" type="presOf" srcId="{E392F34A-E55D-43D5-AEDD-49027298B816}" destId="{7DCEBD2C-792F-484E-9C96-926E03F540ED}" srcOrd="0" destOrd="0" presId="urn:microsoft.com/office/officeart/2008/layout/VerticalCurvedList"/>
    <dgm:cxn modelId="{6CDC8820-862E-4CFD-8222-9C5E06B51B9D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369FEC0-8FA7-48F5-AA28-E70F72678E2C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09542D1-4B2A-4869-8088-8DB8C841FC5A}" type="presParOf" srcId="{9C0CD981-713F-47B3-AE2F-2963F2684A6F}" destId="{96773A7D-3367-4F53-A2D2-EA5770AFFDB3}" srcOrd="0" destOrd="0" presId="urn:microsoft.com/office/officeart/2008/layout/VerticalCurvedList"/>
    <dgm:cxn modelId="{5664BA5F-FE2C-472F-BBB9-36C0247DEFB2}" type="presParOf" srcId="{96773A7D-3367-4F53-A2D2-EA5770AFFDB3}" destId="{F31B7103-6E88-4DB9-9888-CB9E0B3FEEF8}" srcOrd="0" destOrd="0" presId="urn:microsoft.com/office/officeart/2008/layout/VerticalCurvedList"/>
    <dgm:cxn modelId="{4BC947E2-7CA7-46BD-985E-A782F0E65274}" type="presParOf" srcId="{F31B7103-6E88-4DB9-9888-CB9E0B3FEEF8}" destId="{F7A92DE4-3445-4B9B-AF3D-F2DA6F69C25D}" srcOrd="0" destOrd="0" presId="urn:microsoft.com/office/officeart/2008/layout/VerticalCurvedList"/>
    <dgm:cxn modelId="{5A8ECFB6-23E5-4D3E-A30C-F9EAB1CAB6AB}" type="presParOf" srcId="{F31B7103-6E88-4DB9-9888-CB9E0B3FEEF8}" destId="{EF104B90-7E69-4918-A202-E6F91FC6E413}" srcOrd="1" destOrd="0" presId="urn:microsoft.com/office/officeart/2008/layout/VerticalCurvedList"/>
    <dgm:cxn modelId="{B0B9CB50-2310-410C-9A5A-A65A64680791}" type="presParOf" srcId="{F31B7103-6E88-4DB9-9888-CB9E0B3FEEF8}" destId="{F5A5022A-2B1C-4F3B-B289-BC099E9CE92F}" srcOrd="2" destOrd="0" presId="urn:microsoft.com/office/officeart/2008/layout/VerticalCurvedList"/>
    <dgm:cxn modelId="{F25A9256-5620-4238-A0D5-8897871CDA8F}" type="presParOf" srcId="{F31B7103-6E88-4DB9-9888-CB9E0B3FEEF8}" destId="{F16BA6F4-95DE-4E28-BF94-6459A70C4A6D}" srcOrd="3" destOrd="0" presId="urn:microsoft.com/office/officeart/2008/layout/VerticalCurvedList"/>
    <dgm:cxn modelId="{5629ED0D-73C7-40E7-B752-E48E1D89AE0C}" type="presParOf" srcId="{96773A7D-3367-4F53-A2D2-EA5770AFFDB3}" destId="{F036299F-AF4D-4DAF-ABF5-87E8CC3FEF1B}" srcOrd="1" destOrd="0" presId="urn:microsoft.com/office/officeart/2008/layout/VerticalCurvedList"/>
    <dgm:cxn modelId="{B00FA6EC-C706-454C-B15C-AD2BCB64CC07}" type="presParOf" srcId="{96773A7D-3367-4F53-A2D2-EA5770AFFDB3}" destId="{40B95986-31F6-48A6-A8D8-D04AC3BEDA92}" srcOrd="2" destOrd="0" presId="urn:microsoft.com/office/officeart/2008/layout/VerticalCurvedList"/>
    <dgm:cxn modelId="{C7F03D20-1EFA-41C1-A38D-50519146E03D}" type="presParOf" srcId="{40B95986-31F6-48A6-A8D8-D04AC3BEDA92}" destId="{112F553D-60C2-4CC4-948D-0369F51C4DB0}" srcOrd="0" destOrd="0" presId="urn:microsoft.com/office/officeart/2008/layout/VerticalCurvedList"/>
    <dgm:cxn modelId="{1939EA21-7AB7-412D-A5C6-B37684B57AA0}" type="presParOf" srcId="{96773A7D-3367-4F53-A2D2-EA5770AFFDB3}" destId="{A1781B13-DE10-4169-ABDE-0384026A6B34}" srcOrd="3" destOrd="0" presId="urn:microsoft.com/office/officeart/2008/layout/VerticalCurvedList"/>
    <dgm:cxn modelId="{81A2F0D7-BD0F-40EC-9445-F3DF35B31B84}" type="presParOf" srcId="{96773A7D-3367-4F53-A2D2-EA5770AFFDB3}" destId="{65CD74A9-3E7B-49D7-95DD-EB8B72D6CA84}" srcOrd="4" destOrd="0" presId="urn:microsoft.com/office/officeart/2008/layout/VerticalCurvedList"/>
    <dgm:cxn modelId="{66EC70FB-B46E-494E-9FD9-DA496FFDC14C}" type="presParOf" srcId="{65CD74A9-3E7B-49D7-95DD-EB8B72D6CA84}" destId="{2741B69B-255D-4143-BECE-5BD9035A4FC6}" srcOrd="0" destOrd="0" presId="urn:microsoft.com/office/officeart/2008/layout/VerticalCurvedList"/>
    <dgm:cxn modelId="{207DC5A9-EDEF-4EAD-80EF-2535E459B3DE}" type="presParOf" srcId="{96773A7D-3367-4F53-A2D2-EA5770AFFDB3}" destId="{7DCEBD2C-792F-484E-9C96-926E03F540ED}" srcOrd="5" destOrd="0" presId="urn:microsoft.com/office/officeart/2008/layout/VerticalCurvedList"/>
    <dgm:cxn modelId="{B29CDD04-F085-4D1F-8609-23A5247D28B1}" type="presParOf" srcId="{96773A7D-3367-4F53-A2D2-EA5770AFFDB3}" destId="{8E391AE5-35EA-4A7F-ACFF-6E662A0BD046}" srcOrd="6" destOrd="0" presId="urn:microsoft.com/office/officeart/2008/layout/VerticalCurvedList"/>
    <dgm:cxn modelId="{B1DE8EC6-5083-4851-AC68-D3246AD8B939}" type="presParOf" srcId="{8E391AE5-35EA-4A7F-ACFF-6E662A0BD046}" destId="{EB133F34-59A3-4639-B813-3EF5396EC28B}" srcOrd="0" destOrd="0" presId="urn:microsoft.com/office/officeart/2008/layout/VerticalCurvedList"/>
    <dgm:cxn modelId="{F4239D3A-8D0E-4A14-BD02-5AB229CF8DF4}" type="presParOf" srcId="{96773A7D-3367-4F53-A2D2-EA5770AFFDB3}" destId="{88F378EC-C3F8-47CD-AEFF-49BA634320FB}" srcOrd="7" destOrd="0" presId="urn:microsoft.com/office/officeart/2008/layout/VerticalCurvedList"/>
    <dgm:cxn modelId="{0E5D8F66-F3DB-4227-B038-B03BFC2998F8}" type="presParOf" srcId="{96773A7D-3367-4F53-A2D2-EA5770AFFDB3}" destId="{0C1D6B2A-9239-4220-B9D4-EF24FF044C0E}" srcOrd="8" destOrd="0" presId="urn:microsoft.com/office/officeart/2008/layout/VerticalCurvedList"/>
    <dgm:cxn modelId="{666E62C8-AEC4-4E8E-BA67-084BBD5F05EE}" type="presParOf" srcId="{0C1D6B2A-9239-4220-B9D4-EF24FF044C0E}" destId="{A6FEC19F-0F90-4EC7-BB21-E0ADFEFFA617}" srcOrd="0" destOrd="0" presId="urn:microsoft.com/office/officeart/2008/layout/VerticalCurvedList"/>
    <dgm:cxn modelId="{3BA86A99-4FAC-461D-BF8D-9CF2AE028D17}" type="presParOf" srcId="{96773A7D-3367-4F53-A2D2-EA5770AFFDB3}" destId="{CAE44C5F-81A1-4D30-8D3F-2E663ECAC700}" srcOrd="9" destOrd="0" presId="urn:microsoft.com/office/officeart/2008/layout/VerticalCurvedList"/>
    <dgm:cxn modelId="{A331964E-88E1-43C5-AC42-B1182FAAAD7E}" type="presParOf" srcId="{96773A7D-3367-4F53-A2D2-EA5770AFFDB3}" destId="{053E2699-E7D5-4B6C-A824-2ED732C32228}" srcOrd="10" destOrd="0" presId="urn:microsoft.com/office/officeart/2008/layout/VerticalCurvedList"/>
    <dgm:cxn modelId="{C1C6893D-B143-4BDE-BC00-520F8BDE2BA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VY_32_INOVACE_OLYMPIC_GAMES_I.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12064-C24A-4F30-9367-33742B0FDEB5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4EA45-B8FE-4537-9886-283DA6296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280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C4EA45-B8FE-4537-9886-283DA6296B2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968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microsoft.com/office/2007/relationships/hdphoto" Target="../media/hdphoto5.wdp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06537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2939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připomenutí zimní olympiády v Soči, výkladu slovíček (sporty) a procvičení otázek a odpovědí anglické gramatiky I.st. (na tento materiál navazují volně další tři), </a:t>
            </a:r>
          </a:p>
          <a:p>
            <a:pPr algn="just"/>
            <a:r>
              <a:rPr lang="cs-CZ" dirty="0" smtClean="0"/>
              <a:t>Je </a:t>
            </a:r>
            <a:r>
              <a:rPr lang="cs-CZ" dirty="0"/>
              <a:t>určen pro žáky 5. ročníku.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smtClean="0"/>
              <a:t>Na snímku 4 Jsou představeny olympijské kruhy s vysvětlením symboliky. Na mapě se pak kliknutím na jednotlivé kruhy vybarvuje kontinent, který představuje a jeho název. </a:t>
            </a:r>
            <a:r>
              <a:rPr lang="cs-CZ" dirty="0" err="1" smtClean="0"/>
              <a:t>Slide</a:t>
            </a:r>
            <a:r>
              <a:rPr lang="cs-CZ" dirty="0" smtClean="0"/>
              <a:t>  5 představí čtyři zimní sporty, snímky 6_ – 9  čtyři české zástupce těchto sportů – texty, na které navazují vždy tři otázky na ověření porozumění textu. Kliknutím na otázku se pak objeví správná odpověď.</a:t>
            </a:r>
            <a:endParaRPr lang="cs-CZ" dirty="0"/>
          </a:p>
          <a:p>
            <a:pPr algn="just"/>
            <a:r>
              <a:rPr lang="cs-CZ" dirty="0" smtClean="0"/>
              <a:t>Snímky 10 - 12 hravou formou ověřují novou slovní zásobu, snímek 12 jako hru pexeso(kliknutím na čtverce se otvírají a zavírají obrázky a názvy jednotlivých sportů).</a:t>
            </a:r>
            <a:endParaRPr lang="cs-CZ" dirty="0"/>
          </a:p>
          <a:p>
            <a:pPr algn="just"/>
            <a:r>
              <a:rPr lang="cs-CZ" dirty="0" smtClean="0"/>
              <a:t>Materiál obsahuje 14 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50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8453" y="2420888"/>
            <a:ext cx="8229600" cy="125272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WINTER OLYMPIC GAMES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1" name="Picture 2" descr="File:Olympic rings with white rim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88323"/>
            <a:ext cx="2937840" cy="142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94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Olympic rings with white rim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99" y="843705"/>
            <a:ext cx="2064161" cy="100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Continentes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4442" y="2492896"/>
            <a:ext cx="76200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 rot="21444353">
            <a:off x="548987" y="3310776"/>
            <a:ext cx="426575" cy="426575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21444353">
            <a:off x="854382" y="2790363"/>
            <a:ext cx="426575" cy="426575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rot="21444353">
            <a:off x="260955" y="2790363"/>
            <a:ext cx="426575" cy="426575"/>
          </a:xfrm>
          <a:prstGeom prst="ellipse">
            <a:avLst/>
          </a:prstGeom>
          <a:noFill/>
          <a:ln w="762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 rot="21444353">
            <a:off x="1447808" y="2790363"/>
            <a:ext cx="426575" cy="426575"/>
          </a:xfrm>
          <a:prstGeom prst="ellipse">
            <a:avLst/>
          </a:prstGeom>
          <a:noFill/>
          <a:ln w="76200">
            <a:solidFill>
              <a:srgbClr val="EC271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vál 15"/>
          <p:cNvSpPr/>
          <p:nvPr/>
        </p:nvSpPr>
        <p:spPr>
          <a:xfrm rot="21444353">
            <a:off x="1104955" y="3294419"/>
            <a:ext cx="426575" cy="426575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1488504" y="2492896"/>
            <a:ext cx="7620000" cy="3867150"/>
            <a:chOff x="1488504" y="2492896"/>
            <a:chExt cx="7620000" cy="3867150"/>
          </a:xfrm>
        </p:grpSpPr>
        <p:pic>
          <p:nvPicPr>
            <p:cNvPr id="11" name="Picture 2" descr="File:Continentes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9375" y1="63547" x2="60250" y2="58374"/>
                          <a14:backgroundMark x1="57375" y1="32266" x2="80625" y2="10837"/>
                          <a14:backgroundMark x1="63375" y1="26355" x2="64500" y2="12069"/>
                          <a14:backgroundMark x1="55875" y1="26108" x2="56750" y2="10099"/>
                          <a14:backgroundMark x1="58250" y1="35714" x2="84875" y2="10837"/>
                          <a14:backgroundMark x1="45000" y1="24877" x2="56000" y2="788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8504" y="2492896"/>
              <a:ext cx="7620000" cy="3867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856026" y="3749821"/>
              <a:ext cx="97334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bg1"/>
                  </a:solidFill>
                </a:rPr>
                <a:t>Africa</a:t>
              </a:r>
              <a:endParaRPr lang="cs-CZ" sz="24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226537" y="2505590"/>
            <a:ext cx="2798618" cy="3287007"/>
            <a:chOff x="2226537" y="2505590"/>
            <a:chExt cx="2798618" cy="3287007"/>
          </a:xfrm>
        </p:grpSpPr>
        <p:pic>
          <p:nvPicPr>
            <p:cNvPr id="19" name="Picture 2" descr="File:Continentes.png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85468" l="9250" r="46500">
                          <a14:foregroundMark x1="44375" y1="3695" x2="37250" y2="11084"/>
                          <a14:foregroundMark x1="36750" y1="2709" x2="29375" y2="8621"/>
                          <a14:foregroundMark x1="24125" y1="7143" x2="27125" y2="8374"/>
                          <a14:foregroundMark x1="26375" y1="36700" x2="26375" y2="36700"/>
                          <a14:foregroundMark x1="30000" y1="39409" x2="30000" y2="39409"/>
                          <a14:foregroundMark x1="24125" y1="35468" x2="27375" y2="37685"/>
                          <a14:foregroundMark x1="16375" y1="30296" x2="17250" y2="35222"/>
                          <a14:foregroundMark x1="11750" y1="14778" x2="10375" y2="16256"/>
                          <a14:foregroundMark x1="16750" y1="20443" x2="16750" y2="20443"/>
                          <a14:foregroundMark x1="31625" y1="82020" x2="31625" y2="82020"/>
                          <a14:foregroundMark x1="33125" y1="80049" x2="33125" y2="80049"/>
                          <a14:foregroundMark x1="33750" y1="19458" x2="33750" y2="1945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611" r="53662" b="15002"/>
            <a:stretch/>
          </p:blipFill>
          <p:spPr bwMode="auto">
            <a:xfrm>
              <a:off x="2226537" y="2505590"/>
              <a:ext cx="2798618" cy="32870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699792" y="2967335"/>
              <a:ext cx="127631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America</a:t>
              </a:r>
              <a:endParaRPr lang="cs-CZ" sz="24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236296" y="4248084"/>
            <a:ext cx="1877871" cy="1413164"/>
            <a:chOff x="6353688" y="3823855"/>
            <a:chExt cx="1877871" cy="1413164"/>
          </a:xfrm>
        </p:grpSpPr>
        <p:pic>
          <p:nvPicPr>
            <p:cNvPr id="22" name="Picture 2" descr="File:Continentes.png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7783" b="78079" l="77125" r="97500">
                          <a14:foregroundMark x1="84125" y1="49507" x2="88875" y2="55172"/>
                          <a14:foregroundMark x1="84750" y1="74138" x2="84750" y2="74138"/>
                          <a14:foregroundMark x1="93250" y1="72414" x2="88750" y2="761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6156" t="45589" b="17868"/>
            <a:stretch/>
          </p:blipFill>
          <p:spPr bwMode="auto">
            <a:xfrm>
              <a:off x="6414654" y="3823855"/>
              <a:ext cx="1816905" cy="14131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353688" y="4263479"/>
              <a:ext cx="124264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/>
                <a:t>Oceania</a:t>
              </a:r>
              <a:endParaRPr lang="cs-CZ" sz="24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580112" y="2492896"/>
            <a:ext cx="2701637" cy="2206352"/>
            <a:chOff x="4682836" y="2060848"/>
            <a:chExt cx="2701637" cy="2206352"/>
          </a:xfrm>
        </p:grpSpPr>
        <p:pic>
          <p:nvPicPr>
            <p:cNvPr id="25" name="Picture 2" descr="File:Continentes.png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5419" b="55419" l="54000" r="86875">
                          <a14:foregroundMark x1="73625" y1="46305" x2="76750" y2="52709"/>
                          <a14:foregroundMark x1="78125" y1="50493" x2="80125" y2="44089"/>
                          <a14:foregroundMark x1="81750" y1="18966" x2="83750" y2="24138"/>
                          <a14:foregroundMark x1="82000" y1="29803" x2="82000" y2="29803"/>
                          <a14:foregroundMark x1="80375" y1="38670" x2="81750" y2="44828"/>
                          <a14:foregroundMark x1="80000" y1="35222" x2="80000" y2="35222"/>
                          <a14:foregroundMark x1="77250" y1="37438" x2="77250" y2="37438"/>
                          <a14:foregroundMark x1="69625" y1="44828" x2="69625" y2="44828"/>
                          <a14:foregroundMark x1="80750" y1="50985" x2="80750" y2="50985"/>
                          <a14:foregroundMark x1="82750" y1="48522" x2="82750" y2="48522"/>
                          <a14:foregroundMark x1="86125" y1="12562" x2="85125" y2="12315"/>
                          <a14:foregroundMark x1="86875" y1="10591" x2="84500" y2="10591"/>
                          <a14:backgroundMark x1="60750" y1="17980" x2="54000" y2="862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428" r="11117" b="42946"/>
            <a:stretch/>
          </p:blipFill>
          <p:spPr bwMode="auto">
            <a:xfrm>
              <a:off x="4682836" y="2060848"/>
              <a:ext cx="2701637" cy="22063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5636101" y="2636912"/>
              <a:ext cx="73609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/>
                <a:t>Asia</a:t>
              </a:r>
              <a:endParaRPr lang="cs-CZ" sz="24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662619" y="2505473"/>
            <a:ext cx="1565565" cy="1139551"/>
            <a:chOff x="3782290" y="2060849"/>
            <a:chExt cx="1565565" cy="1139551"/>
          </a:xfrm>
        </p:grpSpPr>
        <p:pic>
          <p:nvPicPr>
            <p:cNvPr id="28" name="Picture 2" descr="File:Continentes.png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217" b="27340" l="42500" r="62000">
                          <a14:foregroundMark x1="58500" y1="7882" x2="60375" y2="5911"/>
                          <a14:foregroundMark x1="50375" y1="4433" x2="52125" y2="4433"/>
                          <a14:foregroundMark x1="46750" y1="15764" x2="47125" y2="18719"/>
                          <a14:foregroundMark x1="45250" y1="17980" x2="46500" y2="15025"/>
                          <a14:foregroundMark x1="44750" y1="10837" x2="43375" y2="11084"/>
                          <a14:foregroundMark x1="43375" y1="11084" x2="43375" y2="1108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611" r="37843" b="70532"/>
            <a:stretch/>
          </p:blipFill>
          <p:spPr bwMode="auto">
            <a:xfrm>
              <a:off x="3782290" y="2060849"/>
              <a:ext cx="1565565" cy="1139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4211960" y="2535287"/>
              <a:ext cx="11320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err="1" smtClean="0"/>
                <a:t>Europe</a:t>
              </a:r>
              <a:endParaRPr lang="cs-CZ" sz="24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07504" y="2276872"/>
            <a:ext cx="23439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Click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ring: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95431" y="707212"/>
            <a:ext cx="65130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T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he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 Olympic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ring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 consist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of five intertwined rings and represents the unity of the five inhabited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continents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(Africa, America, Asia, Oceania, Europe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) 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09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5" grpId="0" animBg="1"/>
      <p:bldP spid="16" grpId="0" animBg="1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64756" y="5703639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- Country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93609" y="3183359"/>
            <a:ext cx="1882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7948" y="3183359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Biathlon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64485" y="5703639"/>
            <a:ext cx="1495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Bobsleigh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984" y="1414437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609" y="4016571"/>
            <a:ext cx="1733702" cy="168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908" y="3865816"/>
            <a:ext cx="161665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18" y="1434111"/>
            <a:ext cx="1698956" cy="174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08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g.blesk.cz/img/2/i_article/1549971-img-sport-lyzovani-mistrovstvi-sveta-schladming-sjezd-ondrej-bank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84" b="100000" l="4194" r="98710">
                        <a14:foregroundMark x1="20161" y1="42432" x2="42903" y2="23243"/>
                        <a14:foregroundMark x1="45323" y1="9459" x2="46290" y2="19459"/>
                        <a14:foregroundMark x1="44677" y1="9730" x2="44677" y2="16216"/>
                        <a14:foregroundMark x1="43387" y1="10811" x2="42258" y2="16757"/>
                        <a14:foregroundMark x1="81613" y1="9459" x2="58226" y2="21622"/>
                        <a14:foregroundMark x1="49516" y1="12703" x2="50484" y2="18378"/>
                        <a14:foregroundMark x1="20806" y1="45405" x2="4839" y2="98649"/>
                        <a14:foregroundMark x1="24516" y1="79459" x2="38710" y2="98378"/>
                        <a14:foregroundMark x1="38710" y1="88108" x2="50484" y2="99189"/>
                        <a14:foregroundMark x1="81290" y1="12162" x2="84516" y2="16486"/>
                        <a14:foregroundMark x1="84516" y1="16486" x2="86129" y2="20811"/>
                        <a14:foregroundMark x1="59516" y1="39459" x2="55484" y2="56216"/>
                        <a14:foregroundMark x1="59677" y1="45135" x2="58387" y2="52432"/>
                        <a14:foregroundMark x1="56935" y1="19730" x2="56935" y2="19730"/>
                        <a14:foregroundMark x1="57581" y1="19189" x2="61452" y2="18649"/>
                        <a14:foregroundMark x1="46935" y1="10270" x2="46935" y2="10270"/>
                        <a14:foregroundMark x1="92258" y1="34324" x2="95161" y2="37568"/>
                        <a14:foregroundMark x1="95806" y1="38649" x2="96935" y2="40541"/>
                        <a14:foregroundMark x1="97581" y1="42162" x2="97581" y2="42162"/>
                        <a14:foregroundMark x1="15806" y1="32432" x2="21452" y2="49459"/>
                        <a14:backgroundMark x1="61452" y1="25405" x2="62581" y2="64054"/>
                        <a14:backgroundMark x1="67903" y1="20270" x2="80323" y2="97027"/>
                        <a14:backgroundMark x1="91452" y1="34595" x2="76613" y2="96486"/>
                        <a14:backgroundMark x1="88065" y1="27297" x2="98387" y2="270"/>
                        <a14:backgroundMark x1="46774" y1="60270" x2="44032" y2="89189"/>
                        <a14:backgroundMark x1="42097" y1="96486" x2="45323" y2="99189"/>
                        <a14:backgroundMark x1="54839" y1="16216" x2="56613" y2="13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2196" y="1124744"/>
            <a:ext cx="464385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07662" y="1696617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Ondra 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B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ank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He is a specialist in combined races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27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October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1980 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Zábřeh in Moravia.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is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best result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- 5</a:t>
            </a:r>
            <a:r>
              <a:rPr lang="cs-CZ" sz="2400" baseline="30000" dirty="0" smtClean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place in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iant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slalom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Ondřej Bank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-country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Where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63579"/>
            <a:ext cx="392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best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result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453" y="332656"/>
            <a:ext cx="1020534" cy="105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35896" y="4509120"/>
            <a:ext cx="4591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was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born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in Zábřeh.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15719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5</a:t>
            </a:r>
            <a:r>
              <a:rPr lang="cs-CZ" sz="2400" b="1" baseline="30000" dirty="0" smtClean="0">
                <a:solidFill>
                  <a:schemeClr val="accent4">
                    <a:lumMod val="75000"/>
                  </a:schemeClr>
                </a:solidFill>
              </a:rPr>
              <a:t>th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place in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Giant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slalom in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Sochi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80526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567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3" y="1556792"/>
            <a:ext cx="5976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Ondřej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Moravec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biathlete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9 June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1984. His place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birth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Ústí nad Orlicí.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represented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Czech Republic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2006, 2010 and 2014 Winter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Olympics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cs-CZ" sz="2400" baseline="300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Ondra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bronze and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silver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Ondřej Moravec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063679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36510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times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represent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Winter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Olympics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343599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his place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birth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4639" y="439761"/>
            <a:ext cx="94355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a/a0/Ond%C5%99ej_Moravec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091" r="95455">
                        <a14:foregroundMark x1="32645" y1="89983" x2="23140" y2="98812"/>
                        <a14:foregroundMark x1="24793" y1="1358" x2="31405" y2="15620"/>
                        <a14:foregroundMark x1="69421" y1="8149" x2="67355" y2="14771"/>
                        <a14:foregroundMark x1="73554" y1="16129" x2="95455" y2="92020"/>
                        <a14:foregroundMark x1="43388" y1="5772" x2="57438" y2="16808"/>
                        <a14:foregroundMark x1="53719" y1="31409" x2="54545" y2="36842"/>
                        <a14:foregroundMark x1="40496" y1="36503" x2="51240" y2="39219"/>
                        <a14:foregroundMark x1="26860" y1="22920" x2="26033" y2="27674"/>
                        <a14:backgroundMark x1="46281" y1="63667" x2="41322" y2="98302"/>
                        <a14:backgroundMark x1="77273" y1="39898" x2="84711" y2="97793"/>
                        <a14:backgroundMark x1="20661" y1="6621" x2="20661" y2="10357"/>
                        <a14:backgroundMark x1="35537" y1="7640" x2="35537" y2="7640"/>
                        <a14:backgroundMark x1="34298" y1="7980" x2="33058" y2="11036"/>
                        <a14:backgroundMark x1="23140" y1="18676" x2="14463" y2="22581"/>
                        <a14:backgroundMark x1="17769" y1="59932" x2="17769" y2="65535"/>
                        <a14:backgroundMark x1="19421" y1="47538" x2="19421" y2="51443"/>
                        <a14:backgroundMark x1="20661" y1="72496" x2="16942" y2="79457"/>
                        <a14:backgroundMark x1="98760" y1="72666" x2="99587" y2="92869"/>
                        <a14:backgroundMark x1="92149" y1="40068" x2="90496" y2="358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22" y="260648"/>
            <a:ext cx="1656184" cy="403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940152" y="480992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chemeClr val="accent4">
                    <a:lumMod val="75000"/>
                  </a:schemeClr>
                </a:solidFill>
              </a:rPr>
              <a:t>t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hree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times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(3x)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3732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Ústí nad Orlicí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606367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three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 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74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696617"/>
            <a:ext cx="55446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Jan Vrba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bobsledder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28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January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1982.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represents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our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country in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two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man bobsleigh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competition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and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four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man bobsleigh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competition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Vrba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73325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represent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our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country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– man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bobsleigh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competition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36510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04918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bobsledder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314" y="404664"/>
            <a:ext cx="1184142" cy="115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71800" y="436510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thirty-two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515719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607562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8" name="Picture 4" descr="http://www.bobteam.cz/public/images/aktuality/WC_Lake_Placid_2013-2014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1733" b="71806" l="30762" r="100000">
                        <a14:foregroundMark x1="86719" y1="54919" x2="68945" y2="63877"/>
                        <a14:foregroundMark x1="37695" y1="64758" x2="37695" y2="64758"/>
                        <a14:foregroundMark x1="33984" y1="30103" x2="33984" y2="30103"/>
                        <a14:foregroundMark x1="33203" y1="30103" x2="33203" y2="30103"/>
                        <a14:foregroundMark x1="31934" y1="30103" x2="31934" y2="30103"/>
                        <a14:foregroundMark x1="47754" y1="31424" x2="47754" y2="31424"/>
                        <a14:foregroundMark x1="68359" y1="31424" x2="68359" y2="31424"/>
                        <a14:foregroundMark x1="71289" y1="32893" x2="71289" y2="32893"/>
                        <a14:foregroundMark x1="72852" y1="32893" x2="72852" y2="32893"/>
                        <a14:foregroundMark x1="75586" y1="32305" x2="75586" y2="32305"/>
                        <a14:foregroundMark x1="92676" y1="33186" x2="92676" y2="33186"/>
                        <a14:foregroundMark x1="91602" y1="32893" x2="81543" y2="32599"/>
                        <a14:foregroundMark x1="86035" y1="58590" x2="99414" y2="55213"/>
                        <a14:foregroundMark x1="97754" y1="36711" x2="93457" y2="37298"/>
                        <a14:foregroundMark x1="91797" y1="35095" x2="93457" y2="35977"/>
                        <a14:foregroundMark x1="66309" y1="63877" x2="51465" y2="63877"/>
                        <a14:foregroundMark x1="38574" y1="23642" x2="38770" y2="21733"/>
                        <a14:backgroundMark x1="95313" y1="45374" x2="99219" y2="4537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90" t="16904" b="25300"/>
          <a:stretch/>
        </p:blipFill>
        <p:spPr bwMode="auto">
          <a:xfrm rot="17275365">
            <a:off x="-272656" y="1590601"/>
            <a:ext cx="3946393" cy="21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38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99936" y="1768748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Eva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Vrabcová - </a:t>
            </a:r>
            <a:r>
              <a:rPr lang="en-US" sz="2400" b="1" dirty="0" err="1" smtClean="0">
                <a:solidFill>
                  <a:schemeClr val="accent2">
                    <a:lumMod val="50000"/>
                  </a:schemeClr>
                </a:solidFill>
              </a:rPr>
              <a:t>Nývltová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is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a Czech cross country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6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February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1986.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represented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our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country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Her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best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result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-  5</a:t>
            </a:r>
            <a:r>
              <a:rPr lang="cs-CZ" sz="2400" baseline="30000" dirty="0" smtClean="0">
                <a:solidFill>
                  <a:schemeClr val="accent2">
                    <a:lumMod val="50000"/>
                  </a:schemeClr>
                </a:solidFill>
              </a:rPr>
              <a:t>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place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in the 30 km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mass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start</a:t>
            </a:r>
            <a:r>
              <a:rPr lang="en-US" sz="2400" dirty="0"/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free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great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!!!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786416"/>
          </a:xfrm>
        </p:spPr>
        <p:txBody>
          <a:bodyPr/>
          <a:lstStyle/>
          <a:p>
            <a:r>
              <a:rPr lang="cs-CZ" dirty="0" smtClean="0"/>
              <a:t>Eva Vrabcová - Nývltová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847655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479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163579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6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January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1986?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915" y="412936"/>
            <a:ext cx="936104" cy="101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upload.wikimedia.org/wikipedia/commons/5/53/NYVLTOVA_Eva_Tour_de_Ski_2010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100000" l="7296" r="899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882" y="1084744"/>
            <a:ext cx="3709778" cy="294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508104" y="450912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18680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wasn´t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5847655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didn´t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win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any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27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Their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bobsleigh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their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65104"/>
            <a:ext cx="1733702" cy="168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00808"/>
            <a:ext cx="1698956" cy="174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8097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091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Her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country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her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biathlo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37112"/>
            <a:ext cx="1737360" cy="172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652" y="1653130"/>
            <a:ext cx="1616659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332656"/>
            <a:ext cx="8227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64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55346" y="2228660"/>
            <a:ext cx="14388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Cross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- Country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27273" y="5718143"/>
            <a:ext cx="14949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1964" y="4028860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Biathlon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4028860"/>
            <a:ext cx="1495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Bobsleigh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0BOFSMYG\MC900446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20225"/>
            <a:ext cx="1186641" cy="11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WMI2HY9G\MC900446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511" y="5422198"/>
            <a:ext cx="1184142" cy="115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4JOJYFJ\MC900446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597" y="5369059"/>
            <a:ext cx="1104200" cy="120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WS28ARFF\MC9004465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736" y="1922062"/>
            <a:ext cx="1160409" cy="119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23617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347864" y="3916190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7" name="Obdélník 16"/>
          <p:cNvSpPr/>
          <p:nvPr/>
        </p:nvSpPr>
        <p:spPr>
          <a:xfrm>
            <a:off x="3751344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156176" y="179661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423617" y="3551510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177390" y="3543389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423617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779912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177390" y="525299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554352"/>
            <a:ext cx="8291264" cy="78641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Find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pairs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Olympic</a:t>
            </a:r>
            <a:r>
              <a:rPr lang="cs-CZ" sz="3200" dirty="0" smtClean="0"/>
              <a:t> </a:t>
            </a:r>
            <a:r>
              <a:rPr lang="cs-CZ" sz="3200" dirty="0" err="1" smtClean="0"/>
              <a:t>sports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945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01350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The most important 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thing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in the Olympic Games is not to win but to take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part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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7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674832"/>
          </a:xfrm>
        </p:spPr>
        <p:txBody>
          <a:bodyPr>
            <a:normAutofit/>
          </a:bodyPr>
          <a:lstStyle/>
          <a:p>
            <a:r>
              <a:rPr lang="cs-CZ" sz="1600" i="1" u="sng" dirty="0" smtClean="0"/>
              <a:t>Galerie:</a:t>
            </a:r>
            <a:r>
              <a:rPr lang="cs-CZ" sz="1600" i="1" dirty="0" smtClean="0"/>
              <a:t> microsoft.office.com</a:t>
            </a:r>
          </a:p>
          <a:p>
            <a:r>
              <a:rPr lang="cs-CZ" sz="1600" i="1" dirty="0" smtClean="0"/>
              <a:t>Internetové zdroje:</a:t>
            </a:r>
          </a:p>
          <a:p>
            <a:r>
              <a:rPr lang="cs-CZ" sz="1600" i="1" dirty="0" smtClean="0"/>
              <a:t>PUMBAA80. Wikipedia.cz [online]. [cit. 14.2.2014]. Dostupný na WWW: http://commons.wikimedia.org/wiki/File:Olympic_rings_with_white_rims.svg</a:t>
            </a:r>
          </a:p>
          <a:p>
            <a:r>
              <a:rPr lang="cs-CZ" sz="1600" i="1" dirty="0"/>
              <a:t>SERG!O. Wikipedia.cz [online]. [cit. 14.2.2014]. Dostupný na WWW: http://</a:t>
            </a:r>
            <a:r>
              <a:rPr lang="cs-CZ" sz="1600" i="1" dirty="0" smtClean="0"/>
              <a:t>commons.wikimedia.org/wiki/File:Continentes.png</a:t>
            </a:r>
            <a:endParaRPr lang="cs-CZ" sz="1600" i="1" dirty="0"/>
          </a:p>
          <a:p>
            <a:r>
              <a:rPr lang="cs-CZ" sz="1600" i="1" dirty="0" smtClean="0"/>
              <a:t>SPORTI</a:t>
            </a:r>
            <a:r>
              <a:rPr lang="cs-CZ" sz="1600" i="1" dirty="0"/>
              <a:t>. Wikipedia.cz [online]. [cit. 23.2.2014]. Dostupný na WWW: http://commons.wikimedia.org/wiki/File:Ond%C5%99ej_Moravec.jpg </a:t>
            </a:r>
            <a:endParaRPr lang="cs-CZ" sz="1600" i="1" dirty="0" smtClean="0"/>
          </a:p>
          <a:p>
            <a:r>
              <a:rPr lang="cs-CZ" sz="1600" i="1" dirty="0"/>
              <a:t>ISO76. Wikipedia.cz [online]. [cit. 23.2.2014]. Dostupný na WWW: http://commons.wikimedia.org/wiki/File:NYVLTOVA_Eva_Tour_de_Ski_2010.jpg </a:t>
            </a:r>
            <a:endParaRPr lang="cs-CZ" sz="1600" i="1" dirty="0" smtClean="0"/>
          </a:p>
          <a:p>
            <a:pPr marL="0" indent="0">
              <a:buNone/>
            </a:pPr>
            <a:r>
              <a:rPr lang="cs-CZ" sz="1600" i="1" dirty="0" smtClean="0"/>
              <a:t>       obr. na snímku  6 a 8 dílem autora</a:t>
            </a:r>
            <a:r>
              <a:rPr lang="cs-CZ" sz="1600" i="1" dirty="0"/>
              <a:t/>
            </a:r>
            <a:br>
              <a:rPr lang="cs-CZ" sz="1600" i="1" dirty="0"/>
            </a:br>
            <a:r>
              <a:rPr lang="cs-CZ" sz="1600" i="1" dirty="0"/>
              <a:t/>
            </a:r>
            <a:br>
              <a:rPr lang="cs-CZ" sz="1600" i="1" dirty="0"/>
            </a:br>
            <a:endParaRPr lang="cs-CZ" sz="1600" i="1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8338</TotalTime>
  <Words>675</Words>
  <Application>Microsoft Office PowerPoint</Application>
  <PresentationFormat>Předvádění na obrazovce (4:3)</PresentationFormat>
  <Paragraphs>98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WINTER OLYMPIC GAMES </vt:lpstr>
      <vt:lpstr>Prezentace aplikace PowerPoint</vt:lpstr>
      <vt:lpstr>SPORT</vt:lpstr>
      <vt:lpstr>Ondřej Bank</vt:lpstr>
      <vt:lpstr>Ondřej Moravec</vt:lpstr>
      <vt:lpstr>Jan Vrba</vt:lpstr>
      <vt:lpstr>Eva Vrabcová - Nývltová</vt:lpstr>
      <vt:lpstr>Prezentace aplikace PowerPoint</vt:lpstr>
      <vt:lpstr>Prezentace aplikace PowerPoint</vt:lpstr>
      <vt:lpstr>Find the pairs of Olympic sports: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182</cp:revision>
  <dcterms:created xsi:type="dcterms:W3CDTF">2014-01-17T20:58:57Z</dcterms:created>
  <dcterms:modified xsi:type="dcterms:W3CDTF">2014-03-10T03:12:02Z</dcterms:modified>
</cp:coreProperties>
</file>