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6" r:id="rId2"/>
    <p:sldId id="322" r:id="rId3"/>
    <p:sldId id="289" r:id="rId4"/>
    <p:sldId id="302" r:id="rId5"/>
    <p:sldId id="313" r:id="rId6"/>
    <p:sldId id="308" r:id="rId7"/>
    <p:sldId id="310" r:id="rId8"/>
    <p:sldId id="312" r:id="rId9"/>
    <p:sldId id="320" r:id="rId10"/>
    <p:sldId id="321" r:id="rId11"/>
    <p:sldId id="317" r:id="rId12"/>
    <p:sldId id="307" r:id="rId13"/>
    <p:sldId id="28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2712"/>
    <a:srgbClr val="B03B00"/>
    <a:srgbClr val="99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5" autoAdjust="0"/>
    <p:restoredTop sz="94660"/>
  </p:normalViewPr>
  <p:slideViewPr>
    <p:cSldViewPr>
      <p:cViewPr varScale="1">
        <p:scale>
          <a:sx n="73" d="100"/>
          <a:sy n="73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Angličtina 5.tř.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VY_32_INOVACE_OLYMPIC_GAMES_II.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únor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4B59264B-F9AF-4C9B-A354-D1A569DD3923}" type="presOf" srcId="{A6F0E638-0CDE-4E1F-BB57-10C18463C623}" destId="{7DCEBD2C-792F-484E-9C96-926E03F540ED}" srcOrd="0" destOrd="1" presId="urn:microsoft.com/office/officeart/2008/layout/VerticalCurvedList"/>
    <dgm:cxn modelId="{941A8F84-23B3-4B4A-92C8-3A0D4BC03B38}" type="presOf" srcId="{BA9EE107-A5FB-41C4-9EF1-1CC153B68B3F}" destId="{9C0CD981-713F-47B3-AE2F-2963F2684A6F}" srcOrd="0" destOrd="0" presId="urn:microsoft.com/office/officeart/2008/layout/VerticalCurvedList"/>
    <dgm:cxn modelId="{25020995-8218-4AE0-968F-25D62D73F464}" type="presOf" srcId="{3061F91D-8548-4FCB-A021-DD835A272F0F}" destId="{88F378EC-C3F8-47CD-AEFF-49BA634320FB}" srcOrd="0" destOrd="0" presId="urn:microsoft.com/office/officeart/2008/layout/VerticalCurvedList"/>
    <dgm:cxn modelId="{3BB4A6E6-D101-4F42-8275-5790E96A89CD}" type="presOf" srcId="{A83A7CFB-B411-4357-9641-4A8443F73655}" destId="{F036299F-AF4D-4DAF-ABF5-87E8CC3FEF1B}" srcOrd="0" destOrd="0" presId="urn:microsoft.com/office/officeart/2008/layout/VerticalCurvedList"/>
    <dgm:cxn modelId="{4E27EC0F-7C86-483E-9B8D-79AFCE2BE160}" type="presOf" srcId="{60B5D622-D348-4384-9EFA-863CA4F7B7A3}" destId="{CAE44C5F-81A1-4D30-8D3F-2E663ECAC700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25A21E50-D0D2-4AD5-A7CA-6188EFB3D72B}" type="presOf" srcId="{E392F34A-E55D-43D5-AEDD-49027298B816}" destId="{7DCEBD2C-792F-484E-9C96-926E03F540ED}" srcOrd="0" destOrd="0" presId="urn:microsoft.com/office/officeart/2008/layout/VerticalCurvedList"/>
    <dgm:cxn modelId="{6CDC8820-862E-4CFD-8222-9C5E06B51B9D}" type="presOf" srcId="{8D78E2D7-18A7-41DD-9962-57B3FE2BEBDD}" destId="{A1781B13-DE10-4169-ABDE-0384026A6B34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2369FEC0-8FA7-48F5-AA28-E70F72678E2C}" type="presOf" srcId="{F3C4A836-23AC-4E41-B6D6-51221E7E6743}" destId="{EF104B90-7E69-4918-A202-E6F91FC6E413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109542D1-4B2A-4869-8088-8DB8C841FC5A}" type="presParOf" srcId="{9C0CD981-713F-47B3-AE2F-2963F2684A6F}" destId="{96773A7D-3367-4F53-A2D2-EA5770AFFDB3}" srcOrd="0" destOrd="0" presId="urn:microsoft.com/office/officeart/2008/layout/VerticalCurvedList"/>
    <dgm:cxn modelId="{5664BA5F-FE2C-472F-BBB9-36C0247DEFB2}" type="presParOf" srcId="{96773A7D-3367-4F53-A2D2-EA5770AFFDB3}" destId="{F31B7103-6E88-4DB9-9888-CB9E0B3FEEF8}" srcOrd="0" destOrd="0" presId="urn:microsoft.com/office/officeart/2008/layout/VerticalCurvedList"/>
    <dgm:cxn modelId="{4BC947E2-7CA7-46BD-985E-A782F0E65274}" type="presParOf" srcId="{F31B7103-6E88-4DB9-9888-CB9E0B3FEEF8}" destId="{F7A92DE4-3445-4B9B-AF3D-F2DA6F69C25D}" srcOrd="0" destOrd="0" presId="urn:microsoft.com/office/officeart/2008/layout/VerticalCurvedList"/>
    <dgm:cxn modelId="{5A8ECFB6-23E5-4D3E-A30C-F9EAB1CAB6AB}" type="presParOf" srcId="{F31B7103-6E88-4DB9-9888-CB9E0B3FEEF8}" destId="{EF104B90-7E69-4918-A202-E6F91FC6E413}" srcOrd="1" destOrd="0" presId="urn:microsoft.com/office/officeart/2008/layout/VerticalCurvedList"/>
    <dgm:cxn modelId="{B0B9CB50-2310-410C-9A5A-A65A64680791}" type="presParOf" srcId="{F31B7103-6E88-4DB9-9888-CB9E0B3FEEF8}" destId="{F5A5022A-2B1C-4F3B-B289-BC099E9CE92F}" srcOrd="2" destOrd="0" presId="urn:microsoft.com/office/officeart/2008/layout/VerticalCurvedList"/>
    <dgm:cxn modelId="{F25A9256-5620-4238-A0D5-8897871CDA8F}" type="presParOf" srcId="{F31B7103-6E88-4DB9-9888-CB9E0B3FEEF8}" destId="{F16BA6F4-95DE-4E28-BF94-6459A70C4A6D}" srcOrd="3" destOrd="0" presId="urn:microsoft.com/office/officeart/2008/layout/VerticalCurvedList"/>
    <dgm:cxn modelId="{5629ED0D-73C7-40E7-B752-E48E1D89AE0C}" type="presParOf" srcId="{96773A7D-3367-4F53-A2D2-EA5770AFFDB3}" destId="{F036299F-AF4D-4DAF-ABF5-87E8CC3FEF1B}" srcOrd="1" destOrd="0" presId="urn:microsoft.com/office/officeart/2008/layout/VerticalCurvedList"/>
    <dgm:cxn modelId="{B00FA6EC-C706-454C-B15C-AD2BCB64CC07}" type="presParOf" srcId="{96773A7D-3367-4F53-A2D2-EA5770AFFDB3}" destId="{40B95986-31F6-48A6-A8D8-D04AC3BEDA92}" srcOrd="2" destOrd="0" presId="urn:microsoft.com/office/officeart/2008/layout/VerticalCurvedList"/>
    <dgm:cxn modelId="{C7F03D20-1EFA-41C1-A38D-50519146E03D}" type="presParOf" srcId="{40B95986-31F6-48A6-A8D8-D04AC3BEDA92}" destId="{112F553D-60C2-4CC4-948D-0369F51C4DB0}" srcOrd="0" destOrd="0" presId="urn:microsoft.com/office/officeart/2008/layout/VerticalCurvedList"/>
    <dgm:cxn modelId="{1939EA21-7AB7-412D-A5C6-B37684B57AA0}" type="presParOf" srcId="{96773A7D-3367-4F53-A2D2-EA5770AFFDB3}" destId="{A1781B13-DE10-4169-ABDE-0384026A6B34}" srcOrd="3" destOrd="0" presId="urn:microsoft.com/office/officeart/2008/layout/VerticalCurvedList"/>
    <dgm:cxn modelId="{81A2F0D7-BD0F-40EC-9445-F3DF35B31B84}" type="presParOf" srcId="{96773A7D-3367-4F53-A2D2-EA5770AFFDB3}" destId="{65CD74A9-3E7B-49D7-95DD-EB8B72D6CA84}" srcOrd="4" destOrd="0" presId="urn:microsoft.com/office/officeart/2008/layout/VerticalCurvedList"/>
    <dgm:cxn modelId="{66EC70FB-B46E-494E-9FD9-DA496FFDC14C}" type="presParOf" srcId="{65CD74A9-3E7B-49D7-95DD-EB8B72D6CA84}" destId="{2741B69B-255D-4143-BECE-5BD9035A4FC6}" srcOrd="0" destOrd="0" presId="urn:microsoft.com/office/officeart/2008/layout/VerticalCurvedList"/>
    <dgm:cxn modelId="{207DC5A9-EDEF-4EAD-80EF-2535E459B3DE}" type="presParOf" srcId="{96773A7D-3367-4F53-A2D2-EA5770AFFDB3}" destId="{7DCEBD2C-792F-484E-9C96-926E03F540ED}" srcOrd="5" destOrd="0" presId="urn:microsoft.com/office/officeart/2008/layout/VerticalCurvedList"/>
    <dgm:cxn modelId="{B29CDD04-F085-4D1F-8609-23A5247D28B1}" type="presParOf" srcId="{96773A7D-3367-4F53-A2D2-EA5770AFFDB3}" destId="{8E391AE5-35EA-4A7F-ACFF-6E662A0BD046}" srcOrd="6" destOrd="0" presId="urn:microsoft.com/office/officeart/2008/layout/VerticalCurvedList"/>
    <dgm:cxn modelId="{B1DE8EC6-5083-4851-AC68-D3246AD8B939}" type="presParOf" srcId="{8E391AE5-35EA-4A7F-ACFF-6E662A0BD046}" destId="{EB133F34-59A3-4639-B813-3EF5396EC28B}" srcOrd="0" destOrd="0" presId="urn:microsoft.com/office/officeart/2008/layout/VerticalCurvedList"/>
    <dgm:cxn modelId="{F4239D3A-8D0E-4A14-BD02-5AB229CF8DF4}" type="presParOf" srcId="{96773A7D-3367-4F53-A2D2-EA5770AFFDB3}" destId="{88F378EC-C3F8-47CD-AEFF-49BA634320FB}" srcOrd="7" destOrd="0" presId="urn:microsoft.com/office/officeart/2008/layout/VerticalCurvedList"/>
    <dgm:cxn modelId="{0E5D8F66-F3DB-4227-B038-B03BFC2998F8}" type="presParOf" srcId="{96773A7D-3367-4F53-A2D2-EA5770AFFDB3}" destId="{0C1D6B2A-9239-4220-B9D4-EF24FF044C0E}" srcOrd="8" destOrd="0" presId="urn:microsoft.com/office/officeart/2008/layout/VerticalCurvedList"/>
    <dgm:cxn modelId="{666E62C8-AEC4-4E8E-BA67-084BBD5F05EE}" type="presParOf" srcId="{0C1D6B2A-9239-4220-B9D4-EF24FF044C0E}" destId="{A6FEC19F-0F90-4EC7-BB21-E0ADFEFFA617}" srcOrd="0" destOrd="0" presId="urn:microsoft.com/office/officeart/2008/layout/VerticalCurvedList"/>
    <dgm:cxn modelId="{3BA86A99-4FAC-461D-BF8D-9CF2AE028D17}" type="presParOf" srcId="{96773A7D-3367-4F53-A2D2-EA5770AFFDB3}" destId="{CAE44C5F-81A1-4D30-8D3F-2E663ECAC700}" srcOrd="9" destOrd="0" presId="urn:microsoft.com/office/officeart/2008/layout/VerticalCurvedList"/>
    <dgm:cxn modelId="{A331964E-88E1-43C5-AC42-B1182FAAAD7E}" type="presParOf" srcId="{96773A7D-3367-4F53-A2D2-EA5770AFFDB3}" destId="{053E2699-E7D5-4B6C-A824-2ED732C32228}" srcOrd="10" destOrd="0" presId="urn:microsoft.com/office/officeart/2008/layout/VerticalCurvedList"/>
    <dgm:cxn modelId="{C1C6893D-B143-4BDE-BC00-520F8BDE2BA8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Miluše </a:t>
          </a:r>
          <a:r>
            <a:rPr lang="cs-CZ" sz="2000" b="1" kern="1200" dirty="0" err="1" smtClean="0"/>
            <a:t>Senetová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únor 2014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Angličtina 5.tř.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</a:t>
          </a:r>
          <a:r>
            <a:rPr lang="cs-CZ" sz="2000" b="1" kern="1200" smtClean="0"/>
            <a:t>: </a:t>
          </a:r>
          <a:r>
            <a:rPr lang="cs-CZ" sz="2000" b="0" kern="1200" smtClean="0"/>
            <a:t>VY_32_INOVACE_OLYMPIC_GAMES_II.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112064-C24A-4F30-9367-33742B0FDEB5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C4EA45-B8FE-4537-9886-283DA6296B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52806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C4EA45-B8FE-4537-9886-283DA6296B2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9968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7/7a/Curling_Canada_Torino_2006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wmf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5/5b/Jagr_Czech1.png" TargetMode="Externa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5" Type="http://schemas.microsoft.com/office/2007/relationships/hdphoto" Target="../media/hdphoto4.wdp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920004904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2939145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1"/>
          <p:cNvSpPr txBox="1">
            <a:spLocks noGrp="1"/>
          </p:cNvSpPr>
          <p:nvPr>
            <p:ph idx="1"/>
          </p:nvPr>
        </p:nvSpPr>
        <p:spPr>
          <a:xfrm>
            <a:off x="872067" y="1916832"/>
            <a:ext cx="7408333" cy="4209331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dirty="0" smtClean="0"/>
              <a:t>Materiál slouží k připomenutí zimní olympiády v Soči, výkladu slovíček (sporty) a procvičení otázek a odpovědí anglické gramatiky I.st. (na tento materiál navazují volně další tři), </a:t>
            </a:r>
          </a:p>
          <a:p>
            <a:pPr algn="just"/>
            <a:r>
              <a:rPr lang="cs-CZ" dirty="0" smtClean="0"/>
              <a:t>Je </a:t>
            </a:r>
            <a:r>
              <a:rPr lang="cs-CZ" dirty="0"/>
              <a:t>určen pro žáky 5. ročníku.</a:t>
            </a:r>
          </a:p>
          <a:p>
            <a:pPr algn="just"/>
            <a:r>
              <a:rPr lang="cs-CZ" dirty="0"/>
              <a:t>Časová dotace – </a:t>
            </a:r>
            <a:r>
              <a:rPr lang="cs-CZ" dirty="0" smtClean="0"/>
              <a:t>20 </a:t>
            </a:r>
            <a:r>
              <a:rPr lang="cs-CZ" dirty="0"/>
              <a:t>minut.</a:t>
            </a:r>
            <a:endParaRPr lang="cs-CZ" dirty="0" smtClean="0"/>
          </a:p>
          <a:p>
            <a:pPr algn="just"/>
            <a:r>
              <a:rPr lang="cs-CZ" dirty="0" err="1" smtClean="0"/>
              <a:t>Slide</a:t>
            </a:r>
            <a:r>
              <a:rPr lang="cs-CZ" dirty="0" smtClean="0"/>
              <a:t>  4 představí čtyři zimní sporty, snímky 5 – 8  tři české zástupce těchto sportů (curling – </a:t>
            </a:r>
            <a:r>
              <a:rPr lang="cs-CZ" dirty="0" err="1" smtClean="0"/>
              <a:t>slide</a:t>
            </a:r>
            <a:r>
              <a:rPr lang="cs-CZ" dirty="0" smtClean="0"/>
              <a:t> 5 pouze obecně, bez zástupce) – na texty navazují vždy tři otázky na ověření porozumění textu. Kliknutím na otázku se pak objeví správná odpověď.</a:t>
            </a:r>
            <a:endParaRPr lang="cs-CZ" dirty="0"/>
          </a:p>
          <a:p>
            <a:pPr algn="just"/>
            <a:r>
              <a:rPr lang="cs-CZ" dirty="0" smtClean="0"/>
              <a:t>Snímky 9 - 11 hravou formou ověřují novou slovní zásobu, </a:t>
            </a:r>
            <a:r>
              <a:rPr lang="cs-CZ" smtClean="0"/>
              <a:t>snímek 11 </a:t>
            </a:r>
            <a:r>
              <a:rPr lang="cs-CZ" dirty="0" smtClean="0"/>
              <a:t>jako hru pexeso(kliknutím na čtverce se otvírají a zavírají obrázky a názvy jednotlivých sportů).</a:t>
            </a:r>
            <a:endParaRPr lang="cs-CZ" dirty="0"/>
          </a:p>
          <a:p>
            <a:pPr algn="just"/>
            <a:r>
              <a:rPr lang="cs-CZ" dirty="0" smtClean="0"/>
              <a:t>Materiál obsahuje 13 stran a je určen k interaktivní výuce.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0322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48453" y="2420888"/>
            <a:ext cx="8229600" cy="1252728"/>
          </a:xfrm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WINTER OLYMPIC GAMES 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pic>
        <p:nvPicPr>
          <p:cNvPr id="11" name="Picture 2" descr="File:Olympic rings with white rims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588323"/>
            <a:ext cx="2937840" cy="1424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7945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99115" y="5599138"/>
            <a:ext cx="15776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Ice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hockey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1314" y="3347045"/>
            <a:ext cx="20585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Figure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skating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08582" y="3356992"/>
            <a:ext cx="1136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Curling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66458" y="5627274"/>
            <a:ext cx="23134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Freestyle </a:t>
            </a:r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skiing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Nadpis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SPORT</a:t>
            </a:r>
            <a:endParaRPr lang="cs-CZ" dirty="0"/>
          </a:p>
        </p:txBody>
      </p:sp>
      <p:pic>
        <p:nvPicPr>
          <p:cNvPr id="1027" name="Picture 3" descr="C:\Users\uživatel\AppData\Local\Microsoft\Windows\Temporary Internet Files\Content.IE5\KICJQ83H\MC9004464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496" y="4051763"/>
            <a:ext cx="1773022" cy="1575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7ZZ02OO0\MC9004465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7930" y="1903653"/>
            <a:ext cx="1478154" cy="1443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živatel\AppData\Local\Microsoft\Windows\Temporary Internet Files\Content.IE5\IHEGVARK\MC9004465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9115" y="3852335"/>
            <a:ext cx="1509675" cy="1739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živatel\AppData\Local\Microsoft\Windows\Temporary Internet Files\Content.IE5\UFJJ3S0D\MC9004465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1387" y="1899997"/>
            <a:ext cx="1354975" cy="1456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4752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0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Curling Canada Torino 2006.jp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7000" l="10000" r="98500">
                        <a14:foregroundMark x1="55125" y1="56667" x2="83000" y2="75667"/>
                        <a14:foregroundMark x1="57375" y1="77333" x2="48125" y2="92167"/>
                        <a14:foregroundMark x1="43875" y1="76833" x2="43875" y2="76833"/>
                        <a14:foregroundMark x1="44000" y1="76833" x2="47500" y2="68667"/>
                        <a14:foregroundMark x1="55000" y1="65000" x2="58375" y2="61333"/>
                        <a14:backgroundMark x1="52375" y1="55833" x2="34875" y2="25000"/>
                        <a14:backgroundMark x1="40125" y1="34167" x2="13500" y2="86667"/>
                        <a14:backgroundMark x1="48625" y1="21500" x2="35875" y2="15667"/>
                        <a14:backgroundMark x1="41500" y1="17833" x2="40500" y2="30167"/>
                        <a14:backgroundMark x1="64000" y1="26167" x2="63750" y2="44167"/>
                        <a14:backgroundMark x1="35500" y1="29500" x2="9250" y2="30500"/>
                        <a14:backgroundMark x1="36250" y1="33000" x2="10000" y2="29000"/>
                        <a14:backgroundMark x1="75375" y1="26167" x2="76375" y2="46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634" t="42656" b="4783"/>
          <a:stretch/>
        </p:blipFill>
        <p:spPr bwMode="auto">
          <a:xfrm>
            <a:off x="258870" y="1268760"/>
            <a:ext cx="3738559" cy="2482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23928" y="1484784"/>
            <a:ext cx="49685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Curling has been an official sport in the Winter Olympic Games since the 1998 Winter Olympics.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Two 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teams, each of four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players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slide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stones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Each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team has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eight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stones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Czech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curling 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team did not take part in the Olympic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Games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in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Sochi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9"/>
            <a:ext cx="8229600" cy="786416"/>
          </a:xfrm>
        </p:spPr>
        <p:txBody>
          <a:bodyPr/>
          <a:lstStyle/>
          <a:p>
            <a:r>
              <a:rPr lang="cs-CZ" dirty="0" smtClean="0"/>
              <a:t>Curling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5847655"/>
            <a:ext cx="6192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How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many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stones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has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team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479503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How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many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players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are in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each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team?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5163579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Did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our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team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take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part in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OG in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Sochi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96136" y="4509120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four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players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5186809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No,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it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didn´t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5847655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It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has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got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eight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stones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3" name="Picture 4" descr="C:\Users\uživatel\AppData\Local\Microsoft\Windows\Temporary Internet Files\Content.IE5\7ZZ02OO0\MC90044651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5592" y="404664"/>
            <a:ext cx="1009599" cy="985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1279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22179" y="1624732"/>
            <a:ext cx="590465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Michal Březina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a Czech 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figure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skater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was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born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on 30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of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March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in 1990.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He is the 2013 European bronze medalist,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2009 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World Junior silver medalist, and 2010 Czech national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champion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His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best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result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(in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Sochi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)  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- 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10</a:t>
            </a:r>
            <a:r>
              <a:rPr lang="cs-CZ" sz="2400" baseline="30000" dirty="0" smtClean="0">
                <a:solidFill>
                  <a:schemeClr val="accent2">
                    <a:lumMod val="50000"/>
                  </a:schemeClr>
                </a:solidFill>
              </a:rPr>
              <a:t>th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place in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men´s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single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competition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9"/>
            <a:ext cx="8229600" cy="786416"/>
          </a:xfrm>
        </p:spPr>
        <p:txBody>
          <a:bodyPr/>
          <a:lstStyle/>
          <a:p>
            <a:r>
              <a:rPr lang="cs-CZ" dirty="0" smtClean="0"/>
              <a:t>Michal Březina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847655"/>
            <a:ext cx="6192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Did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win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any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medal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in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Sochi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479503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How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old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he?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5127575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When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did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win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European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bronze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medal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71800" y="4509120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He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twenty-four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5127575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He </a:t>
            </a:r>
            <a:r>
              <a:rPr lang="cs-CZ" sz="2400" b="1" dirty="0" err="1" smtClean="0">
                <a:solidFill>
                  <a:srgbClr val="C00000"/>
                </a:solidFill>
              </a:rPr>
              <a:t>won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it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in 2013. 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22379" y="5866758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No, he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didn´t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2" name="Picture 6" descr="C:\Users\uživatel\AppData\Local\Microsoft\Windows\Temporary Internet Files\Content.IE5\UFJJ3S0D\MC9004465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5691" y="280584"/>
            <a:ext cx="925466" cy="995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upload.wikimedia.org/wikipedia/commons/7/79/2011_Rostelecom_Cup_-_Brezina-2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000" b="100000" l="9804" r="89706">
                        <a14:foregroundMark x1="21569" y1="62875" x2="15196" y2="82250"/>
                        <a14:foregroundMark x1="20261" y1="62625" x2="17484" y2="70250"/>
                        <a14:foregroundMark x1="22222" y1="69250" x2="25817" y2="73625"/>
                        <a14:foregroundMark x1="49510" y1="69000" x2="37092" y2="99875"/>
                        <a14:foregroundMark x1="64542" y1="72125" x2="72712" y2="82500"/>
                        <a14:foregroundMark x1="67484" y1="69375" x2="77451" y2="76750"/>
                        <a14:foregroundMark x1="35458" y1="66000" x2="34314" y2="69000"/>
                        <a14:foregroundMark x1="34314" y1="65375" x2="34314" y2="66625"/>
                        <a14:foregroundMark x1="59804" y1="37500" x2="67157" y2="423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0688"/>
            <a:ext cx="2834941" cy="3709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2956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cdn.i0.cz/public-data/8d/63/7767ca6a3d4fad2fe9d10e3fc881_r16:9_w720_h405_g3951ce288f4111e384ac002590604f2e.jpg?hash=70cbbde2a23c67b5b644334c0f53700b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3827" l="29167" r="86250">
                        <a14:foregroundMark x1="55139" y1="8889" x2="58611" y2="247"/>
                        <a14:foregroundMark x1="41944" y1="2963" x2="41806" y2="247"/>
                        <a14:foregroundMark x1="41111" y1="2963" x2="40417" y2="247"/>
                        <a14:foregroundMark x1="71806" y1="67160" x2="82361" y2="60741"/>
                        <a14:foregroundMark x1="31806" y1="50370" x2="32361" y2="644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349" r="7164"/>
          <a:stretch/>
        </p:blipFill>
        <p:spPr bwMode="auto">
          <a:xfrm>
            <a:off x="179512" y="826421"/>
            <a:ext cx="4422413" cy="385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635896" y="1628800"/>
            <a:ext cx="482453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Nikola Sudova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a Czech 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freestyle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skier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was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born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on 17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of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March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in 1982.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was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born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in Jablonec nad Nisou.</a:t>
            </a:r>
            <a:r>
              <a:rPr lang="en-US" sz="2400" dirty="0" smtClean="0"/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has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two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Word Cup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victories</a:t>
            </a:r>
            <a:r>
              <a:rPr lang="cs-CZ" sz="2400" dirty="0" smtClean="0"/>
              <a:t>. </a:t>
            </a:r>
          </a:p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took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9</a:t>
            </a:r>
            <a:r>
              <a:rPr lang="cs-CZ" sz="2400" baseline="30000" dirty="0" smtClean="0">
                <a:solidFill>
                  <a:schemeClr val="accent2">
                    <a:lumMod val="50000"/>
                  </a:schemeClr>
                </a:solidFill>
              </a:rPr>
              <a:t>th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place in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Sochi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46856" y="316132"/>
            <a:ext cx="8229600" cy="1252728"/>
          </a:xfrm>
        </p:spPr>
        <p:txBody>
          <a:bodyPr/>
          <a:lstStyle/>
          <a:p>
            <a:r>
              <a:rPr lang="cs-CZ" dirty="0" smtClean="0"/>
              <a:t>Nikola Sudová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847655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What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place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did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take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in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Sochi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479503"/>
            <a:ext cx="3924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Where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was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born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5163579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What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sport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does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like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07904" y="4479502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She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was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born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in Jablonec.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67944" y="5199583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She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like</a:t>
            </a:r>
            <a:r>
              <a:rPr lang="cs-CZ" sz="2400" b="1" dirty="0" err="1" smtClean="0">
                <a:solidFill>
                  <a:srgbClr val="C00000"/>
                </a:solidFill>
              </a:rPr>
              <a:t>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freestyle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skiing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5847655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(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She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took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) 9</a:t>
            </a:r>
            <a:r>
              <a:rPr lang="cs-CZ" sz="2400" b="1" baseline="30000" dirty="0" smtClean="0">
                <a:solidFill>
                  <a:schemeClr val="accent4">
                    <a:lumMod val="75000"/>
                  </a:schemeClr>
                </a:solidFill>
              </a:rPr>
              <a:t>th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place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3" name="Picture 3" descr="C:\Users\uživatel\AppData\Local\Microsoft\Windows\Temporary Internet Files\Content.IE5\KICJQ83H\MC9004464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5550" y="404664"/>
            <a:ext cx="1100906" cy="978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1835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1268760"/>
            <a:ext cx="568863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Jaromír Jágr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a Czech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ice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hockey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player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an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ice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hockey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right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winger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was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born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on 15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of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February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in 1972. </a:t>
            </a:r>
            <a:r>
              <a:rPr lang="en-US" sz="2400" dirty="0" err="1">
                <a:solidFill>
                  <a:schemeClr val="accent2">
                    <a:lumMod val="50000"/>
                  </a:schemeClr>
                </a:solidFill>
              </a:rPr>
              <a:t>Jágr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 is one of only two Czech players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in 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the Triple Gold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Club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won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the Stanley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Cup, 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the Ice Hockey World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Championships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and 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the Olympic gold medal in ice hockey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(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in Nagano in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1998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). 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Jaromír Jágr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6063679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What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medal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did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win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in Nagano?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365104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Why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he in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Triple Gold Club 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5343599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his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position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right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or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left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4809926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Stanley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Cup,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World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Championships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,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Olympic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gold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medal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20072" y="5373216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A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right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wing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20072" y="6063679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He </a:t>
            </a:r>
            <a:r>
              <a:rPr lang="cs-CZ" sz="2400" b="1" dirty="0" err="1" smtClean="0">
                <a:solidFill>
                  <a:srgbClr val="C00000"/>
                </a:solidFill>
              </a:rPr>
              <a:t>won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the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gold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medal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   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3" name="Picture 5" descr="C:\Users\uživatel\AppData\Local\Microsoft\Windows\Temporary Internet Files\Content.IE5\IHEGVARK\MC9004465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8650" y="404664"/>
            <a:ext cx="879814" cy="1013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File:Jagr Czech1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35" b="100000" l="0" r="99643">
                        <a14:foregroundMark x1="87857" y1="53923" x2="92679" y2="72621"/>
                        <a14:foregroundMark x1="86607" y1="77963" x2="80000" y2="97329"/>
                        <a14:foregroundMark x1="96964" y1="96494" x2="4643" y2="70117"/>
                        <a14:foregroundMark x1="7679" y1="70618" x2="12321" y2="56427"/>
                        <a14:foregroundMark x1="58750" y1="16694" x2="56607" y2="34891"/>
                        <a14:foregroundMark x1="64821" y1="28381" x2="62321" y2="34891"/>
                        <a14:foregroundMark x1="58036" y1="9015" x2="58036" y2="9015"/>
                        <a14:foregroundMark x1="86071" y1="46244" x2="86071" y2="46244"/>
                        <a14:foregroundMark x1="47500" y1="61269" x2="47500" y2="61269"/>
                        <a14:foregroundMark x1="43214" y1="54424" x2="38036" y2="72287"/>
                        <a14:foregroundMark x1="55000" y1="56427" x2="47500" y2="76628"/>
                        <a14:foregroundMark x1="39286" y1="52421" x2="52321" y2="55927"/>
                        <a14:foregroundMark x1="39643" y1="57596" x2="53214" y2="62437"/>
                        <a14:foregroundMark x1="43214" y1="66611" x2="51964" y2="72621"/>
                        <a14:foregroundMark x1="45000" y1="70117" x2="60536" y2="72287"/>
                        <a14:foregroundMark x1="84821" y1="56427" x2="36250" y2="94992"/>
                        <a14:foregroundMark x1="80000" y1="55927" x2="67857" y2="96160"/>
                        <a14:foregroundMark x1="49643" y1="88481" x2="75714" y2="98497"/>
                        <a14:foregroundMark x1="35357" y1="85142" x2="30179" y2="98998"/>
                        <a14:foregroundMark x1="59286" y1="92154" x2="38036" y2="98497"/>
                        <a14:foregroundMark x1="47500" y1="33222" x2="60179" y2="39733"/>
                        <a14:foregroundMark x1="65357" y1="46745" x2="64107" y2="51586"/>
                        <a14:foregroundMark x1="43571" y1="74290" x2="52321" y2="76294"/>
                        <a14:backgroundMark x1="29286" y1="4841" x2="1607" y2="59599"/>
                        <a14:backgroundMark x1="33214" y1="51920" x2="26250" y2="73790"/>
                        <a14:backgroundMark x1="53214" y1="3673" x2="40536" y2="15860"/>
                        <a14:backgroundMark x1="74821" y1="3673" x2="74821" y2="26377"/>
                        <a14:backgroundMark x1="92679" y1="2003" x2="96607" y2="57262"/>
                        <a14:backgroundMark x1="97500" y1="75459" x2="99107" y2="666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85" y="889907"/>
            <a:ext cx="3010905" cy="322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0744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0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64088" y="1931705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Her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favourite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sport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figure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skating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9026" y="905229"/>
            <a:ext cx="8479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What´s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her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favourite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sport?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64088" y="4710400"/>
            <a:ext cx="3528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His </a:t>
            </a:r>
            <a:r>
              <a:rPr lang="cs-CZ" sz="2400" b="1" dirty="0" err="1">
                <a:solidFill>
                  <a:schemeClr val="accent2">
                    <a:lumMod val="50000"/>
                  </a:schemeClr>
                </a:solidFill>
              </a:rPr>
              <a:t>favourite</a:t>
            </a:r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 sport </a:t>
            </a:r>
            <a:r>
              <a:rPr lang="cs-CZ" sz="2400" b="1" dirty="0" err="1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ice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hockey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69026" y="3683924"/>
            <a:ext cx="8479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What´s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his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favourite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sport?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9" name="Picture 5" descr="C:\Users\uživatel\AppData\Local\Microsoft\Windows\Temporary Internet Files\Content.IE5\IHEGVARK\MC9004465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1777" y="4509120"/>
            <a:ext cx="1509675" cy="1739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Users\uživatel\AppData\Local\Microsoft\Windows\Temporary Internet Files\Content.IE5\UFJJ3S0D\MC9004465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3098" y="1618705"/>
            <a:ext cx="1354975" cy="1456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23528" y="332656"/>
            <a:ext cx="80978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</a:rPr>
              <a:t>Try</a:t>
            </a:r>
            <a:r>
              <a:rPr lang="cs-CZ" sz="2400" b="1" dirty="0" smtClean="0">
                <a:solidFill>
                  <a:schemeClr val="bg1"/>
                </a:solidFill>
              </a:rPr>
              <a:t> to </a:t>
            </a:r>
            <a:r>
              <a:rPr lang="cs-CZ" sz="2400" b="1" dirty="0" err="1" smtClean="0">
                <a:solidFill>
                  <a:schemeClr val="bg1"/>
                </a:solidFill>
              </a:rPr>
              <a:t>answer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the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questions</a:t>
            </a:r>
            <a:r>
              <a:rPr lang="cs-CZ" sz="2400" b="1" dirty="0" smtClean="0">
                <a:solidFill>
                  <a:schemeClr val="bg1"/>
                </a:solidFill>
              </a:rPr>
              <a:t> and </a:t>
            </a:r>
            <a:r>
              <a:rPr lang="cs-CZ" sz="2400" b="1" dirty="0" err="1" smtClean="0">
                <a:solidFill>
                  <a:schemeClr val="bg1"/>
                </a:solidFill>
              </a:rPr>
              <a:t>click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at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the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picture</a:t>
            </a:r>
            <a:r>
              <a:rPr lang="cs-CZ" sz="2400" b="1" dirty="0" smtClean="0">
                <a:solidFill>
                  <a:schemeClr val="bg1"/>
                </a:solidFill>
              </a:rPr>
              <a:t> to </a:t>
            </a:r>
            <a:r>
              <a:rPr lang="cs-CZ" sz="2400" b="1" dirty="0" err="1" smtClean="0">
                <a:solidFill>
                  <a:schemeClr val="bg1"/>
                </a:solidFill>
              </a:rPr>
              <a:t>check</a:t>
            </a:r>
            <a:r>
              <a:rPr lang="cs-CZ" sz="2400" b="1" dirty="0" smtClean="0">
                <a:solidFill>
                  <a:schemeClr val="bg1"/>
                </a:solidFill>
              </a:rPr>
              <a:t>.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9649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7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64088" y="1931705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His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favourite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sport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free style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skiing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9026" y="905229"/>
            <a:ext cx="8479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What´s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his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favourite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sport?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64088" y="4710400"/>
            <a:ext cx="3528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Her </a:t>
            </a:r>
            <a:r>
              <a:rPr lang="cs-CZ" sz="2400" b="1" dirty="0" err="1">
                <a:solidFill>
                  <a:schemeClr val="accent2">
                    <a:lumMod val="50000"/>
                  </a:schemeClr>
                </a:solidFill>
              </a:rPr>
              <a:t>favourite</a:t>
            </a:r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 sport </a:t>
            </a:r>
            <a:r>
              <a:rPr lang="cs-CZ" sz="2400" b="1" dirty="0" err="1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curling.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69026" y="3683924"/>
            <a:ext cx="8479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What´s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her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favourite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sport?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6" name="Picture 3" descr="C:\Users\uživatel\AppData\Local\Microsoft\Windows\Temporary Internet Files\Content.IE5\KICJQ83H\MC9004464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887" y="1700808"/>
            <a:ext cx="1773022" cy="1575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uživatel\AppData\Local\Microsoft\Windows\Temporary Internet Files\Content.IE5\7ZZ02OO0\MC9004465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887" y="4404202"/>
            <a:ext cx="1478154" cy="1443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23528" y="332656"/>
            <a:ext cx="80978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</a:rPr>
              <a:t>Try</a:t>
            </a:r>
            <a:r>
              <a:rPr lang="cs-CZ" sz="2400" b="1" dirty="0" smtClean="0">
                <a:solidFill>
                  <a:schemeClr val="bg1"/>
                </a:solidFill>
              </a:rPr>
              <a:t> to </a:t>
            </a:r>
            <a:r>
              <a:rPr lang="cs-CZ" sz="2400" b="1" dirty="0" err="1" smtClean="0">
                <a:solidFill>
                  <a:schemeClr val="bg1"/>
                </a:solidFill>
              </a:rPr>
              <a:t>answer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the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questions</a:t>
            </a:r>
            <a:r>
              <a:rPr lang="cs-CZ" sz="2400" b="1" dirty="0" smtClean="0">
                <a:solidFill>
                  <a:schemeClr val="bg1"/>
                </a:solidFill>
              </a:rPr>
              <a:t> and </a:t>
            </a:r>
            <a:r>
              <a:rPr lang="cs-CZ" sz="2400" b="1" dirty="0" err="1" smtClean="0">
                <a:solidFill>
                  <a:schemeClr val="bg1"/>
                </a:solidFill>
              </a:rPr>
              <a:t>click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at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the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picture</a:t>
            </a:r>
            <a:r>
              <a:rPr lang="cs-CZ" sz="2400" b="1" dirty="0" smtClean="0">
                <a:solidFill>
                  <a:schemeClr val="bg1"/>
                </a:solidFill>
              </a:rPr>
              <a:t> to </a:t>
            </a:r>
            <a:r>
              <a:rPr lang="cs-CZ" sz="2400" b="1" dirty="0" err="1" smtClean="0">
                <a:solidFill>
                  <a:schemeClr val="bg1"/>
                </a:solidFill>
              </a:rPr>
              <a:t>check</a:t>
            </a:r>
            <a:r>
              <a:rPr lang="cs-CZ" sz="2400" b="1" dirty="0" smtClean="0">
                <a:solidFill>
                  <a:schemeClr val="bg1"/>
                </a:solidFill>
              </a:rPr>
              <a:t>.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9649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7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30018" y="5229200"/>
            <a:ext cx="11900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Ice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hockey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60490" y="1987470"/>
            <a:ext cx="1484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Figure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skating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67198" y="2166829"/>
            <a:ext cx="1136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Curling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56176" y="5373216"/>
            <a:ext cx="15789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Freestyle </a:t>
            </a:r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skiing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7" name="Picture 3" descr="C:\Users\uživatel\AppData\Local\Microsoft\Windows\Temporary Internet Files\Content.IE5\KICJQ83H\MC9004464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8535" y="3356992"/>
            <a:ext cx="1402428" cy="1246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7ZZ02OO0\MC9004465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4721" y="1660050"/>
            <a:ext cx="1221615" cy="1192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živatel\AppData\Local\Microsoft\Windows\Temporary Internet Files\Content.IE5\IHEGVARK\MC9004465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9310" y="4964963"/>
            <a:ext cx="1189195" cy="1369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živatel\AppData\Local\Microsoft\Windows\Temporary Internet Files\Content.IE5\UFJJ3S0D\MC9004465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2923" y="3255357"/>
            <a:ext cx="1305421" cy="1403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3491880" y="3645024"/>
            <a:ext cx="2232248" cy="6870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Click</a:t>
            </a:r>
            <a:r>
              <a:rPr lang="cs-CZ" sz="2000" dirty="0" smtClean="0"/>
              <a:t> on </a:t>
            </a:r>
            <a:r>
              <a:rPr lang="cs-CZ" sz="2000" dirty="0" err="1" smtClean="0"/>
              <a:t>the</a:t>
            </a:r>
            <a:r>
              <a:rPr lang="cs-CZ" sz="2000" dirty="0" smtClean="0"/>
              <a:t> square.</a:t>
            </a:r>
            <a:endParaRPr lang="cs-CZ" sz="2000" dirty="0"/>
          </a:p>
        </p:txBody>
      </p:sp>
      <p:sp>
        <p:nvSpPr>
          <p:cNvPr id="15" name="Nadpis 5"/>
          <p:cNvSpPr txBox="1">
            <a:spLocks/>
          </p:cNvSpPr>
          <p:nvPr/>
        </p:nvSpPr>
        <p:spPr>
          <a:xfrm>
            <a:off x="457200" y="554352"/>
            <a:ext cx="8291264" cy="7864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200" dirty="0" err="1" smtClean="0"/>
              <a:t>Find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pairs</a:t>
            </a:r>
            <a:r>
              <a:rPr lang="cs-CZ" sz="3200" dirty="0" smtClean="0"/>
              <a:t> </a:t>
            </a:r>
            <a:r>
              <a:rPr lang="cs-CZ" sz="3200" dirty="0" err="1" smtClean="0"/>
              <a:t>of</a:t>
            </a:r>
            <a:r>
              <a:rPr lang="cs-CZ" sz="3200" dirty="0" smtClean="0"/>
              <a:t> </a:t>
            </a:r>
            <a:r>
              <a:rPr lang="cs-CZ" sz="3200" dirty="0" err="1" smtClean="0"/>
              <a:t>Olympic</a:t>
            </a:r>
            <a:r>
              <a:rPr lang="cs-CZ" sz="3200" dirty="0" smtClean="0"/>
              <a:t> </a:t>
            </a:r>
            <a:r>
              <a:rPr lang="cs-CZ" sz="3200" dirty="0" err="1" smtClean="0"/>
              <a:t>sports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16" name="Obdélník 15"/>
          <p:cNvSpPr/>
          <p:nvPr/>
        </p:nvSpPr>
        <p:spPr>
          <a:xfrm>
            <a:off x="1546419" y="1508580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3874146" y="1508580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6278978" y="1508580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1546419" y="3263478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6300192" y="3255357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1546419" y="4964964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3902714" y="4964964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6300192" y="4964964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17044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013502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2">
                    <a:lumMod val="50000"/>
                  </a:schemeClr>
                </a:solidFill>
              </a:rPr>
              <a:t>The most important </a:t>
            </a:r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thing </a:t>
            </a:r>
            <a:r>
              <a:rPr lang="en-US" sz="2400" b="1" dirty="0">
                <a:solidFill>
                  <a:schemeClr val="accent2">
                    <a:lumMod val="50000"/>
                  </a:schemeClr>
                </a:solidFill>
              </a:rPr>
              <a:t>in the Olympic Games is not to win but to take </a:t>
            </a:r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part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…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sym typeface="Wingdings" panose="05000000000000000000" pitchFamily="2" charset="2"/>
              </a:rPr>
              <a:t>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1478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340768"/>
            <a:ext cx="8280920" cy="4674832"/>
          </a:xfrm>
        </p:spPr>
        <p:txBody>
          <a:bodyPr>
            <a:normAutofit fontScale="92500" lnSpcReduction="20000"/>
          </a:bodyPr>
          <a:lstStyle/>
          <a:p>
            <a:r>
              <a:rPr lang="cs-CZ" i="1" u="sng" dirty="0" smtClean="0"/>
              <a:t>Galerie:</a:t>
            </a:r>
            <a:r>
              <a:rPr lang="cs-CZ" i="1" dirty="0" smtClean="0"/>
              <a:t> microsoft.office.com</a:t>
            </a:r>
          </a:p>
          <a:p>
            <a:r>
              <a:rPr lang="cs-CZ" sz="2000" i="1" dirty="0" smtClean="0"/>
              <a:t>Internetové zdroje:</a:t>
            </a:r>
          </a:p>
          <a:p>
            <a:r>
              <a:rPr lang="cs-CZ" sz="2000" dirty="0" smtClean="0"/>
              <a:t>PUMBAA80. </a:t>
            </a:r>
            <a:r>
              <a:rPr lang="cs-CZ" sz="2000" i="1" dirty="0" smtClean="0"/>
              <a:t>Wikipedia.cz</a:t>
            </a:r>
            <a:r>
              <a:rPr lang="cs-CZ" sz="2000" dirty="0" smtClean="0"/>
              <a:t> [online]. [cit. 14.2.2014]. Dostupný na WWW: http://commons.wikimedia.org/wiki/File:Olympic_rings_with_white_rims.svg</a:t>
            </a:r>
          </a:p>
          <a:p>
            <a:r>
              <a:rPr lang="cs-CZ" sz="2000" dirty="0"/>
              <a:t>SERG!O. </a:t>
            </a:r>
            <a:r>
              <a:rPr lang="cs-CZ" sz="2000" i="1" dirty="0"/>
              <a:t>Wikipedia.cz</a:t>
            </a:r>
            <a:r>
              <a:rPr lang="cs-CZ" sz="2000" dirty="0"/>
              <a:t> [online]. [cit. 14.2.2014]. Dostupný na WWW: http://</a:t>
            </a:r>
            <a:r>
              <a:rPr lang="cs-CZ" sz="2000" dirty="0" smtClean="0"/>
              <a:t>commons.wikimedia.org/wiki/File:Continentes.png</a:t>
            </a:r>
            <a:endParaRPr lang="cs-CZ" sz="2000" dirty="0"/>
          </a:p>
          <a:p>
            <a:r>
              <a:rPr lang="cs-CZ" sz="2000" dirty="0"/>
              <a:t>DEERSTOP. </a:t>
            </a:r>
            <a:r>
              <a:rPr lang="cs-CZ" sz="2000" i="1" dirty="0"/>
              <a:t>Wikipedia.cz</a:t>
            </a:r>
            <a:r>
              <a:rPr lang="cs-CZ" sz="2000" dirty="0"/>
              <a:t> [online]. [cit. 9.3.2014]. Dostupný na WWW: http://commons.wikimedia.org/wiki/File:2011_Rostelecom_Cup_-_</a:t>
            </a:r>
            <a:r>
              <a:rPr lang="cs-CZ" sz="2000" dirty="0" smtClean="0"/>
              <a:t>Brezina-2.jpg</a:t>
            </a:r>
            <a:endParaRPr lang="cs-CZ" sz="2000" dirty="0"/>
          </a:p>
          <a:p>
            <a:r>
              <a:rPr lang="cs-CZ" sz="2000" dirty="0"/>
              <a:t>S.YUME. </a:t>
            </a:r>
            <a:r>
              <a:rPr lang="cs-CZ" sz="2000" i="1" dirty="0"/>
              <a:t>Wikipedia.cz</a:t>
            </a:r>
            <a:r>
              <a:rPr lang="cs-CZ" sz="2000" dirty="0"/>
              <a:t> [online]. [cit. 9.3.2014]. Dostupný na WWW: http://</a:t>
            </a:r>
            <a:r>
              <a:rPr lang="cs-CZ" sz="2000" dirty="0" smtClean="0"/>
              <a:t>en.wikipedia.org/wiki/File:Jagr_Czech1.png</a:t>
            </a:r>
            <a:endParaRPr lang="nl-NL" sz="2000" dirty="0"/>
          </a:p>
          <a:p>
            <a:r>
              <a:rPr lang="nl-NL" sz="2000" dirty="0"/>
              <a:t>HETLAND. </a:t>
            </a:r>
            <a:r>
              <a:rPr lang="nl-NL" sz="2000" i="1" dirty="0"/>
              <a:t>Wikipedia.org</a:t>
            </a:r>
            <a:r>
              <a:rPr lang="nl-NL" sz="2000" dirty="0"/>
              <a:t> [online]. [cit. 9.3.2014]. Dostupný na WWW: http://en.wikipedia.org/wiki/File:Curling_Canada_Torino_2006.jpg</a:t>
            </a:r>
            <a:r>
              <a:rPr lang="cs-CZ" sz="2000" dirty="0" smtClean="0"/>
              <a:t> </a:t>
            </a:r>
            <a:endParaRPr lang="cs-CZ" sz="2000" dirty="0"/>
          </a:p>
          <a:p>
            <a:r>
              <a:rPr lang="cs-CZ" sz="2000" dirty="0" smtClean="0"/>
              <a:t>obr. </a:t>
            </a:r>
            <a:r>
              <a:rPr lang="cs-CZ" sz="2000" dirty="0" err="1"/>
              <a:t>s</a:t>
            </a:r>
            <a:r>
              <a:rPr lang="cs-CZ" sz="2000" dirty="0" err="1" smtClean="0"/>
              <a:t>lide</a:t>
            </a:r>
            <a:r>
              <a:rPr lang="cs-CZ" sz="2000" dirty="0" smtClean="0"/>
              <a:t> 11 – dílem autora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 smtClean="0"/>
          </a:p>
          <a:p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3575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8685</TotalTime>
  <Words>675</Words>
  <Application>Microsoft Office PowerPoint</Application>
  <PresentationFormat>Předvádění na obrazovce (4:3)</PresentationFormat>
  <Paragraphs>93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Základní škola a Mateřská škola Bílá Třemešná, okres Trutnov</vt:lpstr>
      <vt:lpstr>Anotace</vt:lpstr>
      <vt:lpstr>WINTER OLYMPIC GAMES </vt:lpstr>
      <vt:lpstr>SPORT</vt:lpstr>
      <vt:lpstr>Curling</vt:lpstr>
      <vt:lpstr>Michal Březina</vt:lpstr>
      <vt:lpstr>Nikola Sudová</vt:lpstr>
      <vt:lpstr>Jaromír Jágr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Miluše Senetová</dc:creator>
  <cp:lastModifiedBy>Miluše Senetová</cp:lastModifiedBy>
  <cp:revision>192</cp:revision>
  <dcterms:created xsi:type="dcterms:W3CDTF">2014-01-17T20:58:57Z</dcterms:created>
  <dcterms:modified xsi:type="dcterms:W3CDTF">2014-03-10T03:11:40Z</dcterms:modified>
</cp:coreProperties>
</file>