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6" r:id="rId2"/>
    <p:sldId id="324" r:id="rId3"/>
    <p:sldId id="289" r:id="rId4"/>
    <p:sldId id="303" r:id="rId5"/>
    <p:sldId id="311" r:id="rId6"/>
    <p:sldId id="310" r:id="rId7"/>
    <p:sldId id="309" r:id="rId8"/>
    <p:sldId id="308" r:id="rId9"/>
    <p:sldId id="322" r:id="rId10"/>
    <p:sldId id="323" r:id="rId11"/>
    <p:sldId id="318" r:id="rId12"/>
    <p:sldId id="307" r:id="rId13"/>
    <p:sldId id="28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2712"/>
    <a:srgbClr val="B03B00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35" autoAdjust="0"/>
    <p:restoredTop sz="94660"/>
  </p:normalViewPr>
  <p:slideViewPr>
    <p:cSldViewPr>
      <p:cViewPr varScale="1">
        <p:scale>
          <a:sx n="73" d="100"/>
          <a:sy n="73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VY_32_INOVACE_OLYMPIC_GAMES_III.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únor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B59264B-F9AF-4C9B-A354-D1A569DD3923}" type="presOf" srcId="{A6F0E638-0CDE-4E1F-BB57-10C18463C623}" destId="{7DCEBD2C-792F-484E-9C96-926E03F540ED}" srcOrd="0" destOrd="1" presId="urn:microsoft.com/office/officeart/2008/layout/VerticalCurvedList"/>
    <dgm:cxn modelId="{941A8F84-23B3-4B4A-92C8-3A0D4BC03B38}" type="presOf" srcId="{BA9EE107-A5FB-41C4-9EF1-1CC153B68B3F}" destId="{9C0CD981-713F-47B3-AE2F-2963F2684A6F}" srcOrd="0" destOrd="0" presId="urn:microsoft.com/office/officeart/2008/layout/VerticalCurvedList"/>
    <dgm:cxn modelId="{25020995-8218-4AE0-968F-25D62D73F464}" type="presOf" srcId="{3061F91D-8548-4FCB-A021-DD835A272F0F}" destId="{88F378EC-C3F8-47CD-AEFF-49BA634320FB}" srcOrd="0" destOrd="0" presId="urn:microsoft.com/office/officeart/2008/layout/VerticalCurvedList"/>
    <dgm:cxn modelId="{3BB4A6E6-D101-4F42-8275-5790E96A89CD}" type="presOf" srcId="{A83A7CFB-B411-4357-9641-4A8443F73655}" destId="{F036299F-AF4D-4DAF-ABF5-87E8CC3FEF1B}" srcOrd="0" destOrd="0" presId="urn:microsoft.com/office/officeart/2008/layout/VerticalCurvedList"/>
    <dgm:cxn modelId="{4E27EC0F-7C86-483E-9B8D-79AFCE2BE160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25A21E50-D0D2-4AD5-A7CA-6188EFB3D72B}" type="presOf" srcId="{E392F34A-E55D-43D5-AEDD-49027298B816}" destId="{7DCEBD2C-792F-484E-9C96-926E03F540ED}" srcOrd="0" destOrd="0" presId="urn:microsoft.com/office/officeart/2008/layout/VerticalCurvedList"/>
    <dgm:cxn modelId="{6CDC8820-862E-4CFD-8222-9C5E06B51B9D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2369FEC0-8FA7-48F5-AA28-E70F72678E2C}" type="presOf" srcId="{F3C4A836-23AC-4E41-B6D6-51221E7E6743}" destId="{EF104B90-7E69-4918-A202-E6F91FC6E413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09542D1-4B2A-4869-8088-8DB8C841FC5A}" type="presParOf" srcId="{9C0CD981-713F-47B3-AE2F-2963F2684A6F}" destId="{96773A7D-3367-4F53-A2D2-EA5770AFFDB3}" srcOrd="0" destOrd="0" presId="urn:microsoft.com/office/officeart/2008/layout/VerticalCurvedList"/>
    <dgm:cxn modelId="{5664BA5F-FE2C-472F-BBB9-36C0247DEFB2}" type="presParOf" srcId="{96773A7D-3367-4F53-A2D2-EA5770AFFDB3}" destId="{F31B7103-6E88-4DB9-9888-CB9E0B3FEEF8}" srcOrd="0" destOrd="0" presId="urn:microsoft.com/office/officeart/2008/layout/VerticalCurvedList"/>
    <dgm:cxn modelId="{4BC947E2-7CA7-46BD-985E-A782F0E65274}" type="presParOf" srcId="{F31B7103-6E88-4DB9-9888-CB9E0B3FEEF8}" destId="{F7A92DE4-3445-4B9B-AF3D-F2DA6F69C25D}" srcOrd="0" destOrd="0" presId="urn:microsoft.com/office/officeart/2008/layout/VerticalCurvedList"/>
    <dgm:cxn modelId="{5A8ECFB6-23E5-4D3E-A30C-F9EAB1CAB6AB}" type="presParOf" srcId="{F31B7103-6E88-4DB9-9888-CB9E0B3FEEF8}" destId="{EF104B90-7E69-4918-A202-E6F91FC6E413}" srcOrd="1" destOrd="0" presId="urn:microsoft.com/office/officeart/2008/layout/VerticalCurvedList"/>
    <dgm:cxn modelId="{B0B9CB50-2310-410C-9A5A-A65A64680791}" type="presParOf" srcId="{F31B7103-6E88-4DB9-9888-CB9E0B3FEEF8}" destId="{F5A5022A-2B1C-4F3B-B289-BC099E9CE92F}" srcOrd="2" destOrd="0" presId="urn:microsoft.com/office/officeart/2008/layout/VerticalCurvedList"/>
    <dgm:cxn modelId="{F25A9256-5620-4238-A0D5-8897871CDA8F}" type="presParOf" srcId="{F31B7103-6E88-4DB9-9888-CB9E0B3FEEF8}" destId="{F16BA6F4-95DE-4E28-BF94-6459A70C4A6D}" srcOrd="3" destOrd="0" presId="urn:microsoft.com/office/officeart/2008/layout/VerticalCurvedList"/>
    <dgm:cxn modelId="{5629ED0D-73C7-40E7-B752-E48E1D89AE0C}" type="presParOf" srcId="{96773A7D-3367-4F53-A2D2-EA5770AFFDB3}" destId="{F036299F-AF4D-4DAF-ABF5-87E8CC3FEF1B}" srcOrd="1" destOrd="0" presId="urn:microsoft.com/office/officeart/2008/layout/VerticalCurvedList"/>
    <dgm:cxn modelId="{B00FA6EC-C706-454C-B15C-AD2BCB64CC07}" type="presParOf" srcId="{96773A7D-3367-4F53-A2D2-EA5770AFFDB3}" destId="{40B95986-31F6-48A6-A8D8-D04AC3BEDA92}" srcOrd="2" destOrd="0" presId="urn:microsoft.com/office/officeart/2008/layout/VerticalCurvedList"/>
    <dgm:cxn modelId="{C7F03D20-1EFA-41C1-A38D-50519146E03D}" type="presParOf" srcId="{40B95986-31F6-48A6-A8D8-D04AC3BEDA92}" destId="{112F553D-60C2-4CC4-948D-0369F51C4DB0}" srcOrd="0" destOrd="0" presId="urn:microsoft.com/office/officeart/2008/layout/VerticalCurvedList"/>
    <dgm:cxn modelId="{1939EA21-7AB7-412D-A5C6-B37684B57AA0}" type="presParOf" srcId="{96773A7D-3367-4F53-A2D2-EA5770AFFDB3}" destId="{A1781B13-DE10-4169-ABDE-0384026A6B34}" srcOrd="3" destOrd="0" presId="urn:microsoft.com/office/officeart/2008/layout/VerticalCurvedList"/>
    <dgm:cxn modelId="{81A2F0D7-BD0F-40EC-9445-F3DF35B31B84}" type="presParOf" srcId="{96773A7D-3367-4F53-A2D2-EA5770AFFDB3}" destId="{65CD74A9-3E7B-49D7-95DD-EB8B72D6CA84}" srcOrd="4" destOrd="0" presId="urn:microsoft.com/office/officeart/2008/layout/VerticalCurvedList"/>
    <dgm:cxn modelId="{66EC70FB-B46E-494E-9FD9-DA496FFDC14C}" type="presParOf" srcId="{65CD74A9-3E7B-49D7-95DD-EB8B72D6CA84}" destId="{2741B69B-255D-4143-BECE-5BD9035A4FC6}" srcOrd="0" destOrd="0" presId="urn:microsoft.com/office/officeart/2008/layout/VerticalCurvedList"/>
    <dgm:cxn modelId="{207DC5A9-EDEF-4EAD-80EF-2535E459B3DE}" type="presParOf" srcId="{96773A7D-3367-4F53-A2D2-EA5770AFFDB3}" destId="{7DCEBD2C-792F-484E-9C96-926E03F540ED}" srcOrd="5" destOrd="0" presId="urn:microsoft.com/office/officeart/2008/layout/VerticalCurvedList"/>
    <dgm:cxn modelId="{B29CDD04-F085-4D1F-8609-23A5247D28B1}" type="presParOf" srcId="{96773A7D-3367-4F53-A2D2-EA5770AFFDB3}" destId="{8E391AE5-35EA-4A7F-ACFF-6E662A0BD046}" srcOrd="6" destOrd="0" presId="urn:microsoft.com/office/officeart/2008/layout/VerticalCurvedList"/>
    <dgm:cxn modelId="{B1DE8EC6-5083-4851-AC68-D3246AD8B939}" type="presParOf" srcId="{8E391AE5-35EA-4A7F-ACFF-6E662A0BD046}" destId="{EB133F34-59A3-4639-B813-3EF5396EC28B}" srcOrd="0" destOrd="0" presId="urn:microsoft.com/office/officeart/2008/layout/VerticalCurvedList"/>
    <dgm:cxn modelId="{F4239D3A-8D0E-4A14-BD02-5AB229CF8DF4}" type="presParOf" srcId="{96773A7D-3367-4F53-A2D2-EA5770AFFDB3}" destId="{88F378EC-C3F8-47CD-AEFF-49BA634320FB}" srcOrd="7" destOrd="0" presId="urn:microsoft.com/office/officeart/2008/layout/VerticalCurvedList"/>
    <dgm:cxn modelId="{0E5D8F66-F3DB-4227-B038-B03BFC2998F8}" type="presParOf" srcId="{96773A7D-3367-4F53-A2D2-EA5770AFFDB3}" destId="{0C1D6B2A-9239-4220-B9D4-EF24FF044C0E}" srcOrd="8" destOrd="0" presId="urn:microsoft.com/office/officeart/2008/layout/VerticalCurvedList"/>
    <dgm:cxn modelId="{666E62C8-AEC4-4E8E-BA67-084BBD5F05EE}" type="presParOf" srcId="{0C1D6B2A-9239-4220-B9D4-EF24FF044C0E}" destId="{A6FEC19F-0F90-4EC7-BB21-E0ADFEFFA617}" srcOrd="0" destOrd="0" presId="urn:microsoft.com/office/officeart/2008/layout/VerticalCurvedList"/>
    <dgm:cxn modelId="{3BA86A99-4FAC-461D-BF8D-9CF2AE028D17}" type="presParOf" srcId="{96773A7D-3367-4F53-A2D2-EA5770AFFDB3}" destId="{CAE44C5F-81A1-4D30-8D3F-2E663ECAC700}" srcOrd="9" destOrd="0" presId="urn:microsoft.com/office/officeart/2008/layout/VerticalCurvedList"/>
    <dgm:cxn modelId="{A331964E-88E1-43C5-AC42-B1182FAAAD7E}" type="presParOf" srcId="{96773A7D-3367-4F53-A2D2-EA5770AFFDB3}" destId="{053E2699-E7D5-4B6C-A824-2ED732C32228}" srcOrd="10" destOrd="0" presId="urn:microsoft.com/office/officeart/2008/layout/VerticalCurvedList"/>
    <dgm:cxn modelId="{C1C6893D-B143-4BDE-BC00-520F8BDE2BA8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únor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VY_32_INOVACE_OLYMPIC_GAMES_III.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112064-C24A-4F30-9367-33742B0FDEB5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4EA45-B8FE-4537-9886-283DA6296B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280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830277E-ED0E-4AFF-9A9A-3E8C753F6112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0757D94-F8D3-4E09-BA61-DA77E57A4E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a/a9/Matura_Jan_CZE_IMG_9236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46868550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293914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připomenutí zimní olympiády v Soči, výkladu slovíček (sporty) a procvičení otázek a odpovědí anglické gramatiky I.st. (na tento materiál navazují volně další tři), </a:t>
            </a:r>
          </a:p>
          <a:p>
            <a:pPr algn="just"/>
            <a:r>
              <a:rPr lang="cs-CZ" dirty="0" smtClean="0"/>
              <a:t>Je </a:t>
            </a:r>
            <a:r>
              <a:rPr lang="cs-CZ" dirty="0"/>
              <a:t>určen pro žáky 5. ročníku.</a:t>
            </a:r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20 </a:t>
            </a:r>
            <a:r>
              <a:rPr lang="cs-CZ" dirty="0"/>
              <a:t>minut.</a:t>
            </a:r>
            <a:endParaRPr lang="cs-CZ" dirty="0" smtClean="0"/>
          </a:p>
          <a:p>
            <a:pPr algn="just"/>
            <a:r>
              <a:rPr lang="cs-CZ" dirty="0" err="1" smtClean="0"/>
              <a:t>Slide</a:t>
            </a:r>
            <a:r>
              <a:rPr lang="cs-CZ" dirty="0" smtClean="0"/>
              <a:t>  4 představí čtyři zimní sporty, snímky 5 – 8  čtyři české zástupce těchto sportů - na texty navazují vždy tři otázky na ověření porozumění textu. Kliknutím na otázku se pak objeví správná odpověď.</a:t>
            </a:r>
            <a:endParaRPr lang="cs-CZ" dirty="0"/>
          </a:p>
          <a:p>
            <a:pPr algn="just"/>
            <a:r>
              <a:rPr lang="cs-CZ" dirty="0" smtClean="0"/>
              <a:t>Snímky 9 </a:t>
            </a:r>
            <a:r>
              <a:rPr lang="cs-CZ" smtClean="0"/>
              <a:t>- 11 </a:t>
            </a:r>
            <a:r>
              <a:rPr lang="cs-CZ" dirty="0" smtClean="0"/>
              <a:t>hravou formou ověřují novou slovní zásobu, snímek 11 jako hru pexeso(kliknutím na čtverce se otvírají a zavírají obrázky a názvy jednotlivých sportů).</a:t>
            </a:r>
            <a:endParaRPr lang="cs-CZ" dirty="0"/>
          </a:p>
          <a:p>
            <a:pPr algn="just"/>
            <a:r>
              <a:rPr lang="cs-CZ" dirty="0" smtClean="0"/>
              <a:t>Materiál obsahuje 13 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090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48453" y="2420888"/>
            <a:ext cx="8229600" cy="1252728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WINTER OLYMPIC GAMES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11" name="Picture 2" descr="File:Olympic rings with white rim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88323"/>
            <a:ext cx="2937840" cy="142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94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349107" y="5703639"/>
            <a:ext cx="1710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Snowboard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33813" y="3111351"/>
            <a:ext cx="1734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 jumping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89797" y="5703639"/>
            <a:ext cx="203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Speed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16522" y="3183359"/>
            <a:ext cx="24753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Combined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pic>
        <p:nvPicPr>
          <p:cNvPr id="3075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220" y="3964450"/>
            <a:ext cx="154716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NG1CY44X\MC900446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623" y="3944333"/>
            <a:ext cx="1528877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623" y="1698187"/>
            <a:ext cx="142374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1115616" y="1910971"/>
            <a:ext cx="2193053" cy="1200380"/>
            <a:chOff x="827584" y="1910971"/>
            <a:chExt cx="2193053" cy="1200380"/>
          </a:xfrm>
        </p:grpSpPr>
        <p:pic>
          <p:nvPicPr>
            <p:cNvPr id="3078" name="Picture 6" descr="C:\Users\uživatel\AppData\Local\Microsoft\Windows\Temporary Internet Files\Content.IE5\0BOFSMYG\MC90044654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031741"/>
              <a:ext cx="972436" cy="965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9" name="Picture 7" descr="C:\Users\uživatel\AppData\Local\Microsoft\Windows\Temporary Internet Files\Content.IE5\S4JOJYFJ\MC90044651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6437" y="1910971"/>
              <a:ext cx="1104200" cy="120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8805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3.cn.cz/14/1362056925_dvorak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403" l="5517" r="69195">
                        <a14:foregroundMark x1="6437" y1="16294" x2="15402" y2="19808"/>
                        <a14:foregroundMark x1="44368" y1="3195" x2="42529" y2="3514"/>
                        <a14:foregroundMark x1="63448" y1="12460" x2="60230" y2="16933"/>
                        <a14:foregroundMark x1="33333" y1="21086" x2="34713" y2="26837"/>
                        <a14:backgroundMark x1="31724" y1="28435" x2="6667" y2="26198"/>
                        <a14:backgroundMark x1="45977" y1="27796" x2="68506" y2="29393"/>
                        <a14:backgroundMark x1="62989" y1="24601" x2="74023" y2="26518"/>
                      </a14:backgroundRemoval>
                    </a14:imgEffect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90" r="25332"/>
          <a:stretch/>
        </p:blipFill>
        <p:spPr bwMode="auto">
          <a:xfrm>
            <a:off x="75438" y="983553"/>
            <a:ext cx="3349063" cy="345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07662" y="1696617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Miroslav Dvořák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ordic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combined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skier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The Nordic combined is a winter sport in which athletes compete in cross-country skiing and ski jumping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just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Miroslav Dvořák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finished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eleventh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in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men's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individual large hill/10 km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Miroslav Dvořák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47655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finish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eleventh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79503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Miroslav Dvořák a Czech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alpine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skier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163579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combined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summer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7092280" y="434557"/>
            <a:ext cx="1647674" cy="901864"/>
            <a:chOff x="827584" y="1910971"/>
            <a:chExt cx="2193053" cy="1200380"/>
          </a:xfrm>
        </p:grpSpPr>
        <p:pic>
          <p:nvPicPr>
            <p:cNvPr id="10" name="Picture 6" descr="C:\Users\uživatel\AppData\Local\Microsoft\Windows\Temporary Internet Files\Content.IE5\0BOFSMYG\MC90044654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031741"/>
              <a:ext cx="972436" cy="965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7" descr="C:\Users\uživatel\AppData\Local\Microsoft\Windows\Temporary Internet Files\Content.IE5\S4JOJYFJ\MC90044651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6437" y="1910971"/>
              <a:ext cx="1104200" cy="120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TextovéPole 11"/>
          <p:cNvSpPr txBox="1"/>
          <p:nvPr/>
        </p:nvSpPr>
        <p:spPr>
          <a:xfrm>
            <a:off x="5904620" y="4441467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518680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584765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did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567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01847"/>
            <a:ext cx="55446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Jan Matura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ski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jumper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29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January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1980.He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Český Krumlov.</a:t>
            </a:r>
            <a:r>
              <a:rPr lang="en-US" sz="2400" dirty="0"/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His best individual World Cup result is a double victory in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Sapporo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2013.</a:t>
            </a:r>
          </a:p>
          <a:p>
            <a:pPr algn="just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skier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too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</a:p>
          <a:p>
            <a:pPr algn="just"/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316132"/>
            <a:ext cx="8229600" cy="1252728"/>
          </a:xfrm>
        </p:spPr>
        <p:txBody>
          <a:bodyPr/>
          <a:lstStyle/>
          <a:p>
            <a:r>
              <a:rPr lang="cs-CZ" dirty="0" smtClean="0"/>
              <a:t>Jan Matura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47655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best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individual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result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double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victory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79503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old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16357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File:Matura Jan CZE IMG 923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67" b="99666" l="4255" r="92287">
                        <a14:foregroundMark x1="55851" y1="61102" x2="53191" y2="97830"/>
                        <a14:foregroundMark x1="23670" y1="87479" x2="92819" y2="87813"/>
                        <a14:foregroundMark x1="89894" y1="54758" x2="88032" y2="77129"/>
                        <a14:foregroundMark x1="71543" y1="63439" x2="71543" y2="78798"/>
                        <a14:foregroundMark x1="42819" y1="61770" x2="41223" y2="77629"/>
                        <a14:foregroundMark x1="60106" y1="70785" x2="60106" y2="70785"/>
                        <a14:foregroundMark x1="36170" y1="62270" x2="30053" y2="69616"/>
                        <a14:foregroundMark x1="26862" y1="90150" x2="26862" y2="99833"/>
                        <a14:foregroundMark x1="87234" y1="44407" x2="91223" y2="50751"/>
                        <a14:foregroundMark x1="88564" y1="50417" x2="84043" y2="56260"/>
                        <a14:foregroundMark x1="70213" y1="54591" x2="60372" y2="55593"/>
                        <a14:foregroundMark x1="46277" y1="53422" x2="46277" y2="53422"/>
                        <a14:foregroundMark x1="40691" y1="67279" x2="25798" y2="81135"/>
                        <a14:foregroundMark x1="7979" y1="67780" x2="13032" y2="75960"/>
                        <a14:foregroundMark x1="24468" y1="74791" x2="24468" y2="74791"/>
                        <a14:foregroundMark x1="12500" y1="76795" x2="25532" y2="75960"/>
                        <a14:foregroundMark x1="44681" y1="22705" x2="45745" y2="12020"/>
                        <a14:foregroundMark x1="60372" y1="6511" x2="69681" y2="167"/>
                        <a14:foregroundMark x1="50266" y1="69783" x2="50266" y2="69783"/>
                        <a14:foregroundMark x1="61436" y1="69282" x2="61436" y2="69282"/>
                        <a14:backgroundMark x1="6915" y1="51252" x2="20479" y2="6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2474316" cy="394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15816" y="448882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thirty-four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519958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like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ski jumping. 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4765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isn´t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2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932" y="476672"/>
            <a:ext cx="803666" cy="79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183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0/0a/BoarderX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44583" l="60469" r="90000">
                        <a14:backgroundMark x1="81406" y1="35000" x2="86563" y2="3708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167" b="41832"/>
          <a:stretch/>
        </p:blipFill>
        <p:spPr bwMode="auto">
          <a:xfrm>
            <a:off x="-180528" y="685644"/>
            <a:ext cx="4439536" cy="4319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1371540"/>
            <a:ext cx="55446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Eva  Samková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snowboarder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who is the 2014 Olympic champion in snowboard cross</a:t>
            </a:r>
            <a:r>
              <a:rPr lang="en-US" sz="2400" dirty="0" smtClean="0"/>
              <a:t>.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She won a gold medal in snowboard cross for the Czech Republic at the 2014 Winter Olympics in Sochi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just"/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on 28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2">
                    <a:lumMod val="50000"/>
                  </a:schemeClr>
                </a:solidFill>
              </a:rPr>
              <a:t>April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 in 1993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lives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Vrchlabí.</a:t>
            </a:r>
          </a:p>
          <a:p>
            <a:pPr algn="just"/>
            <a:endParaRPr lang="cs-CZ" sz="2400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Eva Samková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47655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What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79503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Where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live?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163579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skiing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snowboarding?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784" y="435737"/>
            <a:ext cx="873335" cy="9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563888" y="4479503"/>
            <a:ext cx="3270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live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in Vrchlabí.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186809"/>
            <a:ext cx="3635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like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snowboarding.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76949" y="5847655"/>
            <a:ext cx="36995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won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a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gold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medal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77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File:Martina Sablikova 2007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28312E"/>
              </a:clrFrom>
              <a:clrTo>
                <a:srgbClr val="28312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67" b="96667" l="10000" r="90000"/>
                    </a14:imgEffect>
                    <a14:imgEffect>
                      <a14:artisticGlowDiffused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572" r="21817"/>
          <a:stretch/>
        </p:blipFill>
        <p:spPr bwMode="auto">
          <a:xfrm>
            <a:off x="94128" y="1275731"/>
            <a:ext cx="2677671" cy="297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1092800"/>
            <a:ext cx="59046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Martina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Sáblíková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 Czech 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speedskater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,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s</a:t>
            </a:r>
            <a:r>
              <a:rPr lang="en-US" sz="2400" dirty="0" err="1" smtClean="0">
                <a:solidFill>
                  <a:schemeClr val="accent2">
                    <a:lumMod val="50000"/>
                  </a:schemeClr>
                </a:solidFill>
              </a:rPr>
              <a:t>pecializing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in long distance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races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 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born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27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May in 1987.</a:t>
            </a:r>
          </a:p>
          <a:p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She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is an Olympic gold medal winner and a multiple World champion. She became the first Czech to win two Olympic gold medals at one Winter Games in the 2010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Olympiad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(Vancouver,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Canada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won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gold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and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one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silver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9"/>
            <a:ext cx="8229600" cy="786416"/>
          </a:xfrm>
        </p:spPr>
        <p:txBody>
          <a:bodyPr/>
          <a:lstStyle/>
          <a:p>
            <a:r>
              <a:rPr lang="cs-CZ" dirty="0" smtClean="0"/>
              <a:t>Martina </a:t>
            </a:r>
            <a:r>
              <a:rPr lang="cs-CZ" dirty="0" err="1" smtClean="0"/>
              <a:t>Sáblíková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47655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many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gold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medals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win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Sochi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79503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How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old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5013176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long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or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short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distance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races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8" name="Picture 4" descr="C:\Users\uživatel\AppData\Local\Microsoft\Windows\Temporary Internet Files\Content.IE5\NG1CY44X\MC9004465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612" y="320515"/>
            <a:ext cx="809624" cy="93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771800" y="450912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twenty-seven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544522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like</a:t>
            </a:r>
            <a:r>
              <a:rPr lang="cs-CZ" sz="2400" b="1" dirty="0" err="1" smtClean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long distance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races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6279703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(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won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)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one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gold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medal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295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64088" y="193170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Her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ski jumping.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her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71040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combined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865" y="1698187"/>
            <a:ext cx="1423744" cy="1413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1475656" y="4525708"/>
            <a:ext cx="2193053" cy="1200380"/>
            <a:chOff x="827584" y="1910971"/>
            <a:chExt cx="2193053" cy="1200380"/>
          </a:xfrm>
        </p:grpSpPr>
        <p:pic>
          <p:nvPicPr>
            <p:cNvPr id="11" name="Picture 6" descr="C:\Users\uživatel\AppData\Local\Microsoft\Windows\Temporary Internet Files\Content.IE5\0BOFSMYG\MC90044654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031741"/>
              <a:ext cx="972436" cy="965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7" descr="C:\Users\uživatel\AppData\Local\Microsoft\Windows\Temporary Internet Files\Content.IE5\S4JOJYFJ\MC90044651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6437" y="1910971"/>
              <a:ext cx="1104200" cy="120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TextovéPole 12"/>
          <p:cNvSpPr txBox="1"/>
          <p:nvPr/>
        </p:nvSpPr>
        <p:spPr>
          <a:xfrm>
            <a:off x="323528" y="332656"/>
            <a:ext cx="8097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Try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answer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questions</a:t>
            </a:r>
            <a:r>
              <a:rPr lang="cs-CZ" sz="2400" b="1" dirty="0" smtClean="0">
                <a:solidFill>
                  <a:schemeClr val="bg1"/>
                </a:solidFill>
              </a:rPr>
              <a:t> and </a:t>
            </a:r>
            <a:r>
              <a:rPr lang="cs-CZ" sz="2400" b="1" dirty="0" err="1" smtClean="0">
                <a:solidFill>
                  <a:schemeClr val="bg1"/>
                </a:solidFill>
              </a:rPr>
              <a:t>click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picture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check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649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64088" y="1931705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snowboard.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026" y="905229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his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471040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Her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sport </a:t>
            </a:r>
            <a:r>
              <a:rPr lang="cs-CZ" sz="2400" b="1" dirty="0" err="1">
                <a:solidFill>
                  <a:schemeClr val="accent2">
                    <a:lumMod val="50000"/>
                  </a:schemeClr>
                </a:solidFill>
              </a:rPr>
              <a:t>is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speed </a:t>
            </a:r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skating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69026" y="3683924"/>
            <a:ext cx="8479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What´s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her </a:t>
            </a:r>
            <a:r>
              <a:rPr lang="cs-CZ" sz="3200" b="1" dirty="0" err="1" smtClean="0">
                <a:solidFill>
                  <a:schemeClr val="accent2">
                    <a:lumMod val="50000"/>
                  </a:schemeClr>
                </a:solidFill>
              </a:rPr>
              <a:t>favourite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sport?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20511"/>
            <a:ext cx="154716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uživatel\AppData\Local\Microsoft\Windows\Temporary Internet Files\Content.IE5\NG1CY44X\MC900446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246245"/>
            <a:ext cx="1528877" cy="175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332656"/>
            <a:ext cx="8097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Try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answer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questions</a:t>
            </a:r>
            <a:r>
              <a:rPr lang="cs-CZ" sz="2400" b="1" dirty="0" smtClean="0">
                <a:solidFill>
                  <a:schemeClr val="bg1"/>
                </a:solidFill>
              </a:rPr>
              <a:t> and </a:t>
            </a:r>
            <a:r>
              <a:rPr lang="cs-CZ" sz="2400" b="1" dirty="0" err="1" smtClean="0">
                <a:solidFill>
                  <a:schemeClr val="bg1"/>
                </a:solidFill>
              </a:rPr>
              <a:t>click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at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picture</a:t>
            </a:r>
            <a:r>
              <a:rPr lang="cs-CZ" sz="2400" b="1" dirty="0" smtClean="0">
                <a:solidFill>
                  <a:schemeClr val="bg1"/>
                </a:solidFill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</a:rPr>
              <a:t>check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859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741247" y="2242015"/>
            <a:ext cx="14574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Snowboard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09877" y="5385410"/>
            <a:ext cx="14584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Ski jumping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41247" y="5313402"/>
            <a:ext cx="1676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Speed </a:t>
            </a:r>
            <a:r>
              <a:rPr lang="cs-CZ" sz="2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skating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90398" y="2001034"/>
            <a:ext cx="2012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Nordic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2">
                    <a:lumMod val="50000"/>
                  </a:schemeClr>
                </a:solidFill>
              </a:rPr>
              <a:t>Combined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457200" y="482344"/>
            <a:ext cx="8147248" cy="1146456"/>
          </a:xfrm>
        </p:spPr>
        <p:txBody>
          <a:bodyPr>
            <a:normAutofit/>
          </a:bodyPr>
          <a:lstStyle/>
          <a:p>
            <a:r>
              <a:rPr lang="cs-CZ" sz="3200" dirty="0" err="1"/>
              <a:t>Find</a:t>
            </a:r>
            <a:r>
              <a:rPr lang="cs-CZ" sz="3200" dirty="0"/>
              <a:t> </a:t>
            </a:r>
            <a:r>
              <a:rPr lang="cs-CZ" sz="3200" dirty="0" err="1"/>
              <a:t>the</a:t>
            </a:r>
            <a:r>
              <a:rPr lang="cs-CZ" sz="3200" dirty="0"/>
              <a:t> </a:t>
            </a:r>
            <a:r>
              <a:rPr lang="cs-CZ" sz="3200" dirty="0" err="1"/>
              <a:t>pairs</a:t>
            </a:r>
            <a:r>
              <a:rPr lang="cs-CZ" sz="3200" dirty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Olympic</a:t>
            </a:r>
            <a:r>
              <a:rPr lang="cs-CZ" sz="3200" dirty="0"/>
              <a:t> </a:t>
            </a:r>
            <a:r>
              <a:rPr lang="cs-CZ" sz="3200" dirty="0" err="1"/>
              <a:t>sports</a:t>
            </a:r>
            <a:r>
              <a:rPr lang="cs-CZ" sz="3200" dirty="0"/>
              <a:t>:</a:t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3075" name="Picture 3" descr="C:\Users\uživatel\AppData\Local\Microsoft\Windows\Temporary Internet Files\Content.IE5\WMI2HY9G\MC900446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585" y="1700808"/>
            <a:ext cx="1056735" cy="1187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NG1CY44X\MC900446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76" y="3429000"/>
            <a:ext cx="1044244" cy="120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0BOFSMYG\MC9004465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988" y="3505377"/>
            <a:ext cx="1083804" cy="107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1490357" y="5275336"/>
            <a:ext cx="1353451" cy="803620"/>
            <a:chOff x="827584" y="1910971"/>
            <a:chExt cx="2193053" cy="1200380"/>
          </a:xfrm>
        </p:grpSpPr>
        <p:pic>
          <p:nvPicPr>
            <p:cNvPr id="3078" name="Picture 6" descr="C:\Users\uživatel\AppData\Local\Microsoft\Windows\Temporary Internet Files\Content.IE5\0BOFSMYG\MC90044654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2031741"/>
              <a:ext cx="972436" cy="9652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79" name="Picture 7" descr="C:\Users\uživatel\AppData\Local\Microsoft\Windows\Temporary Internet Files\Content.IE5\S4JOJYFJ\MC90044651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6437" y="1910971"/>
              <a:ext cx="1104200" cy="120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Obdélník 12"/>
          <p:cNvSpPr/>
          <p:nvPr/>
        </p:nvSpPr>
        <p:spPr>
          <a:xfrm>
            <a:off x="3419872" y="3717032"/>
            <a:ext cx="2232248" cy="6870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Click</a:t>
            </a:r>
            <a:r>
              <a:rPr lang="cs-CZ" sz="2000" dirty="0" smtClean="0"/>
              <a:t> on </a:t>
            </a:r>
            <a:r>
              <a:rPr lang="cs-CZ" sz="2000" dirty="0" err="1" smtClean="0"/>
              <a:t>the</a:t>
            </a:r>
            <a:r>
              <a:rPr lang="cs-CZ" sz="2000" dirty="0" smtClean="0"/>
              <a:t> square.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474411" y="158058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802138" y="158058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206970" y="1580588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1474411" y="3335486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6228184" y="3327365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474411" y="503697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830706" y="503697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228184" y="5036972"/>
            <a:ext cx="1440160" cy="14163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978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013502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The most important 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thing </a:t>
            </a:r>
            <a:r>
              <a:rPr lang="en-US" sz="2400" b="1" dirty="0">
                <a:solidFill>
                  <a:schemeClr val="accent2">
                    <a:lumMod val="50000"/>
                  </a:schemeClr>
                </a:solidFill>
              </a:rPr>
              <a:t>in the Olympic Games is not to win but to take 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part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…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sym typeface="Wingdings" panose="05000000000000000000" pitchFamily="2" charset="2"/>
              </a:rPr>
              <a:t>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7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4674832"/>
          </a:xfrm>
        </p:spPr>
        <p:txBody>
          <a:bodyPr>
            <a:normAutofit lnSpcReduction="10000"/>
          </a:bodyPr>
          <a:lstStyle/>
          <a:p>
            <a:r>
              <a:rPr lang="cs-CZ" i="1" u="sng" dirty="0" smtClean="0"/>
              <a:t>Galerie:</a:t>
            </a:r>
            <a:r>
              <a:rPr lang="cs-CZ" i="1" dirty="0" smtClean="0"/>
              <a:t> microsoft.office.com</a:t>
            </a:r>
          </a:p>
          <a:p>
            <a:r>
              <a:rPr lang="cs-CZ" sz="2000" i="1" dirty="0" smtClean="0"/>
              <a:t>Internetové zdroje:</a:t>
            </a:r>
          </a:p>
          <a:p>
            <a:r>
              <a:rPr lang="cs-CZ" sz="2000" dirty="0" smtClean="0"/>
              <a:t>SNOWBOARDER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16.2.2014]. Dostupný na WWW: http://commons.wikimedia.org/wiki/File:BoarderX.JPG </a:t>
            </a:r>
          </a:p>
          <a:p>
            <a:r>
              <a:rPr lang="cs-CZ" sz="2000" dirty="0"/>
              <a:t>HETLAND, </a:t>
            </a:r>
            <a:r>
              <a:rPr lang="cs-CZ" sz="2000" dirty="0" err="1"/>
              <a:t>Bjarte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16.2.2014]. Dostupný na WWW: http://</a:t>
            </a:r>
            <a:r>
              <a:rPr lang="cs-CZ" sz="2000" dirty="0" smtClean="0"/>
              <a:t>commons.wikimedia.org/wiki/File:Martina_Sablikova_2007.jpg?uselang=cs</a:t>
            </a:r>
            <a:endParaRPr lang="cs-CZ" sz="1800" dirty="0"/>
          </a:p>
          <a:p>
            <a:r>
              <a:rPr lang="cs-CZ" sz="1800" dirty="0"/>
              <a:t>BJOERTVEDT. </a:t>
            </a:r>
            <a:r>
              <a:rPr lang="cs-CZ" sz="1800" i="1" dirty="0"/>
              <a:t>Wikipedia.cz</a:t>
            </a:r>
            <a:r>
              <a:rPr lang="cs-CZ" sz="1800" dirty="0"/>
              <a:t> [online]. [cit. 19.2.2014]. Dostupný na WWW: http://commons.wikimedia.org/wiki/File:Matura_Jan_CZE_IMG_9236.JPG </a:t>
            </a:r>
            <a:r>
              <a:rPr lang="cs-CZ" sz="2000" dirty="0" smtClean="0"/>
              <a:t> </a:t>
            </a:r>
            <a:endParaRPr lang="cs-CZ" sz="1600" dirty="0"/>
          </a:p>
          <a:p>
            <a:r>
              <a:rPr lang="cs-CZ" sz="2000" dirty="0" smtClean="0"/>
              <a:t>obr. </a:t>
            </a:r>
            <a:r>
              <a:rPr lang="cs-CZ" sz="2000" dirty="0" err="1" smtClean="0"/>
              <a:t>slide</a:t>
            </a:r>
            <a:r>
              <a:rPr lang="cs-CZ" sz="2000" dirty="0" smtClean="0"/>
              <a:t> 5 dílem autora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57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8246</TotalTime>
  <Words>697</Words>
  <Application>Microsoft Office PowerPoint</Application>
  <PresentationFormat>Předvádění na obrazovce (4:3)</PresentationFormat>
  <Paragraphs>92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WINTER OLYMPIC GAMES </vt:lpstr>
      <vt:lpstr>SPORT</vt:lpstr>
      <vt:lpstr>Miroslav Dvořák</vt:lpstr>
      <vt:lpstr>Jan Matura</vt:lpstr>
      <vt:lpstr>Eva Samková</vt:lpstr>
      <vt:lpstr>Martina Sáblíková</vt:lpstr>
      <vt:lpstr>Prezentace aplikace PowerPoint</vt:lpstr>
      <vt:lpstr>Prezentace aplikace PowerPoint</vt:lpstr>
      <vt:lpstr>Find the pairs of Olympic sports: 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Miluše Senetová</cp:lastModifiedBy>
  <cp:revision>180</cp:revision>
  <dcterms:created xsi:type="dcterms:W3CDTF">2014-01-17T20:58:57Z</dcterms:created>
  <dcterms:modified xsi:type="dcterms:W3CDTF">2014-03-10T03:11:21Z</dcterms:modified>
</cp:coreProperties>
</file>