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9" r:id="rId9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308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410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6081918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Literatura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– rozbor tematického plánu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Literární dílo, plán tematický, kompoziční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a jazykový, téma, děj, postava, čas </a:t>
                      </a:r>
                      <a:r>
                        <a:rPr lang="cs-CZ" sz="12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 </a:t>
                      </a:r>
                      <a:r>
                        <a:rPr lang="cs-CZ" sz="12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prostředí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Český jazyk a literatura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Mechanik seřizovač, Podnikání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Tematický plán literárního díla 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VY_32_INOVACE_34_691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9673" y="6127933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843083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2092783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195736" y="1412776"/>
            <a:ext cx="5256584" cy="7996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                    L I T E R Á R N Í   D Í L O 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2464712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  Literární dílo je jednotou obsahu a formy .</a:t>
            </a:r>
          </a:p>
          <a:p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sz="1400" b="1" dirty="0" smtClean="0"/>
              <a:t>OBSAH </a:t>
            </a:r>
            <a:r>
              <a:rPr lang="cs-CZ" sz="1400" dirty="0" smtClean="0"/>
              <a:t>= souhrn skutečností , o nichž dílo vypovídá.</a:t>
            </a:r>
          </a:p>
          <a:p>
            <a:r>
              <a:rPr lang="cs-CZ" dirty="0" smtClean="0"/>
              <a:t>             </a:t>
            </a:r>
            <a:r>
              <a:rPr lang="cs-CZ" sz="1200" dirty="0" smtClean="0"/>
              <a:t>(děj, postavy , prostředí, autorův záměr a jeho postoje, názory, společenský dopad díla,…)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FORMA = </a:t>
            </a:r>
            <a:r>
              <a:rPr lang="cs-CZ" sz="1400" dirty="0" smtClean="0"/>
              <a:t>způsob, jak je umělecké dílo ztvárněno 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2411760" y="3789040"/>
            <a:ext cx="482453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 L Á N Y   L I T E R Á R N Í H O   D Í L A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17319" y="3861048"/>
            <a:ext cx="74636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3</a:t>
            </a:r>
            <a:endParaRPr lang="cs-CZ" sz="8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537321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017319" y="5373216"/>
            <a:ext cx="1813849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Tematický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779912" y="5373216"/>
            <a:ext cx="1728192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Kompoziční 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372200" y="5373216"/>
            <a:ext cx="187220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Jazykový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5" name="Obdélník 4"/>
          <p:cNvSpPr/>
          <p:nvPr/>
        </p:nvSpPr>
        <p:spPr>
          <a:xfrm>
            <a:off x="827584" y="1340768"/>
            <a:ext cx="381642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Tematický plán  literárního díla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2132856"/>
            <a:ext cx="7632848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u="sng" dirty="0" smtClean="0"/>
              <a:t>Složky tematického plánu :</a:t>
            </a:r>
          </a:p>
          <a:p>
            <a:endParaRPr lang="cs-CZ" sz="1400" b="1" u="sng" dirty="0" smtClean="0"/>
          </a:p>
          <a:p>
            <a:pPr marL="342900" indent="-342900">
              <a:buAutoNum type="arabicPeriod"/>
            </a:pPr>
            <a:r>
              <a:rPr lang="cs-CZ" sz="1400" b="1" u="sng" dirty="0" smtClean="0"/>
              <a:t> Téma  </a:t>
            </a:r>
            <a:r>
              <a:rPr lang="cs-CZ" sz="1200" b="1" dirty="0" smtClean="0"/>
              <a:t>-  </a:t>
            </a:r>
            <a:r>
              <a:rPr lang="cs-CZ" sz="1200" dirty="0" smtClean="0"/>
              <a:t>osobitě zpracovaný námět – autorova volba, jeho pohled na určitou skutečnost,</a:t>
            </a:r>
          </a:p>
          <a:p>
            <a:r>
              <a:rPr lang="cs-CZ" sz="1200" dirty="0" smtClean="0"/>
              <a:t>                      hlavní téma (ústřední), nejdůležitější – jím je určováno celé dílo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vedlejší téma je podřízeno hlavnímu,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podle témat se literatura dělí např. na historickou, válečnou, přírodní, současnou,…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Často je vyjádřeno téma již  samotným názvem díla : Eduard Bass: Cirkus </a:t>
            </a:r>
            <a:r>
              <a:rPr lang="cs-CZ" sz="1200" dirty="0" err="1" smtClean="0"/>
              <a:t>Humberto</a:t>
            </a:r>
            <a:endParaRPr lang="cs-CZ" sz="1200" dirty="0" smtClean="0"/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J.  Škvorecký : Tankový prapor</a:t>
            </a:r>
          </a:p>
          <a:p>
            <a:r>
              <a:rPr lang="cs-CZ" sz="1200" b="1" dirty="0"/>
              <a:t> </a:t>
            </a:r>
            <a:r>
              <a:rPr lang="cs-CZ" sz="1200" b="1" dirty="0" smtClean="0"/>
              <a:t>                     epizoda –</a:t>
            </a:r>
            <a:r>
              <a:rPr lang="cs-CZ" sz="1200" dirty="0" smtClean="0"/>
              <a:t> větší tematický úsek (celek, příběh , dějový úsek ,vložený do hlavního děje, např.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Viktorčin příběh v Babičce B. Němcové  </a:t>
            </a:r>
            <a:endParaRPr lang="cs-CZ" sz="1200" dirty="0"/>
          </a:p>
          <a:p>
            <a:endParaRPr lang="cs-CZ" sz="1200" b="1" dirty="0" smtClean="0"/>
          </a:p>
          <a:p>
            <a:pPr marL="228600" indent="-228600">
              <a:buAutoNum type="arabicPeriod" startAt="2"/>
            </a:pPr>
            <a:r>
              <a:rPr lang="cs-CZ" sz="1400" b="1" u="sng" dirty="0" smtClean="0"/>
              <a:t>  Děj</a:t>
            </a:r>
            <a:r>
              <a:rPr lang="cs-CZ" sz="1200" b="1" u="sng" dirty="0" smtClean="0"/>
              <a:t> -  </a:t>
            </a:r>
            <a:r>
              <a:rPr lang="cs-CZ" sz="1200" dirty="0" smtClean="0"/>
              <a:t>vše, co se v díle odehrává – může být </a:t>
            </a:r>
            <a:r>
              <a:rPr lang="cs-CZ" sz="1200" b="1" dirty="0" smtClean="0"/>
              <a:t>jednoduchý děj</a:t>
            </a:r>
            <a:r>
              <a:rPr lang="cs-CZ" sz="1200" dirty="0" smtClean="0"/>
              <a:t>( v pohádce, v pověsti, v písni…- </a:t>
            </a:r>
            <a:r>
              <a:rPr lang="cs-CZ" sz="1200" b="1" dirty="0" smtClean="0"/>
              <a:t>má jednu dějovou linii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</a:t>
            </a:r>
            <a:r>
              <a:rPr lang="cs-CZ" sz="1200" b="1" dirty="0" smtClean="0"/>
              <a:t>složitý  děj </a:t>
            </a:r>
            <a:r>
              <a:rPr lang="cs-CZ" sz="1200" dirty="0" smtClean="0"/>
              <a:t>– má děj hlavní a děje vedlejší – odbočky </a:t>
            </a:r>
            <a:r>
              <a:rPr lang="cs-CZ" sz="1200" b="1" dirty="0" smtClean="0"/>
              <a:t>( epizody)</a:t>
            </a:r>
          </a:p>
          <a:p>
            <a:endParaRPr lang="cs-CZ" sz="1200" dirty="0"/>
          </a:p>
          <a:p>
            <a:r>
              <a:rPr lang="cs-CZ" sz="1200" dirty="0" smtClean="0"/>
              <a:t>               </a:t>
            </a:r>
          </a:p>
          <a:p>
            <a:pPr marL="342900" indent="-342900">
              <a:buAutoNum type="arabicPeriod" startAt="3"/>
            </a:pPr>
            <a:r>
              <a:rPr lang="cs-CZ" sz="1400" b="1" u="sng" dirty="0" smtClean="0"/>
              <a:t>Postava – aktér 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= člověk zachycený v literárním díle – </a:t>
            </a:r>
            <a:r>
              <a:rPr lang="cs-CZ" sz="1200" b="1" dirty="0" smtClean="0"/>
              <a:t>obraz člověka</a:t>
            </a:r>
          </a:p>
          <a:p>
            <a:r>
              <a:rPr lang="cs-CZ" sz="1200" b="1" dirty="0"/>
              <a:t> </a:t>
            </a:r>
            <a:r>
              <a:rPr lang="cs-CZ" sz="1200" b="1" dirty="0" smtClean="0"/>
              <a:t>        </a:t>
            </a:r>
            <a:r>
              <a:rPr lang="cs-CZ" sz="1200" dirty="0" smtClean="0"/>
              <a:t>vedle lidí i </a:t>
            </a:r>
            <a:r>
              <a:rPr lang="cs-CZ" sz="1200" b="1" dirty="0" smtClean="0"/>
              <a:t>personifikovaná </a:t>
            </a:r>
            <a:r>
              <a:rPr lang="cs-CZ" sz="1200" dirty="0" smtClean="0"/>
              <a:t>zvířata(včelka</a:t>
            </a:r>
            <a:r>
              <a:rPr lang="cs-CZ" sz="1200" b="1" dirty="0" smtClean="0"/>
              <a:t> </a:t>
            </a:r>
            <a:r>
              <a:rPr lang="cs-CZ" sz="1200" dirty="0" smtClean="0"/>
              <a:t>Mája, Ferda-mravenec, cínový vojáček</a:t>
            </a:r>
            <a:r>
              <a:rPr lang="cs-CZ" sz="1200" b="1" dirty="0" smtClean="0"/>
              <a:t>,…</a:t>
            </a:r>
          </a:p>
          <a:p>
            <a:r>
              <a:rPr lang="cs-CZ" sz="1200" b="1" dirty="0"/>
              <a:t> </a:t>
            </a:r>
            <a:r>
              <a:rPr lang="cs-CZ" sz="1200" b="1" dirty="0" smtClean="0"/>
              <a:t>        někdy : abstraktní jevy – </a:t>
            </a:r>
            <a:r>
              <a:rPr lang="cs-CZ" sz="1200" dirty="0" smtClean="0"/>
              <a:t>Dobro. Zlo, Rozum, Pýcha,…</a:t>
            </a:r>
          </a:p>
          <a:p>
            <a:r>
              <a:rPr lang="cs-CZ" sz="1200" b="1" dirty="0" smtClean="0"/>
              <a:t>                       nadpřirozené bytosti : </a:t>
            </a:r>
            <a:r>
              <a:rPr lang="cs-CZ" sz="1200" dirty="0" smtClean="0"/>
              <a:t>drak, víla, vodník,-…</a:t>
            </a:r>
            <a:endParaRPr lang="cs-CZ" sz="1400" b="1" dirty="0" smtClean="0"/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3605" y="1449953"/>
            <a:ext cx="862506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sz="1400" dirty="0" smtClean="0"/>
              <a:t>může jí být i sám </a:t>
            </a:r>
            <a:r>
              <a:rPr lang="cs-CZ" sz="1400" b="1" dirty="0" smtClean="0"/>
              <a:t>vypravěč</a:t>
            </a:r>
            <a:r>
              <a:rPr lang="cs-CZ" sz="1400" dirty="0" smtClean="0"/>
              <a:t> – </a:t>
            </a:r>
            <a:r>
              <a:rPr lang="cs-CZ" sz="1400" b="1" dirty="0" smtClean="0"/>
              <a:t>autobiografické dílo</a:t>
            </a:r>
          </a:p>
          <a:p>
            <a:endParaRPr lang="cs-CZ" sz="1400" b="1" dirty="0"/>
          </a:p>
          <a:p>
            <a:r>
              <a:rPr lang="cs-CZ" sz="1400" b="1" dirty="0" smtClean="0"/>
              <a:t>       obvykle však téma člověka, jeho vztahy k jiným lidem , jeho osud, jeho činy,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Postava je uvedena:  a) </a:t>
            </a:r>
            <a:r>
              <a:rPr lang="cs-CZ" sz="1400" dirty="0" smtClean="0"/>
              <a:t>jejím</a:t>
            </a:r>
            <a:r>
              <a:rPr lang="cs-CZ" sz="1400" b="1" dirty="0" smtClean="0"/>
              <a:t> popisem,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b) její </a:t>
            </a:r>
            <a:r>
              <a:rPr lang="cs-CZ" sz="1400" b="1" dirty="0" smtClean="0"/>
              <a:t>charakteristikou -  1. přímou – přímé konstatování vlastností,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</a:t>
            </a:r>
            <a:r>
              <a:rPr lang="cs-CZ" sz="1400" dirty="0" smtClean="0"/>
              <a:t>         2. </a:t>
            </a:r>
            <a:r>
              <a:rPr lang="cs-CZ" sz="1400" b="1" dirty="0" smtClean="0"/>
              <a:t>nepřímou</a:t>
            </a:r>
            <a:r>
              <a:rPr lang="cs-CZ" sz="1400" dirty="0" smtClean="0"/>
              <a:t> – tzv. situační – vlastnosti se projeví  v jednání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                        za určité situace, např. při požáru,…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3. charakteristika </a:t>
            </a:r>
            <a:r>
              <a:rPr lang="cs-CZ" sz="1400" b="1" dirty="0" smtClean="0"/>
              <a:t>jménem</a:t>
            </a:r>
            <a:r>
              <a:rPr lang="cs-CZ" sz="1400" dirty="0" smtClean="0"/>
              <a:t>  ( nomen – omen:  baron Prášil),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někdy i jazykem- </a:t>
            </a:r>
            <a:r>
              <a:rPr lang="cs-CZ" sz="1400" b="1" dirty="0" smtClean="0"/>
              <a:t>mluvou</a:t>
            </a:r>
            <a:r>
              <a:rPr lang="cs-CZ" sz="1400" dirty="0" smtClean="0"/>
              <a:t> ( např. postavy Strakonického dudáka).</a:t>
            </a:r>
          </a:p>
          <a:p>
            <a:r>
              <a:rPr lang="cs-CZ" sz="1400" dirty="0" smtClean="0"/>
              <a:t>       </a:t>
            </a:r>
            <a:r>
              <a:rPr lang="cs-CZ" sz="1400" b="1" dirty="0" smtClean="0"/>
              <a:t>Rozdělení postav: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</a:t>
            </a:r>
            <a:r>
              <a:rPr lang="cs-CZ" sz="1400" dirty="0" smtClean="0"/>
              <a:t>většinou podle toho, jakou maj</a:t>
            </a:r>
            <a:r>
              <a:rPr lang="cs-CZ" sz="1400" b="1" dirty="0" smtClean="0"/>
              <a:t>í úlohu v díle :postava hlavní  - protagonista </a:t>
            </a:r>
            <a:r>
              <a:rPr lang="cs-CZ" sz="1400" dirty="0" smtClean="0"/>
              <a:t>(literární hrdina),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postavy vedlejší,  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postava epizodická </a:t>
            </a:r>
            <a:r>
              <a:rPr lang="cs-CZ" sz="1400" dirty="0" smtClean="0"/>
              <a:t>( vystupuje pouze v epizodě – např. Viktorka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       v Němcové  Babičce).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Význam postavy autor často naznačí tím, že její jméno uvede v názvu díla – </a:t>
            </a:r>
            <a:r>
              <a:rPr lang="cs-CZ" sz="1400" b="1" dirty="0" smtClean="0"/>
              <a:t>titulní postava </a:t>
            </a:r>
            <a:r>
              <a:rPr lang="cs-CZ" sz="1400" dirty="0" smtClean="0"/>
              <a:t>( F. L. Věk od A. Jiráska,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                    Maryčka </a:t>
            </a:r>
            <a:r>
              <a:rPr lang="cs-CZ" sz="1400" dirty="0" err="1" smtClean="0"/>
              <a:t>Magdonova</a:t>
            </a:r>
            <a:r>
              <a:rPr lang="cs-CZ" sz="1400" dirty="0" smtClean="0"/>
              <a:t> od P. Bezruče.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</a:t>
            </a:r>
            <a:r>
              <a:rPr lang="cs-CZ" sz="1400" b="1" dirty="0" smtClean="0"/>
              <a:t>Postavy kladné x záporné , protikladné</a:t>
            </a:r>
            <a:r>
              <a:rPr lang="cs-CZ" sz="1400" dirty="0" smtClean="0"/>
              <a:t>( anděl  x ďábel,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praktik  x idealista</a:t>
            </a:r>
            <a:r>
              <a:rPr lang="cs-CZ" sz="1200" dirty="0" smtClean="0"/>
              <a:t>.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</a:t>
            </a:r>
            <a:r>
              <a:rPr lang="cs-CZ" sz="1400" dirty="0" smtClean="0"/>
              <a:t>Pokud vlastnosti jedné postavy zároveň shrnují vlastnosti určité skupiny lidí,  hovoříme o</a:t>
            </a:r>
            <a:r>
              <a:rPr lang="cs-CZ" sz="1400" b="1" dirty="0" smtClean="0"/>
              <a:t> literárním  typu – </a:t>
            </a:r>
            <a:r>
              <a:rPr lang="cs-CZ" sz="1400" dirty="0" smtClean="0"/>
              <a:t>např.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</a:t>
            </a:r>
            <a:r>
              <a:rPr lang="cs-CZ" sz="1400" dirty="0" smtClean="0"/>
              <a:t>typ lakomce, pokrytce, typ žárlivce- Othello, Harpagon. Některé literární </a:t>
            </a:r>
            <a:r>
              <a:rPr lang="cs-CZ" sz="1400" dirty="0"/>
              <a:t>postavy se staly </a:t>
            </a:r>
            <a:r>
              <a:rPr lang="cs-CZ" sz="1400" dirty="0" smtClean="0"/>
              <a:t>proslulými tak, že dnes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samy označují jistý typ člověka( Don Quijote, Švejk). </a:t>
            </a:r>
            <a:endParaRPr lang="cs-CZ" sz="1400" dirty="0"/>
          </a:p>
          <a:p>
            <a:r>
              <a:rPr lang="cs-CZ" sz="1200" b="1" dirty="0"/>
              <a:t> </a:t>
            </a:r>
            <a:endParaRPr lang="cs-CZ" sz="1400" dirty="0" smtClean="0"/>
          </a:p>
          <a:p>
            <a:r>
              <a:rPr lang="cs-CZ" sz="1200" b="1" dirty="0" smtClean="0"/>
              <a:t>                     </a:t>
            </a:r>
            <a:r>
              <a:rPr lang="cs-CZ" sz="1400" b="1" dirty="0" smtClean="0"/>
              <a:t>                            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293" y="1162770"/>
            <a:ext cx="8568952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1400" b="1" dirty="0" smtClean="0"/>
              <a:t>4.  </a:t>
            </a:r>
            <a:r>
              <a:rPr lang="cs-CZ" sz="1400" dirty="0" smtClean="0"/>
              <a:t>Děj se odehrává v </a:t>
            </a:r>
            <a:r>
              <a:rPr lang="cs-CZ" sz="1400" b="1" u="sng" dirty="0" smtClean="0"/>
              <a:t>určitém čase  a v prostředí.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Čas a prostor </a:t>
            </a:r>
            <a:r>
              <a:rPr lang="cs-CZ" sz="1400" b="1" dirty="0" smtClean="0"/>
              <a:t>mohou být přirozené – reálné </a:t>
            </a:r>
            <a:r>
              <a:rPr lang="cs-CZ" sz="1400" dirty="0" smtClean="0"/>
              <a:t>(připomínají běžnou skutečnost)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– K. Poláček: Bylo nás pět – příběhy ze života dětí,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</a:t>
            </a:r>
            <a:r>
              <a:rPr lang="cs-CZ" sz="1400" b="1" dirty="0" smtClean="0"/>
              <a:t>fantastické</a:t>
            </a:r>
            <a:r>
              <a:rPr lang="cs-CZ" sz="1400" dirty="0" smtClean="0"/>
              <a:t> – </a:t>
            </a:r>
            <a:r>
              <a:rPr lang="cs-CZ" sz="1400" b="1" dirty="0" smtClean="0"/>
              <a:t>fiktivní</a:t>
            </a:r>
            <a:r>
              <a:rPr lang="cs-CZ" sz="1400" dirty="0" smtClean="0"/>
              <a:t>( nereálná místa a prostředí, fikční svět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časté </a:t>
            </a:r>
            <a:r>
              <a:rPr lang="cs-CZ" sz="1400" dirty="0"/>
              <a:t>obrovské časové přesuny do minulosti, budoucnosti,…</a:t>
            </a:r>
          </a:p>
          <a:p>
            <a:r>
              <a:rPr lang="cs-CZ" sz="1400" dirty="0" smtClean="0"/>
              <a:t>		</a:t>
            </a:r>
            <a:r>
              <a:rPr lang="cs-CZ" sz="1400" dirty="0"/>
              <a:t> </a:t>
            </a:r>
            <a:r>
              <a:rPr lang="cs-CZ" sz="1400" dirty="0" smtClean="0"/>
              <a:t>                      	 - literatura sci-fi,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-  přirozené a fantastické prvky se někdy </a:t>
            </a:r>
            <a:r>
              <a:rPr lang="cs-CZ" sz="1400" b="1" dirty="0" smtClean="0"/>
              <a:t>prolínají </a:t>
            </a:r>
            <a:r>
              <a:rPr lang="cs-CZ" sz="1400" dirty="0" smtClean="0"/>
              <a:t>( např. v pohádkách, mýtech),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-  někdy jsou čas a prostor přesně vymezeny, někdy jsou neurčité, idealizované. </a:t>
            </a:r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    </a:t>
            </a:r>
            <a:r>
              <a:rPr lang="cs-CZ" sz="1400" b="1" u="sng" dirty="0" smtClean="0"/>
              <a:t>5.  Vypravěč  - mluvčí díla</a:t>
            </a:r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- může mít různou formu: obvykle se ztotožňuje s autorem , s jednající postavou, vypravuje a komentuje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události, uvádí a charakterizuje postavy.</a:t>
            </a:r>
          </a:p>
          <a:p>
            <a:r>
              <a:rPr lang="cs-CZ" sz="1400" dirty="0" smtClean="0"/>
              <a:t>                                   </a:t>
            </a:r>
            <a:endParaRPr lang="cs-CZ" sz="1400" dirty="0"/>
          </a:p>
          <a:p>
            <a:r>
              <a:rPr lang="cs-CZ" sz="1400" dirty="0" smtClean="0"/>
              <a:t>                                       a) </a:t>
            </a:r>
            <a:r>
              <a:rPr lang="cs-CZ" sz="1400" b="1" dirty="0" smtClean="0"/>
              <a:t>vypravěč autorský- </a:t>
            </a:r>
            <a:r>
              <a:rPr lang="cs-CZ" sz="1400" dirty="0" smtClean="0"/>
              <a:t>tradiční , vševědoucí  o všem je informován, do děje však přímo</a:t>
            </a:r>
          </a:p>
          <a:p>
            <a:r>
              <a:rPr lang="cs-CZ" sz="1400" dirty="0" smtClean="0"/>
              <a:t>                                                                               nezasahuje</a:t>
            </a:r>
            <a:r>
              <a:rPr lang="cs-CZ" sz="1400" b="1" dirty="0" smtClean="0"/>
              <a:t>( od děje má etický odstup</a:t>
            </a:r>
            <a:r>
              <a:rPr lang="cs-CZ" sz="1400" dirty="0" smtClean="0"/>
              <a:t>), stojí nad ostatními postavami,</a:t>
            </a:r>
            <a:endParaRPr lang="cs-CZ" sz="1400" dirty="0"/>
          </a:p>
          <a:p>
            <a:r>
              <a:rPr lang="cs-CZ" sz="1400" dirty="0" smtClean="0"/>
              <a:t>             </a:t>
            </a:r>
            <a:r>
              <a:rPr lang="cs-CZ" sz="3200" dirty="0" smtClean="0"/>
              <a:t>3</a:t>
            </a:r>
            <a:r>
              <a:rPr lang="cs-CZ" sz="1400" dirty="0" smtClean="0"/>
              <a:t>                     b</a:t>
            </a:r>
            <a:r>
              <a:rPr lang="cs-CZ" sz="1400" b="1" dirty="0" smtClean="0"/>
              <a:t>) osobní </a:t>
            </a:r>
            <a:r>
              <a:rPr lang="cs-CZ" sz="1400" dirty="0" smtClean="0"/>
              <a:t>– personální – vystupuje z anonymity, má charakter určité postavy – hlavní nebo</a:t>
            </a:r>
          </a:p>
          <a:p>
            <a:r>
              <a:rPr lang="cs-CZ" sz="1400" dirty="0" smtClean="0"/>
              <a:t>           typy                                                             vedlejší, </a:t>
            </a:r>
            <a:r>
              <a:rPr lang="cs-CZ" sz="1400" b="1" dirty="0" smtClean="0"/>
              <a:t>je přímým účastníkem děje,</a:t>
            </a:r>
          </a:p>
          <a:p>
            <a:r>
              <a:rPr lang="cs-CZ" sz="1400" dirty="0" smtClean="0"/>
              <a:t>                                       c)</a:t>
            </a:r>
            <a:r>
              <a:rPr lang="cs-CZ" sz="1400" b="1" dirty="0" smtClean="0"/>
              <a:t> neosobní </a:t>
            </a:r>
            <a:r>
              <a:rPr lang="cs-CZ" sz="1400" dirty="0" smtClean="0"/>
              <a:t>vypravěč -  tzv. „oko kamery“ – vliv filmové techniky – záznam situací, chování,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výroků postav </a:t>
            </a:r>
            <a:r>
              <a:rPr lang="cs-CZ" sz="1400" b="1" dirty="0" smtClean="0"/>
              <a:t>bez autorova komentáře </a:t>
            </a:r>
            <a:endParaRPr lang="cs-CZ" sz="1400" b="1" dirty="0"/>
          </a:p>
        </p:txBody>
      </p:sp>
      <p:sp>
        <p:nvSpPr>
          <p:cNvPr id="6" name="Pěticípá hvězda 5"/>
          <p:cNvSpPr/>
          <p:nvPr/>
        </p:nvSpPr>
        <p:spPr>
          <a:xfrm>
            <a:off x="755576" y="227687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827584" y="4653136"/>
            <a:ext cx="84239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827584" y="5085184"/>
            <a:ext cx="84239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871329" y="5085184"/>
            <a:ext cx="93610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268760"/>
            <a:ext cx="8496944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1400" b="1" u="sng" dirty="0" smtClean="0"/>
              <a:t>lyrický subjekt </a:t>
            </a:r>
            <a:r>
              <a:rPr lang="cs-CZ" sz="1400" b="1" dirty="0" smtClean="0"/>
              <a:t>-  mluvčí básnického díla – vyjadřuje své vlastní  vztahy </a:t>
            </a:r>
            <a:r>
              <a:rPr lang="cs-CZ" sz="1400" dirty="0" smtClean="0"/>
              <a:t>k určitým osobám, k přírodě, k vlasti,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domovu, národu,… 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vlastní city, pocity, nálady</a:t>
            </a:r>
            <a:r>
              <a:rPr lang="cs-CZ" sz="1400" dirty="0" smtClean="0"/>
              <a:t>,… používá většinou </a:t>
            </a:r>
            <a:r>
              <a:rPr lang="cs-CZ" sz="1400" dirty="0" err="1" smtClean="0"/>
              <a:t>ich</a:t>
            </a:r>
            <a:r>
              <a:rPr lang="cs-CZ" sz="1400" dirty="0" smtClean="0"/>
              <a:t> – formu,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             je-li méně objektivní, pak užívá  </a:t>
            </a:r>
            <a:r>
              <a:rPr lang="cs-CZ" sz="1400" dirty="0" err="1" smtClean="0"/>
              <a:t>er</a:t>
            </a:r>
            <a:r>
              <a:rPr lang="cs-CZ" sz="1400" dirty="0" smtClean="0"/>
              <a:t>- formu.   </a:t>
            </a:r>
          </a:p>
          <a:p>
            <a:endParaRPr lang="cs-CZ" sz="1400" dirty="0"/>
          </a:p>
          <a:p>
            <a:r>
              <a:rPr lang="cs-CZ" sz="1400" b="1" dirty="0" smtClean="0"/>
              <a:t>   </a:t>
            </a:r>
            <a:r>
              <a:rPr lang="cs-CZ" sz="1400" b="1" u="sng" dirty="0" smtClean="0"/>
              <a:t>Vyprávěcí způsoby </a:t>
            </a:r>
            <a:r>
              <a:rPr lang="cs-CZ" sz="1400" b="1" dirty="0" smtClean="0"/>
              <a:t>:  </a:t>
            </a:r>
            <a:r>
              <a:rPr lang="cs-CZ" sz="1400" b="1" dirty="0" err="1" smtClean="0"/>
              <a:t>ich</a:t>
            </a:r>
            <a:r>
              <a:rPr lang="cs-CZ" sz="1400" b="1" dirty="0" smtClean="0"/>
              <a:t>- forma ( v 1. os. </a:t>
            </a:r>
            <a:r>
              <a:rPr lang="cs-CZ" sz="1400" b="1" dirty="0" err="1" smtClean="0"/>
              <a:t>sg</a:t>
            </a:r>
            <a:r>
              <a:rPr lang="cs-CZ" sz="1400" b="1" dirty="0" smtClean="0"/>
              <a:t>. -  forma důvěrnější) 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</a:t>
            </a:r>
            <a:r>
              <a:rPr lang="cs-CZ" sz="1400" b="1" dirty="0" err="1" smtClean="0"/>
              <a:t>er</a:t>
            </a:r>
            <a:r>
              <a:rPr lang="cs-CZ" sz="1400" b="1" dirty="0" smtClean="0"/>
              <a:t>- forma  (v 3. os.)</a:t>
            </a:r>
          </a:p>
          <a:p>
            <a:endParaRPr lang="cs-CZ" sz="1400" b="1" dirty="0"/>
          </a:p>
          <a:p>
            <a:r>
              <a:rPr lang="cs-CZ" sz="1400" b="1" dirty="0" smtClean="0"/>
              <a:t>  </a:t>
            </a:r>
          </a:p>
          <a:p>
            <a:endParaRPr lang="cs-CZ" sz="1400" b="1" dirty="0"/>
          </a:p>
          <a:p>
            <a:r>
              <a:rPr lang="cs-CZ" sz="1400" b="1" dirty="0" smtClean="0"/>
              <a:t> </a:t>
            </a:r>
            <a:r>
              <a:rPr lang="cs-CZ" sz="1400" b="1" u="sng" dirty="0" smtClean="0"/>
              <a:t>6. Titul </a:t>
            </a:r>
            <a:r>
              <a:rPr lang="cs-CZ" sz="1400" dirty="0" smtClean="0"/>
              <a:t>( z lat. </a:t>
            </a:r>
            <a:r>
              <a:rPr lang="cs-CZ" sz="1400" dirty="0" err="1" smtClean="0"/>
              <a:t>titulus</a:t>
            </a:r>
            <a:r>
              <a:rPr lang="cs-CZ" sz="1400" dirty="0" smtClean="0"/>
              <a:t> = nápis, návěstí, jméno)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- </a:t>
            </a:r>
            <a:r>
              <a:rPr lang="cs-CZ" sz="1400" b="1" u="sng" dirty="0" smtClean="0"/>
              <a:t>nadpis díla  </a:t>
            </a:r>
            <a:r>
              <a:rPr lang="cs-CZ" sz="1400" dirty="0" smtClean="0"/>
              <a:t>= důležitá součást díla, pojmenovává ho , většinou jde o </a:t>
            </a:r>
            <a:r>
              <a:rPr lang="cs-CZ" sz="1400" b="1" dirty="0" smtClean="0"/>
              <a:t>hutné sdělení obsahu a autorova záměru.</a:t>
            </a:r>
          </a:p>
          <a:p>
            <a:endParaRPr lang="cs-CZ" sz="1400" b="1" dirty="0"/>
          </a:p>
          <a:p>
            <a:r>
              <a:rPr lang="cs-CZ" sz="1400" b="1" dirty="0" smtClean="0"/>
              <a:t>                                       a) naznačuje tematiku – </a:t>
            </a:r>
            <a:r>
              <a:rPr lang="cs-CZ" sz="1400" dirty="0" smtClean="0"/>
              <a:t>Jirásek : Temno,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b) postavy –                        </a:t>
            </a:r>
            <a:r>
              <a:rPr lang="cs-CZ" sz="1400" dirty="0" smtClean="0"/>
              <a:t>Němcová : Babička , Jirásek: </a:t>
            </a:r>
            <a:r>
              <a:rPr lang="cs-CZ" sz="1400" dirty="0" err="1" smtClean="0"/>
              <a:t>Vojnarka</a:t>
            </a:r>
            <a:r>
              <a:rPr lang="cs-CZ" sz="1400" dirty="0" smtClean="0"/>
              <a:t>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c) zvířecího hrdinu -          </a:t>
            </a:r>
            <a:r>
              <a:rPr lang="cs-CZ" sz="1400" dirty="0" smtClean="0"/>
              <a:t>Medvídek </a:t>
            </a:r>
            <a:r>
              <a:rPr lang="cs-CZ" sz="1400" dirty="0" err="1" smtClean="0"/>
              <a:t>Pú</a:t>
            </a:r>
            <a:r>
              <a:rPr lang="cs-CZ" sz="1400" dirty="0" smtClean="0"/>
              <a:t>,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d) prostředí-                        </a:t>
            </a:r>
            <a:r>
              <a:rPr lang="cs-CZ" sz="1400" dirty="0" smtClean="0"/>
              <a:t>Hálek : Na statku a v chaloupce ,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e) žánr –                                Neruda: Povídky malostranské,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f) postoj k tématu -             </a:t>
            </a:r>
            <a:r>
              <a:rPr lang="cs-CZ" sz="1400" b="1" dirty="0" err="1" smtClean="0"/>
              <a:t>Simmel</a:t>
            </a:r>
            <a:r>
              <a:rPr lang="cs-CZ" sz="1400" b="1" dirty="0" smtClean="0"/>
              <a:t>: Láska je jen slovo, </a:t>
            </a:r>
          </a:p>
          <a:p>
            <a:endParaRPr lang="cs-CZ" sz="1400" b="1" dirty="0" smtClean="0"/>
          </a:p>
          <a:p>
            <a:r>
              <a:rPr lang="cs-CZ" sz="1400" b="1" u="sng" dirty="0"/>
              <a:t> </a:t>
            </a:r>
            <a:r>
              <a:rPr lang="cs-CZ" sz="1400" b="1" u="sng" dirty="0" smtClean="0"/>
              <a:t>  Akronym - </a:t>
            </a:r>
            <a:r>
              <a:rPr lang="cs-CZ" sz="1400" dirty="0" smtClean="0"/>
              <a:t>   složený z počátečních písmen nebo slabik víceslovného pojmenování např.  Jar. Havlíček : </a:t>
            </a:r>
            <a:r>
              <a:rPr lang="cs-CZ" sz="1400" dirty="0" err="1" smtClean="0"/>
              <a:t>Helimadoe</a:t>
            </a:r>
            <a:r>
              <a:rPr lang="cs-CZ" sz="1400" dirty="0" smtClean="0"/>
              <a:t>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název složen ze začátečních 5 ženských jmen  - hrdinek díla. </a:t>
            </a:r>
            <a:endParaRPr lang="cs-CZ" sz="1400" b="1" u="sng" dirty="0" smtClean="0"/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b="1" dirty="0"/>
          </a:p>
          <a:p>
            <a:r>
              <a:rPr lang="cs-CZ" sz="1400" b="1" dirty="0" smtClean="0"/>
              <a:t> </a:t>
            </a:r>
            <a:endParaRPr lang="cs-CZ" sz="1400" b="1" dirty="0"/>
          </a:p>
        </p:txBody>
      </p:sp>
      <p:sp>
        <p:nvSpPr>
          <p:cNvPr id="5" name="Pěticípá hvězda 4"/>
          <p:cNvSpPr/>
          <p:nvPr/>
        </p:nvSpPr>
        <p:spPr>
          <a:xfrm>
            <a:off x="899592" y="4581128"/>
            <a:ext cx="57628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341713"/>
            <a:ext cx="734481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sz="1400" b="1" dirty="0" smtClean="0"/>
              <a:t>Někdy je využíváno i doplňku – </a:t>
            </a:r>
            <a:r>
              <a:rPr lang="cs-CZ" sz="1400" b="1" u="sng" dirty="0" smtClean="0"/>
              <a:t>podtitulu – </a:t>
            </a:r>
            <a:r>
              <a:rPr lang="cs-CZ" sz="1400" b="1" dirty="0" smtClean="0"/>
              <a:t>vedlejšího titulu: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J. K. Tyl:  Strakonický dudák aneb Hody divých žen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</a:t>
            </a:r>
            <a:r>
              <a:rPr lang="cs-CZ" sz="1400" b="1" dirty="0" err="1" smtClean="0"/>
              <a:t>B.Němcová</a:t>
            </a:r>
            <a:r>
              <a:rPr lang="cs-CZ" sz="1400" b="1" dirty="0" smtClean="0"/>
              <a:t>:  Babička aneb  Obrazy venkovského života</a:t>
            </a:r>
          </a:p>
          <a:p>
            <a:endParaRPr lang="cs-CZ" sz="1400" b="1" dirty="0"/>
          </a:p>
          <a:p>
            <a:endParaRPr lang="cs-CZ" sz="1400" b="1" dirty="0" smtClean="0"/>
          </a:p>
          <a:p>
            <a:r>
              <a:rPr lang="cs-CZ" sz="1400" b="1" dirty="0"/>
              <a:t> </a:t>
            </a:r>
            <a:r>
              <a:rPr lang="cs-CZ" sz="1400" b="1" dirty="0" smtClean="0"/>
              <a:t>Před začátkem vlastního díla - první kapitoly - je užito </a:t>
            </a:r>
            <a:r>
              <a:rPr lang="cs-CZ" sz="1400" b="1" u="sng" dirty="0" smtClean="0"/>
              <a:t>motto </a:t>
            </a:r>
            <a:r>
              <a:rPr lang="cs-CZ" sz="1400" dirty="0" smtClean="0"/>
              <a:t>( naznačuje základní ideu díla, je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předznamenáním díla ), např.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B. Němcová : Babička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„ Dávno, dávno již tomu, co jsem se posledně dívala do té milé mírné tváře, co jsem zulíbala  to bledé líce, plné </a:t>
            </a:r>
            <a:r>
              <a:rPr lang="cs-CZ" sz="1400" dirty="0" err="1" smtClean="0"/>
              <a:t>vrásků</a:t>
            </a:r>
            <a:r>
              <a:rPr lang="cs-CZ" sz="1400" dirty="0" smtClean="0"/>
              <a:t>, nahlížela do modrého oka, v němž se jevilo tolik dobroty </a:t>
            </a:r>
            <a:r>
              <a:rPr lang="cs-CZ" sz="1400" dirty="0"/>
              <a:t> </a:t>
            </a:r>
            <a:r>
              <a:rPr lang="cs-CZ" sz="1400" dirty="0" smtClean="0"/>
              <a:t>a lásky; dávno tomu, co mne posledně žehnaly staré její ruce! – Není více dobré stařenky! </a:t>
            </a:r>
          </a:p>
          <a:p>
            <a:r>
              <a:rPr lang="cs-CZ" sz="1400" dirty="0" smtClean="0"/>
              <a:t>Dávno již </a:t>
            </a:r>
            <a:r>
              <a:rPr lang="cs-CZ" sz="1400" dirty="0"/>
              <a:t>odpočívá v chladné zemi</a:t>
            </a:r>
            <a:r>
              <a:rPr lang="cs-CZ" sz="1400" dirty="0" smtClean="0"/>
              <a:t>!...“ </a:t>
            </a:r>
            <a:endParaRPr lang="cs-CZ" sz="1400" dirty="0"/>
          </a:p>
          <a:p>
            <a:endParaRPr lang="cs-CZ" sz="1400" dirty="0" smtClean="0"/>
          </a:p>
          <a:p>
            <a:r>
              <a:rPr lang="cs-CZ" sz="1400" b="1" dirty="0" smtClean="0"/>
              <a:t>                                                           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124744"/>
            <a:ext cx="86409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67744" y="1196752"/>
            <a:ext cx="54006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zdroje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11560" y="2204864"/>
            <a:ext cx="273630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zdroje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427984" y="2204864"/>
            <a:ext cx="33843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Marie </a:t>
            </a:r>
            <a:r>
              <a:rPr lang="cs-CZ" dirty="0" err="1" smtClean="0"/>
              <a:t>Sochrová</a:t>
            </a:r>
            <a:r>
              <a:rPr lang="cs-CZ" dirty="0" smtClean="0"/>
              <a:t> </a:t>
            </a:r>
          </a:p>
          <a:p>
            <a:pPr algn="ctr"/>
            <a:r>
              <a:rPr lang="cs-CZ" dirty="0" smtClean="0"/>
              <a:t>Teorie literatury pro střední školy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120172" y="2780928"/>
            <a:ext cx="1908212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 dlaně pro SŠ </a:t>
            </a:r>
          </a:p>
          <a:p>
            <a:pPr algn="ctr"/>
            <a:r>
              <a:rPr lang="cs-CZ" dirty="0" smtClean="0"/>
              <a:t>Fragment  2002</a:t>
            </a:r>
          </a:p>
          <a:p>
            <a:pPr algn="ctr"/>
            <a:r>
              <a:rPr lang="cs-CZ" dirty="0" smtClean="0"/>
              <a:t>ISBN 80- 7200-698- 3</a:t>
            </a:r>
            <a:endParaRPr lang="cs-CZ" dirty="0"/>
          </a:p>
        </p:txBody>
      </p:sp>
      <p:cxnSp>
        <p:nvCxnSpPr>
          <p:cNvPr id="21" name="Přímá spojnice se šipkou 20"/>
          <p:cNvCxnSpPr/>
          <p:nvPr/>
        </p:nvCxnSpPr>
        <p:spPr>
          <a:xfrm flipH="1">
            <a:off x="2051720" y="1772816"/>
            <a:ext cx="273630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788024" y="1772816"/>
            <a:ext cx="108012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ravoúhlá spojnice 26"/>
          <p:cNvCxnSpPr/>
          <p:nvPr/>
        </p:nvCxnSpPr>
        <p:spPr>
          <a:xfrm>
            <a:off x="4644008" y="2780928"/>
            <a:ext cx="1446398" cy="432048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1966</TotalTime>
  <Words>1148</Words>
  <Application>Microsoft Office PowerPoint</Application>
  <PresentationFormat>Předvádění na obrazovce (4:3)</PresentationFormat>
  <Paragraphs>205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119</cp:revision>
  <cp:lastPrinted>2014-03-09T11:00:40Z</cp:lastPrinted>
  <dcterms:created xsi:type="dcterms:W3CDTF">2010-11-01T23:40:31Z</dcterms:created>
  <dcterms:modified xsi:type="dcterms:W3CDTF">2014-03-10T06:00:04Z</dcterms:modified>
</cp:coreProperties>
</file>