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2C469B3-5665-47E5-BB0C-401F0C2AE82B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F2EAA61-E276-4F7A-80AD-0FFB7006CC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e3dv8OFxc4" TargetMode="External"/><Relationship Id="rId2" Type="http://schemas.openxmlformats.org/officeDocument/2006/relationships/hyperlink" Target="http://www.youtube.com/watch?v=5kVPz2_GEb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www.youtube.com/watch?v=52wis_sLT1I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George</a:t>
            </a:r>
            <a:r>
              <a:rPr lang="cs-CZ" dirty="0" smtClean="0"/>
              <a:t> </a:t>
            </a:r>
            <a:r>
              <a:rPr lang="cs-CZ" dirty="0" err="1" smtClean="0"/>
              <a:t>Orwell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331640" y="1556792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VY_32_INOVACE_2B_15_</a:t>
                      </a:r>
                      <a:r>
                        <a:rPr lang="cs-CZ" sz="1800" baseline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George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Orwell</a:t>
                      </a:r>
                      <a:endParaRPr lang="cs-CZ" sz="1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březen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k výkladu o spisovateli G. </a:t>
            </a:r>
            <a:r>
              <a:rPr lang="cs-CZ" dirty="0" err="1" smtClean="0"/>
              <a:t>Orwellovi</a:t>
            </a:r>
            <a:r>
              <a:rPr lang="cs-CZ" dirty="0" smtClean="0"/>
              <a:t> a práci s ukázkami z jeho knih</a:t>
            </a:r>
          </a:p>
          <a:p>
            <a:r>
              <a:rPr lang="cs-CZ" dirty="0" smtClean="0"/>
              <a:t>Prezentace byla doplněna dvěma referáty studentů na základě četby (Farma zvířat, 1984)</a:t>
            </a:r>
          </a:p>
          <a:p>
            <a:r>
              <a:rPr lang="cs-CZ" dirty="0" smtClean="0"/>
              <a:t>Pro odkrytí správných odpovědí jsou použity animace</a:t>
            </a:r>
          </a:p>
          <a:p>
            <a:r>
              <a:rPr lang="cs-CZ" dirty="0" smtClean="0"/>
              <a:t>Součástí prezentace jsou odkazy na audio a </a:t>
            </a:r>
            <a:r>
              <a:rPr lang="cs-CZ" smtClean="0"/>
              <a:t>video ukázky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5112568" cy="522156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1903 – 1950</a:t>
            </a:r>
          </a:p>
          <a:p>
            <a:r>
              <a:rPr lang="cs-CZ" dirty="0" err="1" smtClean="0"/>
              <a:t>Vl</a:t>
            </a:r>
            <a:r>
              <a:rPr lang="cs-CZ" dirty="0" smtClean="0"/>
              <a:t>. jménem </a:t>
            </a:r>
            <a:r>
              <a:rPr lang="cs-CZ" dirty="0" err="1" smtClean="0"/>
              <a:t>Eric</a:t>
            </a:r>
            <a:r>
              <a:rPr lang="cs-CZ" dirty="0" smtClean="0"/>
              <a:t> </a:t>
            </a:r>
            <a:r>
              <a:rPr lang="cs-CZ" dirty="0" err="1" smtClean="0"/>
              <a:t>Arthur</a:t>
            </a:r>
            <a:r>
              <a:rPr lang="cs-CZ" dirty="0" smtClean="0"/>
              <a:t> Blair</a:t>
            </a:r>
          </a:p>
          <a:p>
            <a:r>
              <a:rPr lang="cs-CZ" dirty="0" smtClean="0"/>
              <a:t>Narozen v Indii, kde jeho otec pracoval jako úředník</a:t>
            </a:r>
          </a:p>
          <a:p>
            <a:r>
              <a:rPr lang="cs-CZ" dirty="0" smtClean="0"/>
              <a:t>Záhy jej ale matka bere zpět do Anglie – </a:t>
            </a:r>
            <a:r>
              <a:rPr lang="cs-CZ" dirty="0" err="1" smtClean="0"/>
              <a:t>Oxfordshire</a:t>
            </a:r>
            <a:r>
              <a:rPr lang="cs-CZ" dirty="0" smtClean="0"/>
              <a:t> (odtamtud pochází pseudonym – říčka)</a:t>
            </a:r>
          </a:p>
          <a:p>
            <a:r>
              <a:rPr lang="cs-CZ" dirty="0" smtClean="0"/>
              <a:t>Po střední škole pracuje pro imperiální policii v Barmě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en-US" dirty="0" err="1" smtClean="0">
                <a:sym typeface="Wingdings" pitchFamily="2" charset="2"/>
              </a:rPr>
              <a:t>nen</a:t>
            </a:r>
            <a:r>
              <a:rPr lang="cs-CZ" dirty="0" smtClean="0">
                <a:sym typeface="Wingdings" pitchFamily="2" charset="2"/>
              </a:rPr>
              <a:t>á</a:t>
            </a:r>
            <a:r>
              <a:rPr lang="en-US" dirty="0" err="1" smtClean="0">
                <a:sym typeface="Wingdings" pitchFamily="2" charset="2"/>
              </a:rPr>
              <a:t>vist</a:t>
            </a:r>
            <a:r>
              <a:rPr lang="en-US" dirty="0" smtClean="0">
                <a:sym typeface="Wingdings" pitchFamily="2" charset="2"/>
              </a:rPr>
              <a:t> k </a:t>
            </a:r>
            <a:r>
              <a:rPr lang="en-US" dirty="0" err="1" smtClean="0">
                <a:sym typeface="Wingdings" pitchFamily="2" charset="2"/>
              </a:rPr>
              <a:t>imperialismu</a:t>
            </a:r>
            <a:endParaRPr lang="cs-CZ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Návrat do Anglie – esejista a novinář (tulák + život na dně společnosti)</a:t>
            </a:r>
          </a:p>
          <a:p>
            <a:r>
              <a:rPr lang="cs-CZ" dirty="0" smtClean="0">
                <a:sym typeface="Wingdings" pitchFamily="2" charset="2"/>
              </a:rPr>
              <a:t>Dobrovolník ve </a:t>
            </a:r>
            <a:r>
              <a:rPr lang="cs-CZ" dirty="0" err="1" smtClean="0">
                <a:sym typeface="Wingdings" pitchFamily="2" charset="2"/>
              </a:rPr>
              <a:t>Šp</a:t>
            </a:r>
            <a:r>
              <a:rPr lang="cs-CZ" dirty="0" smtClean="0">
                <a:sym typeface="Wingdings" pitchFamily="2" charset="2"/>
              </a:rPr>
              <a:t>. Občanské válce</a:t>
            </a:r>
          </a:p>
          <a:p>
            <a:r>
              <a:rPr lang="cs-CZ" dirty="0" smtClean="0">
                <a:sym typeface="Wingdings" pitchFamily="2" charset="2"/>
              </a:rPr>
              <a:t>2. sv. v. se neúčastnil kvůli tuberkulóze</a:t>
            </a:r>
          </a:p>
          <a:p>
            <a:r>
              <a:rPr lang="cs-CZ" dirty="0" smtClean="0">
                <a:sym typeface="Wingdings" pitchFamily="2" charset="2"/>
              </a:rPr>
              <a:t>Pracoval pro BBC, psal do novin a časopisů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George_Orwell_press_phot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60648"/>
            <a:ext cx="2160240" cy="299841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64288" y="33569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861048"/>
            <a:ext cx="2304256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>
              <a:buFontTx/>
              <a:buChar char="-"/>
            </a:pPr>
            <a:r>
              <a:rPr lang="cs-CZ" dirty="0" smtClean="0"/>
              <a:t> Životní zážitky zachycoval v dílech – Barmské dny, Na dně v Paříži a Londýně,  Hold Katalánsku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přestože v knihách odsuzuje náboženství, byl členem anglikánské církve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Názory a témata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4896544" cy="309634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Levicově zaměřený – zastánce demokratického socialismu</a:t>
            </a:r>
          </a:p>
          <a:p>
            <a:r>
              <a:rPr lang="cs-CZ" dirty="0" smtClean="0"/>
              <a:t>Přesvědčení, že kapitalismus nemůže dlouho přežít</a:t>
            </a:r>
          </a:p>
          <a:p>
            <a:r>
              <a:rPr lang="cs-CZ" dirty="0" err="1" smtClean="0"/>
              <a:t>Protitotalitní</a:t>
            </a:r>
            <a:r>
              <a:rPr lang="cs-CZ" dirty="0" smtClean="0"/>
              <a:t> tematika – kritika stalinského Ruska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332656"/>
            <a:ext cx="2736304" cy="62478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i="1" dirty="0" smtClean="0"/>
              <a:t>Citáty: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„Jestliže </a:t>
            </a:r>
            <a:r>
              <a:rPr lang="cs-CZ" sz="2000" i="1" dirty="0"/>
              <a:t>svoboda slova vůbec něco znamená, potom je to právo říkat lidem to, co nechtějí slyšet</a:t>
            </a:r>
            <a:r>
              <a:rPr lang="cs-CZ" sz="2000" i="1" dirty="0" smtClean="0"/>
              <a:t>.“</a:t>
            </a:r>
          </a:p>
          <a:p>
            <a:endParaRPr lang="cs-CZ" sz="2000" i="1" dirty="0"/>
          </a:p>
          <a:p>
            <a:r>
              <a:rPr lang="cs-CZ" sz="2000" i="1" dirty="0"/>
              <a:t>„Každou řádku, kterou jsem od roku 1936 napsal a která stojí za zmínku, jsem přímo či nepřímo psal proti totalitarismu a pro demokratický socialismus, jak jej chápu</a:t>
            </a:r>
            <a:r>
              <a:rPr lang="cs-CZ" sz="2000" i="1" dirty="0" smtClean="0"/>
              <a:t>.“</a:t>
            </a:r>
          </a:p>
          <a:p>
            <a:endParaRPr lang="cs-CZ" sz="2000" i="1" dirty="0"/>
          </a:p>
          <a:p>
            <a:r>
              <a:rPr lang="cs-CZ" sz="2000" i="1" dirty="0" smtClean="0"/>
              <a:t>„Každá </a:t>
            </a:r>
            <a:r>
              <a:rPr lang="cs-CZ" sz="2000" i="1" dirty="0"/>
              <a:t>revoluce končí tehdy, když se nová prasata dostanou ke korytům</a:t>
            </a:r>
            <a:r>
              <a:rPr lang="cs-CZ" sz="2000" i="1" dirty="0" smtClean="0"/>
              <a:t>.“</a:t>
            </a:r>
            <a:endParaRPr lang="cs-CZ" sz="2000" dirty="0"/>
          </a:p>
        </p:txBody>
      </p:sp>
      <p:pic>
        <p:nvPicPr>
          <p:cNvPr id="5" name="Obrázek 4" descr="153215-top_foto2-kjt2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4149080"/>
            <a:ext cx="3810000" cy="21431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59832" y="64533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Farma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96752"/>
            <a:ext cx="749808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Alegorický satirický román</a:t>
            </a:r>
          </a:p>
          <a:p>
            <a:r>
              <a:rPr lang="cs-CZ" dirty="0" smtClean="0"/>
              <a:t>Formou bajky ukazuje politické vztahy mezi lidmi (kritika stalinismu, totality) </a:t>
            </a:r>
            <a:r>
              <a:rPr lang="cs-CZ" dirty="0" smtClean="0">
                <a:sym typeface="Wingdings" pitchFamily="2" charset="2"/>
              </a:rPr>
              <a:t> obraz stalinského Ruska</a:t>
            </a:r>
          </a:p>
          <a:p>
            <a:r>
              <a:rPr lang="cs-CZ" dirty="0" smtClean="0">
                <a:sym typeface="Wingdings" pitchFamily="2" charset="2"/>
              </a:rPr>
              <a:t>Děj se odehrává na farmě, kde se vzbouří zvířata a udělají revoluci pod vedením prasat, původní ideály se zvrtnou, prasata si nenápadně uzurpují stále více moci, až  vládnou totalitně, na konci už je nelze odlišit od lidí</a:t>
            </a:r>
          </a:p>
          <a:p>
            <a:r>
              <a:rPr lang="cs-CZ" dirty="0" smtClean="0">
                <a:sym typeface="Wingdings" pitchFamily="2" charset="2"/>
              </a:rPr>
              <a:t>Hl. postavy: prasata Major (Lenin), Napoleon (Stalin), </a:t>
            </a:r>
            <a:r>
              <a:rPr lang="cs-CZ" dirty="0" err="1" smtClean="0">
                <a:sym typeface="Wingdings" pitchFamily="2" charset="2"/>
              </a:rPr>
              <a:t>Kuliš</a:t>
            </a:r>
            <a:r>
              <a:rPr lang="cs-CZ" dirty="0" smtClean="0">
                <a:sym typeface="Wingdings" pitchFamily="2" charset="2"/>
              </a:rPr>
              <a:t> (</a:t>
            </a:r>
            <a:r>
              <a:rPr lang="cs-CZ" dirty="0" err="1" smtClean="0">
                <a:sym typeface="Wingdings" pitchFamily="2" charset="2"/>
              </a:rPr>
              <a:t>Trockij</a:t>
            </a:r>
            <a:r>
              <a:rPr lang="cs-CZ" dirty="0" smtClean="0">
                <a:sym typeface="Wingdings" pitchFamily="2" charset="2"/>
              </a:rPr>
              <a:t>),…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Sedm přikázání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4360528" cy="37093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cs-CZ" dirty="0" smtClean="0"/>
              <a:t>Každý, kdo chodí po dvou nohách, je nepřítel</a:t>
            </a:r>
          </a:p>
          <a:p>
            <a:r>
              <a:rPr lang="cs-CZ" dirty="0" smtClean="0"/>
              <a:t>Každý, kdo chodí po čtyřech nohách nebo má křídla, je přítel</a:t>
            </a:r>
          </a:p>
          <a:p>
            <a:r>
              <a:rPr lang="cs-CZ" dirty="0" smtClean="0"/>
              <a:t>Žádné zvíře nebude chodit oblečené</a:t>
            </a:r>
          </a:p>
          <a:p>
            <a:r>
              <a:rPr lang="cs-CZ" dirty="0" smtClean="0"/>
              <a:t>Žádné zvíře nebude spát v posteli</a:t>
            </a:r>
          </a:p>
          <a:p>
            <a:r>
              <a:rPr lang="cs-CZ" dirty="0" smtClean="0"/>
              <a:t>Žádné zvíře nebude pít alkohol</a:t>
            </a:r>
          </a:p>
          <a:p>
            <a:r>
              <a:rPr lang="cs-CZ" dirty="0" smtClean="0"/>
              <a:t>Žádné zvíře nezabije jiné zvíře</a:t>
            </a:r>
          </a:p>
          <a:p>
            <a:r>
              <a:rPr lang="cs-CZ" dirty="0" smtClean="0"/>
              <a:t>Všechna zvířata jsou si rovna</a:t>
            </a:r>
          </a:p>
          <a:p>
            <a:endParaRPr lang="cs-CZ" dirty="0"/>
          </a:p>
        </p:txBody>
      </p:sp>
      <p:pic>
        <p:nvPicPr>
          <p:cNvPr id="4" name="Obrázek 3" descr="1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116632"/>
            <a:ext cx="2304256" cy="31168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020272" y="32849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6" name="Obrázek 5" descr="enhanced-buzz-31331-1363324030-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1927" y="3861048"/>
            <a:ext cx="3729542" cy="27986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27984" y="57332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80728"/>
            <a:ext cx="7920880" cy="36724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/>
              <a:t>   Z domu se ozývala změť hlučných hlasů. Vrátila se zpět a opět nahlédla oknem. Ano, probíhala tam zuřivá hádka. Ozývaly se výkřiky, mlátilo se pěstmi do stolu, vrhaly se zuřivé pohledy a pronášela vášnivá obvinění. Zdá se, že příčinou hádky byla skutečnost, že Napoleon i pan </a:t>
            </a:r>
            <a:r>
              <a:rPr lang="cs-CZ" sz="2200" dirty="0" err="1" smtClean="0"/>
              <a:t>Pilkington</a:t>
            </a:r>
            <a:r>
              <a:rPr lang="cs-CZ" sz="2200" dirty="0" smtClean="0"/>
              <a:t> zahráli najednou károvým esem. </a:t>
            </a:r>
            <a:br>
              <a:rPr lang="cs-CZ" sz="2200" dirty="0" smtClean="0"/>
            </a:br>
            <a:r>
              <a:rPr lang="cs-CZ" sz="2200" dirty="0" smtClean="0"/>
              <a:t>Dvanáct rozčilených hlasů na sebe křičelo, a všechny si byly podobné. Teď už nebylo pochyb o tom, že s tvářemi prasat se něco stalo. Zvenčí pohlížela zvířata z prasete na člověka. Ale nebylo už možné rozlišit, která tvář patří člověku a která praseti. 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581128"/>
            <a:ext cx="792088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000" dirty="0" smtClean="0"/>
              <a:t>Jaká situace je v ukázce popisována?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/>
              <a:t>Závěr, kdy se prasata ujala diktatury a kamarádí se s lidmi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Proč vlastně nelze rozeznat prase od člověka?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/>
              <a:t>Vše se zacyklilo – diktatura – revoluce – diktatura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Jazykový rozbor ukázky.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/>
              <a:t>Spisovný jazyk, trpný rod, personifikace, alegorie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1984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5112568" cy="252028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Antiutopický román</a:t>
            </a:r>
          </a:p>
          <a:p>
            <a:r>
              <a:rPr lang="cs-CZ" dirty="0" smtClean="0"/>
              <a:t>Popis světa, v němž vládne absolutní totalita živená válkou mezi třemi mocnostmi</a:t>
            </a:r>
          </a:p>
          <a:p>
            <a:r>
              <a:rPr lang="cs-CZ" dirty="0" smtClean="0"/>
              <a:t>Děj se odehrává v Oceánii (v podstatě Británie a kolonie)</a:t>
            </a:r>
          </a:p>
          <a:p>
            <a:r>
              <a:rPr lang="cs-CZ" dirty="0" smtClean="0"/>
              <a:t>Hl. hrdina: Winston </a:t>
            </a:r>
            <a:r>
              <a:rPr lang="cs-CZ" dirty="0" err="1" smtClean="0"/>
              <a:t>Smith</a:t>
            </a:r>
            <a:endParaRPr lang="cs-CZ" dirty="0" smtClean="0"/>
          </a:p>
        </p:txBody>
      </p:sp>
      <p:pic>
        <p:nvPicPr>
          <p:cNvPr id="4" name="Obrázek 3" descr="George-Orwell-1984-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332656"/>
            <a:ext cx="2355726" cy="31409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75656" y="3789040"/>
            <a:ext cx="7200800" cy="2880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Děj: Winston se snaží vzepřít totalitě, hledá známky   odporu, ale z diktatury není úniku, vše (i zakázaná kniha) bylo podstrčeno režimem, jenž Winstona nakonec stejně zlomí</a:t>
            </a:r>
          </a:p>
          <a:p>
            <a:r>
              <a:rPr lang="cs-CZ" sz="2500" dirty="0" smtClean="0"/>
              <a:t>Důležitější než děj je do detailu propracovaný svět, v němž se příběh odehrává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3501008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 románu 1984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5256584" cy="2304256"/>
          </a:xfrm>
        </p:spPr>
        <p:txBody>
          <a:bodyPr>
            <a:normAutofit fontScale="62500" lnSpcReduction="20000"/>
          </a:bodyPr>
          <a:lstStyle/>
          <a:p>
            <a:r>
              <a:rPr lang="cs-CZ" dirty="0" err="1" smtClean="0"/>
              <a:t>Big</a:t>
            </a:r>
            <a:r>
              <a:rPr lang="cs-CZ" dirty="0" smtClean="0"/>
              <a:t> Brother – Velký bratr – spíše symbol Strany než žijící osoba</a:t>
            </a:r>
          </a:p>
          <a:p>
            <a:r>
              <a:rPr lang="cs-CZ" dirty="0" err="1" smtClean="0"/>
              <a:t>Doublethink</a:t>
            </a:r>
            <a:r>
              <a:rPr lang="cs-CZ" dirty="0" smtClean="0"/>
              <a:t> – myšlení v protikladech (např. Ministerstvo pravdy je určeno k lhaní a propagandě)</a:t>
            </a:r>
          </a:p>
          <a:p>
            <a:r>
              <a:rPr lang="cs-CZ" dirty="0" err="1" smtClean="0"/>
              <a:t>Newspeak</a:t>
            </a:r>
            <a:r>
              <a:rPr lang="cs-CZ" dirty="0" smtClean="0"/>
              <a:t> – omezování slovní zásoby, které zákonitě vede k omezení myšlení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1268760"/>
            <a:ext cx="2376264" cy="19082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Tři hesla strany </a:t>
            </a:r>
            <a:r>
              <a:rPr lang="cs-CZ" sz="2000" dirty="0" err="1" smtClean="0"/>
              <a:t>Angsoc</a:t>
            </a:r>
            <a:r>
              <a:rPr lang="cs-CZ" sz="2000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Válka </a:t>
            </a:r>
            <a:r>
              <a:rPr lang="cs-CZ" sz="2000" dirty="0"/>
              <a:t>je mír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Svoboda </a:t>
            </a:r>
            <a:r>
              <a:rPr lang="cs-CZ" sz="2000" dirty="0"/>
              <a:t>je otroctví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Nevědomost </a:t>
            </a:r>
            <a:r>
              <a:rPr lang="cs-CZ" sz="2000" dirty="0"/>
              <a:t>je síla</a:t>
            </a:r>
          </a:p>
          <a:p>
            <a:endParaRPr lang="cs-CZ" dirty="0"/>
          </a:p>
        </p:txBody>
      </p:sp>
      <p:pic>
        <p:nvPicPr>
          <p:cNvPr id="5" name="Obrázek 4" descr="800px-1984_fictious_world_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3717032"/>
            <a:ext cx="6323856" cy="292478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100392" y="4869160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80728"/>
            <a:ext cx="8316416" cy="46085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    Winston, kterému bylo devětatřicet a měl bércový vřed nad pravým kotníkem, kráčel pomalu a několikrát si cestou odpočinul. Na každém poschodí naproti výtahovým dveřím na něho se zdi zírala obrovská tvář z plakátů. Byl to jeden z těch obrazů, které jsou udělány tak důmyslně, že vás oči sledují, kam se hnete. VELKÝ BRATR TĚ SLEDUJE, zněl nápis pod obrazem. V bytě jakýsi zvučný hlas předčítal řadu čísel, která měla cosi společného s výrobou šedé litiny. Hlas vycházel z obdélníkové desky, jakéhosi matného zrcadla, jež bylo součástí povrchu stěny po pravé straně. Winston otočil knoflíkem a hlas se trochu ztišil, ale slovům bylo stále ještě rozumět. Přístroj (ve skutečnosti televizní obrazovka) se dal ztlumit, ale nebylo možné ho úplně vypnout.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085184"/>
            <a:ext cx="8100392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je zde charakterizován hlavní hrdina?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Průměrný obyčejný člověk ve středním věku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Jakým dojmem působí prostředí?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Ponuré, stereotypní, šedé, depresivní, vyvolávající paranoiu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Jazykový rozbor.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Spisovný jazyk, souvětí, vsuvka, využití velkého písma pro nápis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Audio a video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909192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Animovaný film Farma zvířat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Mluvené slovo Farma zvířat</a:t>
            </a:r>
            <a:endParaRPr lang="cs-CZ" dirty="0" smtClean="0"/>
          </a:p>
          <a:p>
            <a:r>
              <a:rPr lang="cs-CZ" dirty="0" err="1" smtClean="0">
                <a:hlinkClick r:id="rId4"/>
              </a:rPr>
              <a:t>Trailer</a:t>
            </a:r>
            <a:r>
              <a:rPr lang="cs-CZ" dirty="0" smtClean="0">
                <a:hlinkClick r:id="rId4"/>
              </a:rPr>
              <a:t> k filmu 1984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3789040"/>
            <a:ext cx="581025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/>
              <a:t>Obr. 1: </a:t>
            </a:r>
            <a:r>
              <a:rPr lang="en-US" sz="1600" dirty="0" smtClean="0"/>
              <a:t>BRANCH OF THE NATIONAL UNION OF JOURNALISTS. </a:t>
            </a:r>
            <a:r>
              <a:rPr lang="en-US" sz="1600" i="1" dirty="0" smtClean="0"/>
              <a:t>wikimedia.org</a:t>
            </a:r>
            <a:r>
              <a:rPr lang="en-US" sz="1600" dirty="0" smtClean="0"/>
              <a:t> [online]. [cit. 5.3.2014].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http://commons.wikimedia.org/wiki/File:George_Orwell_press_photo.jpg</a:t>
            </a:r>
            <a:endParaRPr lang="cs-CZ" sz="1600" dirty="0" smtClean="0"/>
          </a:p>
          <a:p>
            <a:r>
              <a:rPr lang="cs-CZ" sz="1600" dirty="0" smtClean="0"/>
              <a:t>Obr. 2: NEZNÁMÝ AUTOR. </a:t>
            </a:r>
            <a:r>
              <a:rPr lang="cs-CZ" sz="1600" dirty="0" smtClean="0"/>
              <a:t>www.</a:t>
            </a:r>
            <a:r>
              <a:rPr lang="cs-CZ" sz="1600" dirty="0" err="1" smtClean="0"/>
              <a:t>kamdomesta.sk</a:t>
            </a:r>
            <a:r>
              <a:rPr lang="cs-CZ" sz="1600" dirty="0" smtClean="0"/>
              <a:t> [online]. [cit. 5.3.2014]. Dostupný na </a:t>
            </a:r>
            <a:r>
              <a:rPr lang="cs-CZ" sz="1600" dirty="0" smtClean="0"/>
              <a:t>http://www.</a:t>
            </a:r>
            <a:r>
              <a:rPr lang="cs-CZ" sz="1600" dirty="0" err="1" smtClean="0"/>
              <a:t>kamdomesta.sk</a:t>
            </a:r>
            <a:r>
              <a:rPr lang="cs-CZ" sz="1600" dirty="0" smtClean="0"/>
              <a:t>/</a:t>
            </a:r>
            <a:r>
              <a:rPr lang="cs-CZ" sz="1600" dirty="0" err="1" smtClean="0"/>
              <a:t>bratislava</a:t>
            </a:r>
            <a:r>
              <a:rPr lang="cs-CZ" sz="1600" dirty="0" smtClean="0"/>
              <a:t>/</a:t>
            </a:r>
            <a:r>
              <a:rPr lang="cs-CZ" sz="1600" dirty="0" err="1" smtClean="0"/>
              <a:t>kulturne</a:t>
            </a:r>
            <a:r>
              <a:rPr lang="cs-CZ" sz="1600" dirty="0" smtClean="0"/>
              <a:t>-</a:t>
            </a:r>
            <a:r>
              <a:rPr lang="cs-CZ" sz="1600" dirty="0" err="1" smtClean="0"/>
              <a:t>institucie</a:t>
            </a:r>
            <a:r>
              <a:rPr lang="cs-CZ" sz="1600" dirty="0" smtClean="0"/>
              <a:t>/kina/</a:t>
            </a:r>
            <a:r>
              <a:rPr lang="cs-CZ" sz="1600" dirty="0" err="1" smtClean="0"/>
              <a:t>filmovy</a:t>
            </a:r>
            <a:r>
              <a:rPr lang="cs-CZ" sz="1600" dirty="0" smtClean="0"/>
              <a:t>-klub-</a:t>
            </a:r>
            <a:r>
              <a:rPr lang="cs-CZ" sz="1600" dirty="0" err="1" smtClean="0"/>
              <a:t>nostalgia</a:t>
            </a:r>
            <a:r>
              <a:rPr lang="cs-CZ" sz="1600" dirty="0" smtClean="0"/>
              <a:t>/farma-</a:t>
            </a:r>
            <a:r>
              <a:rPr lang="cs-CZ" sz="1600" dirty="0" err="1" smtClean="0"/>
              <a:t>zvierat</a:t>
            </a:r>
            <a:r>
              <a:rPr lang="cs-CZ" sz="1600" dirty="0" smtClean="0"/>
              <a:t>-</a:t>
            </a:r>
            <a:r>
              <a:rPr lang="cs-CZ" sz="1600" dirty="0" err="1" smtClean="0"/>
              <a:t>animal</a:t>
            </a:r>
            <a:r>
              <a:rPr lang="cs-CZ" sz="1600" dirty="0" smtClean="0"/>
              <a:t>-</a:t>
            </a:r>
            <a:r>
              <a:rPr lang="cs-CZ" sz="1600" dirty="0" err="1" smtClean="0"/>
              <a:t>farm</a:t>
            </a:r>
            <a:endParaRPr lang="cs-CZ" sz="1600" dirty="0" smtClean="0"/>
          </a:p>
          <a:p>
            <a:r>
              <a:rPr lang="cs-CZ" sz="1600" dirty="0" smtClean="0"/>
              <a:t>Obr. 3 : </a:t>
            </a:r>
            <a:r>
              <a:rPr lang="pt-BR" sz="1600" dirty="0" smtClean="0"/>
              <a:t>NEZNÁMÝ AUTOR. </a:t>
            </a:r>
            <a:r>
              <a:rPr lang="pt-BR" sz="1600" i="1" dirty="0" smtClean="0"/>
              <a:t>eaurora.cz</a:t>
            </a:r>
            <a:r>
              <a:rPr lang="pt-BR" sz="1600" dirty="0" smtClean="0"/>
              <a:t> [online]. [cit. 5.3.2014]. Dostupný na WWW: http://www.eaurora.cz/knihy/100_c.htm</a:t>
            </a:r>
            <a:endParaRPr lang="cs-CZ" sz="1600" dirty="0" smtClean="0"/>
          </a:p>
          <a:p>
            <a:r>
              <a:rPr lang="cs-CZ" sz="1600" dirty="0" smtClean="0"/>
              <a:t>Obr. 4: NEZNÁMÝ AUTOR. </a:t>
            </a:r>
            <a:r>
              <a:rPr lang="cs-CZ" sz="1600" i="1" dirty="0" err="1" smtClean="0"/>
              <a:t>svetyliteratury.cz</a:t>
            </a:r>
            <a:r>
              <a:rPr lang="cs-CZ" sz="1600" dirty="0" smtClean="0"/>
              <a:t> [online]. [cit. 5.3.2014]. Dostupný na WWW: http://svetyliteratury.cz/?p=3363</a:t>
            </a:r>
          </a:p>
          <a:p>
            <a:r>
              <a:rPr lang="en-US" sz="1600" dirty="0" smtClean="0"/>
              <a:t>ORWELL, George. </a:t>
            </a:r>
            <a:r>
              <a:rPr lang="en-US" sz="1600" i="1" dirty="0" err="1" smtClean="0"/>
              <a:t>Farma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zvířat</a:t>
            </a:r>
            <a:r>
              <a:rPr lang="en-US" sz="1600" dirty="0" smtClean="0"/>
              <a:t> [online]. [cit. 5.3.2014].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http://www.cesky-jazyk.cz/citanka/george-orwell/farma-zvirat.html#ixzz2v6lV61mH</a:t>
            </a:r>
            <a:endParaRPr lang="cs-CZ" sz="1600" dirty="0" smtClean="0"/>
          </a:p>
          <a:p>
            <a:r>
              <a:rPr lang="cs-CZ" sz="1600" dirty="0" smtClean="0"/>
              <a:t>Obr. 5: NEZNÁMÝ AUTOR. </a:t>
            </a:r>
            <a:r>
              <a:rPr lang="cs-CZ" sz="1600" i="1" dirty="0" err="1" smtClean="0"/>
              <a:t>mariesworld.blog.cz</a:t>
            </a:r>
            <a:r>
              <a:rPr lang="cs-CZ" sz="1600" dirty="0" smtClean="0"/>
              <a:t> [online]. [cit. 5.3.2014]. Dostupný na WWW: http://mariesworld.blog.cz/1311/george-orwell-1984 </a:t>
            </a:r>
          </a:p>
          <a:p>
            <a:r>
              <a:rPr lang="cs-CZ" sz="1600" dirty="0" smtClean="0"/>
              <a:t>Obr. 6: REMAHL, David. 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 [online]. [cit. 5.3.2014]. Dostupný na WWW: http://commons.wikimedia.org/wiki/File:1984_fictious_world_map.png</a:t>
            </a:r>
          </a:p>
          <a:p>
            <a:r>
              <a:rPr lang="en-US" sz="1600" dirty="0" smtClean="0"/>
              <a:t>ORWELL, George. </a:t>
            </a:r>
            <a:r>
              <a:rPr lang="en-US" sz="1600" i="1" dirty="0" smtClean="0"/>
              <a:t>1984</a:t>
            </a:r>
            <a:r>
              <a:rPr lang="en-US" sz="1600" dirty="0" smtClean="0"/>
              <a:t> [online]. [cit. 5.3.2014].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http://www.cesky-jazyk.cz/citanka/george-orwell/1984.html#ixzz2v6rB0iQw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96</TotalTime>
  <Words>701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George Orwell</vt:lpstr>
      <vt:lpstr>Snímek 2</vt:lpstr>
      <vt:lpstr>Anotace</vt:lpstr>
      <vt:lpstr>Život</vt:lpstr>
      <vt:lpstr>Názory a témata</vt:lpstr>
      <vt:lpstr>Farma zvířat</vt:lpstr>
      <vt:lpstr>Sedm přikázání</vt:lpstr>
      <vt:lpstr>Ukázka</vt:lpstr>
      <vt:lpstr>1984</vt:lpstr>
      <vt:lpstr>Svět románu 1984</vt:lpstr>
      <vt:lpstr>Ukázka</vt:lpstr>
      <vt:lpstr>Audio a video ukázky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George Orwell</dc:title>
  <dc:creator>Kate</dc:creator>
  <cp:lastModifiedBy>Dum</cp:lastModifiedBy>
  <cp:revision>21</cp:revision>
  <dcterms:created xsi:type="dcterms:W3CDTF">2014-03-05T16:09:33Z</dcterms:created>
  <dcterms:modified xsi:type="dcterms:W3CDTF">2014-03-10T07:30:43Z</dcterms:modified>
</cp:coreProperties>
</file>