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8" r:id="rId3"/>
    <p:sldId id="293" r:id="rId4"/>
    <p:sldId id="292" r:id="rId5"/>
    <p:sldId id="295" r:id="rId6"/>
    <p:sldId id="296" r:id="rId7"/>
    <p:sldId id="300" r:id="rId8"/>
    <p:sldId id="297" r:id="rId9"/>
    <p:sldId id="298" r:id="rId10"/>
    <p:sldId id="299" r:id="rId11"/>
    <p:sldId id="301" r:id="rId12"/>
    <p:sldId id="302" r:id="rId13"/>
    <p:sldId id="303" r:id="rId14"/>
    <p:sldId id="291" r:id="rId15"/>
    <p:sldId id="26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CC"/>
    <a:srgbClr val="CC0099"/>
    <a:srgbClr val="0000CC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png"/><Relationship Id="rId4" Type="http://schemas.openxmlformats.org/officeDocument/2006/relationships/hyperlink" Target="http://upload.wikimedia.org/wikipedia/commons/4/42/Microsoft_Office_2013_logo_and_wordmark.sv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9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9.jp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6.jpeg"/><Relationship Id="rId9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audio" Target="../media/audio1.wav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audio" Target="../media/audio1.wav"/><Relationship Id="rId5" Type="http://schemas.openxmlformats.org/officeDocument/2006/relationships/image" Target="../media/image6.jpeg"/><Relationship Id="rId10" Type="http://schemas.openxmlformats.org/officeDocument/2006/relationships/image" Target="../media/image16.png"/><Relationship Id="rId4" Type="http://schemas.openxmlformats.org/officeDocument/2006/relationships/image" Target="../media/image10.jpg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audio" Target="../media/audio1.wav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7.jpg"/><Relationship Id="rId4" Type="http://schemas.openxmlformats.org/officeDocument/2006/relationships/image" Target="../media/image16.jpg"/><Relationship Id="rId9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audio" Target="../media/audio1.wav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9.jpg"/><Relationship Id="rId4" Type="http://schemas.openxmlformats.org/officeDocument/2006/relationships/image" Target="../media/image18.jpg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6.jpeg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6.jpeg"/><Relationship Id="rId4" Type="http://schemas.openxmlformats.org/officeDocument/2006/relationships/image" Target="../media/image21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f/Ooo_logo.svg" TargetMode="Externa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5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audio1.wav"/><Relationship Id="rId7" Type="http://schemas.openxmlformats.org/officeDocument/2006/relationships/hyperlink" Target="http://upload.wikimedia.org/wikipedia/commons/4/42/Microsoft_Office_2013_logo_and_wordmark.svg" TargetMode="External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11" Type="http://schemas.openxmlformats.org/officeDocument/2006/relationships/image" Target="../media/image29.wmf"/><Relationship Id="rId5" Type="http://schemas.openxmlformats.org/officeDocument/2006/relationships/image" Target="../media/image26.png"/><Relationship Id="rId10" Type="http://schemas.openxmlformats.org/officeDocument/2006/relationships/image" Target="../media/image28.gif"/><Relationship Id="rId4" Type="http://schemas.openxmlformats.org/officeDocument/2006/relationships/audio" Target="../media/audio2.wav"/><Relationship Id="rId9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office.org/cs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microsoft.com/cze/" TargetMode="External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Ooo_logo.svg" TargetMode="External"/><Relationship Id="rId11" Type="http://schemas.openxmlformats.org/officeDocument/2006/relationships/hyperlink" Target="http://www.stahuj.centrum.cz/podnikani_a_domacnost/kancelarske_aplikace/ostatni/openofficeorg/" TargetMode="External"/><Relationship Id="rId5" Type="http://schemas.openxmlformats.org/officeDocument/2006/relationships/hyperlink" Target="http://commons.wikimedia.org/wiki/File:Microsoft_Office_2013_logo_and_wordmark.svg" TargetMode="External"/><Relationship Id="rId10" Type="http://schemas.openxmlformats.org/officeDocument/2006/relationships/hyperlink" Target="http://www.slunecnice.cz/sw/openoffice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edownload.cz/sw/open-off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70289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Office, kancelářské aplikace, Word, Excel,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Point, Open Office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MS Office a úvod do Wordu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VY_32_INOVACE_32_654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Význam slova „balík“ v tomto </a:t>
            </a:r>
            <a:r>
              <a:rPr lang="cs-CZ" sz="2000" i="1" dirty="0" err="1" smtClean="0">
                <a:solidFill>
                  <a:srgbClr val="7030A0"/>
                </a:solidFill>
              </a:rPr>
              <a:t>ICT</a:t>
            </a:r>
            <a:r>
              <a:rPr lang="cs-CZ" sz="2000" i="1" dirty="0" smtClean="0">
                <a:solidFill>
                  <a:srgbClr val="7030A0"/>
                </a:solidFill>
              </a:rPr>
              <a:t> významu, vysvětlení cizích slov.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Microsoft Office, zkráceně MS Office:</a:t>
            </a:r>
          </a:p>
          <a:p>
            <a:endParaRPr lang="cs-CZ" sz="1000" b="1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Jedná se o tzv. „balík“ kancelářských aplikací.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Co to znamená? 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Jednotlivé aplikace jsou vyrobeny ve vzájemné spolupráci tvůrců a umožňují jednotný způsobem práce uživatele, tedy vytvářejí dohromady komplexní aplikaci – tedy balík programů.</a:t>
            </a:r>
          </a:p>
          <a:p>
            <a:endParaRPr lang="cs-CZ" sz="1000" dirty="0"/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MS Office se skládá z aplikací:</a:t>
            </a:r>
          </a:p>
        </p:txBody>
      </p:sp>
      <p:pic>
        <p:nvPicPr>
          <p:cNvPr id="1026" name="Picture 2" descr="File:Microsoft Office 2013 logo and wordmark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764704"/>
            <a:ext cx="19050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970853"/>
              </p:ext>
            </p:extLst>
          </p:nvPr>
        </p:nvGraphicFramePr>
        <p:xfrm>
          <a:off x="323528" y="3717032"/>
          <a:ext cx="8568952" cy="18764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36504"/>
                <a:gridCol w="4032448"/>
              </a:tblGrid>
              <a:tr h="370840"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Word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textový</a:t>
                      </a:r>
                      <a:r>
                        <a:rPr lang="cs-CZ" sz="1800" b="1" u="none" strike="noStrike" baseline="0" dirty="0" smtClean="0">
                          <a:solidFill>
                            <a:srgbClr val="C00000"/>
                          </a:solidFill>
                          <a:effectLst/>
                        </a:rPr>
                        <a:t> procesor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Publisher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- textový a grafický editor 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Excel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tabulkový kalkulátor</a:t>
                      </a:r>
                      <a:endParaRPr lang="cs-CZ" sz="1800" b="1" i="0" u="none" strike="noStrike" dirty="0" smtClean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Access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rozsáhlé databáze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PowerPoint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+mn-lt"/>
                        </a:rPr>
                        <a:t> multimediální prezentace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InfoPath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formuláře </a:t>
                      </a:r>
                      <a:r>
                        <a:rPr lang="cs-CZ" sz="1800" b="1" u="none" strike="noStrike" dirty="0" err="1" smtClean="0">
                          <a:solidFill>
                            <a:srgbClr val="C00000"/>
                          </a:solidFill>
                          <a:effectLst/>
                        </a:rPr>
                        <a:t>XML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OneNote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textové a grafické poznámky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err="1" smtClean="0">
                          <a:solidFill>
                            <a:srgbClr val="C00000"/>
                          </a:solidFill>
                          <a:effectLst/>
                        </a:rPr>
                        <a:t>Communicator</a:t>
                      </a: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- komunikace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Outlook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+mn-lt"/>
                        </a:rPr>
                        <a:t>e-mailový klient a kalendář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SharePoint </a:t>
                      </a:r>
                      <a:r>
                        <a:rPr lang="cs-CZ" sz="2400" b="1" u="none" strike="noStrike" dirty="0" err="1" smtClean="0">
                          <a:solidFill>
                            <a:srgbClr val="C00000"/>
                          </a:solidFill>
                          <a:effectLst/>
                        </a:rPr>
                        <a:t>Workspace</a:t>
                      </a: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… sdílení 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78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Office – základní aplikace:</a:t>
            </a:r>
          </a:p>
          <a:p>
            <a:endParaRPr lang="cs-CZ" sz="1000" b="1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Balík se označuje také jako „Pro studenty a domácnosti“.</a:t>
            </a:r>
          </a:p>
          <a:p>
            <a:endParaRPr lang="cs-CZ" sz="1000" dirty="0" smtClean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Sada obsahuje: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993438"/>
              </p:ext>
            </p:extLst>
          </p:nvPr>
        </p:nvGraphicFramePr>
        <p:xfrm>
          <a:off x="107504" y="2204864"/>
          <a:ext cx="7416824" cy="3695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16824"/>
              </a:tblGrid>
              <a:tr h="370840"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Word </a:t>
                      </a:r>
                      <a:r>
                        <a:rPr lang="cs-CZ" sz="1800" b="1" u="none" strike="noStrik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– textový</a:t>
                      </a:r>
                      <a:r>
                        <a:rPr lang="cs-CZ" sz="1800" b="1" u="none" strike="noStrike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 procesor = komplexní zpracování textových dokumentů, včetně vkládání grafických objektů a jejich úprav, automatické opravy, možnost interaktivních odkazů, export do různých typů souborů, včetně </a:t>
                      </a:r>
                      <a:r>
                        <a:rPr lang="cs-CZ" sz="1800" b="1" u="none" strike="noStrike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html</a:t>
                      </a:r>
                      <a:r>
                        <a:rPr lang="cs-CZ" sz="1800" b="1" u="none" strike="noStrike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 pro web. </a:t>
                      </a:r>
                      <a:endParaRPr lang="cs-CZ" sz="1800" b="1" i="0" u="none" strike="noStrike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Excel 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tabulkový kalkulátor  = automatizované komplexní výpočty, jak matematické, tak dále statistické, logické, textové, datumové a jednoduché databáze apod., ve tvaru propojených tabulek.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PowerPoint 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</a:t>
                      </a:r>
                      <a:r>
                        <a:rPr lang="cs-CZ" sz="1800" b="1" u="none" strike="noStrike" kern="1200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multimediální prezentace = automatizovaný „</a:t>
                      </a:r>
                      <a:r>
                        <a:rPr lang="cs-CZ" sz="1800" b="1" u="none" strike="noStrike" kern="1200" baseline="0" noProof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Slide</a:t>
                      </a:r>
                      <a:r>
                        <a:rPr lang="cs-CZ" sz="1800" b="1" u="none" strike="noStrike" kern="1200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Show“ snímků ve formě grafických koláží, umožňuje animace, interaktivitu, vložení zvuku i videoklipů.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OneNote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textové a grafické poznámky = rychlé stahování obsahu různých dokumentů do formy poznámek bez originálního formátování.</a:t>
                      </a:r>
                      <a:endParaRPr lang="cs-CZ" sz="1800" b="1" u="none" strike="noStrike" kern="1200" baseline="0" noProof="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692696"/>
            <a:ext cx="1152128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9" descr="Excel: 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28498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Word :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20486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One note: logo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01208"/>
            <a:ext cx="790575" cy="7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Power point: logo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3651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Bližší popis významu a užití „domácích programů“.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81474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Diskutovat různé „editory“ a porovnat s „procesorem“.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Základním produktem „pro všechny“ je zřejmě MS WORD:</a:t>
            </a:r>
          </a:p>
          <a:p>
            <a:endParaRPr lang="cs-CZ" sz="1000" b="1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Jedná se o nejpoužívanější </a:t>
            </a:r>
            <a:r>
              <a:rPr lang="cs-CZ" sz="2400" dirty="0">
                <a:solidFill>
                  <a:srgbClr val="0000CC"/>
                </a:solidFill>
              </a:rPr>
              <a:t>program na </a:t>
            </a:r>
            <a:r>
              <a:rPr lang="cs-CZ" sz="2400" dirty="0" smtClean="0">
                <a:solidFill>
                  <a:srgbClr val="0000CC"/>
                </a:solidFill>
              </a:rPr>
              <a:t>světě, který je určen </a:t>
            </a:r>
            <a:r>
              <a:rPr lang="cs-CZ" sz="2400" dirty="0">
                <a:solidFill>
                  <a:srgbClr val="0000CC"/>
                </a:solidFill>
              </a:rPr>
              <a:t>k psaní, editaci a grafické úpravě </a:t>
            </a:r>
            <a:r>
              <a:rPr lang="cs-CZ" sz="2400" dirty="0" smtClean="0">
                <a:solidFill>
                  <a:srgbClr val="0000CC"/>
                </a:solidFill>
              </a:rPr>
              <a:t>textu, včetně mnoha připojených funkcí a automatizovaných možností práce. 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Pro tyto komplexní a automatické funkce se již nejedná pouze o „editor“, ale o „procesor“.</a:t>
            </a:r>
            <a:endParaRPr lang="cs-CZ" sz="2400" dirty="0">
              <a:solidFill>
                <a:srgbClr val="0000CC"/>
              </a:solidFill>
            </a:endParaRPr>
          </a:p>
          <a:p>
            <a:endParaRPr lang="cs-CZ" sz="1000" dirty="0"/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Word umožňuje psát a opravovat text (editor), navíc jej automaticky může opravovat, lze využít šablon pro jednotný styl textové práce, do textu lze vkládat různé znakové symboly, vytvářet různé odrážky a seznamy, poznámky, korektury, písmo lze upravit do spousty různého vzhledu = „Formátovat“, jako ozdobné písmo různě barevné, a další možnosti mnoha textových efektů.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Do textu lze zakomponovat = vkládat 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obrázky,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kliparty, </a:t>
            </a:r>
            <a:r>
              <a:rPr lang="cs-CZ" sz="2000" dirty="0" err="1" smtClean="0">
                <a:solidFill>
                  <a:schemeClr val="accent3">
                    <a:lumMod val="50000"/>
                  </a:schemeClr>
                </a:solidFill>
              </a:rPr>
              <a:t>Wordarty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, obrazce, tabulky 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grafy, lze také tvořit – kreslit grafiku, využít hypertext, a mnoho dalšího. </a:t>
            </a:r>
          </a:p>
          <a:p>
            <a:endParaRPr lang="cs-CZ" sz="1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Nakonec lze vytvořit kompaktní dokument, který lze uložit do různých typů souboru, např. základní text </a:t>
            </a:r>
            <a:r>
              <a:rPr lang="cs-CZ" sz="2000" dirty="0" err="1" smtClean="0">
                <a:solidFill>
                  <a:srgbClr val="C00000"/>
                </a:solidFill>
              </a:rPr>
              <a:t>RTF</a:t>
            </a:r>
            <a:r>
              <a:rPr lang="cs-CZ" sz="2000" dirty="0" smtClean="0">
                <a:solidFill>
                  <a:srgbClr val="C00000"/>
                </a:solidFill>
              </a:rPr>
              <a:t>, formátovaný text </a:t>
            </a:r>
            <a:r>
              <a:rPr lang="cs-CZ" sz="2000" dirty="0" err="1" smtClean="0">
                <a:solidFill>
                  <a:srgbClr val="C00000"/>
                </a:solidFill>
              </a:rPr>
              <a:t>DOCX</a:t>
            </a:r>
            <a:r>
              <a:rPr lang="cs-CZ" sz="2000" dirty="0" smtClean="0">
                <a:solidFill>
                  <a:srgbClr val="C00000"/>
                </a:solidFill>
              </a:rPr>
              <a:t>, </a:t>
            </a:r>
            <a:r>
              <a:rPr lang="cs-CZ" sz="2000" dirty="0" err="1" smtClean="0">
                <a:solidFill>
                  <a:srgbClr val="C00000"/>
                </a:solidFill>
              </a:rPr>
              <a:t>XML</a:t>
            </a:r>
            <a:r>
              <a:rPr lang="cs-CZ" sz="2000" dirty="0" smtClean="0">
                <a:solidFill>
                  <a:srgbClr val="C00000"/>
                </a:solidFill>
              </a:rPr>
              <a:t>, </a:t>
            </a:r>
            <a:r>
              <a:rPr lang="cs-CZ" sz="2000" dirty="0" err="1" smtClean="0">
                <a:solidFill>
                  <a:srgbClr val="C00000"/>
                </a:solidFill>
              </a:rPr>
              <a:t>PDF</a:t>
            </a:r>
            <a:r>
              <a:rPr lang="cs-CZ" sz="2000" dirty="0" smtClean="0">
                <a:solidFill>
                  <a:srgbClr val="C00000"/>
                </a:solidFill>
              </a:rPr>
              <a:t>, </a:t>
            </a:r>
            <a:r>
              <a:rPr lang="cs-CZ" sz="2000" dirty="0" err="1" smtClean="0">
                <a:solidFill>
                  <a:srgbClr val="C00000"/>
                </a:solidFill>
              </a:rPr>
              <a:t>HTML</a:t>
            </a:r>
            <a:r>
              <a:rPr lang="cs-CZ" sz="2000" dirty="0" smtClean="0">
                <a:solidFill>
                  <a:srgbClr val="C00000"/>
                </a:solidFill>
              </a:rPr>
              <a:t>, … 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0" y="7647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64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Spustit program a snažit se popisované nabídky prakticky pochopit.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OFFICE - WORD:</a:t>
            </a:r>
          </a:p>
          <a:p>
            <a:endParaRPr lang="cs-CZ" sz="1000" b="1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Spuštění programu:</a:t>
            </a:r>
            <a:endParaRPr lang="cs-CZ" sz="2400" dirty="0">
              <a:solidFill>
                <a:srgbClr val="0000CC"/>
              </a:solidFill>
            </a:endParaRPr>
          </a:p>
          <a:p>
            <a:endParaRPr lang="cs-CZ" sz="1000" dirty="0"/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0" y="7647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268760"/>
            <a:ext cx="4392488" cy="494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85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</a:t>
            </a:r>
          </a:p>
          <a:p>
            <a:endParaRPr lang="cs-CZ" sz="1000" b="1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Popis okna: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0" y="7647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29909"/>
            <a:ext cx="9144000" cy="4507403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Detailnější popis významu jednotlivých částí okna programu.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699792" y="1340768"/>
            <a:ext cx="4248472" cy="360040"/>
          </a:xfrm>
          <a:prstGeom prst="wedgeRoundRectCallout">
            <a:avLst/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titulní lišta – název dokumentu a programu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2195736" y="3645024"/>
            <a:ext cx="1944216" cy="360040"/>
          </a:xfrm>
          <a:prstGeom prst="wedgeRoundRectCallout">
            <a:avLst/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PRACOVNÍ  LIST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5940152" y="2996952"/>
            <a:ext cx="2088232" cy="360040"/>
          </a:xfrm>
          <a:prstGeom prst="wedgeRoundRectCallout">
            <a:avLst>
              <a:gd name="adj1" fmla="val 19729"/>
              <a:gd name="adj2" fmla="val -92557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vodorovné pravítko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323528" y="5517232"/>
            <a:ext cx="1584176" cy="360040"/>
          </a:xfrm>
          <a:prstGeom prst="wedgeRoundRectCallout">
            <a:avLst>
              <a:gd name="adj1" fmla="val -62610"/>
              <a:gd name="adj2" fmla="val -23050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svislé pravítko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-20528" y="2852936"/>
            <a:ext cx="2144256" cy="576064"/>
          </a:xfrm>
          <a:prstGeom prst="wedgeRoundRectCallout">
            <a:avLst>
              <a:gd name="adj1" fmla="val -33266"/>
              <a:gd name="adj2" fmla="val -191472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finální  nabídky uložení, tisk, </a:t>
            </a:r>
            <a:r>
              <a:rPr lang="cs-CZ" dirty="0" err="1" smtClean="0">
                <a:solidFill>
                  <a:srgbClr val="0070C0"/>
                </a:solidFill>
              </a:rPr>
              <a:t>help</a:t>
            </a:r>
            <a:r>
              <a:rPr lang="cs-CZ" dirty="0" smtClean="0">
                <a:solidFill>
                  <a:srgbClr val="0070C0"/>
                </a:solidFill>
              </a:rPr>
              <a:t>, 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2195736" y="2924944"/>
            <a:ext cx="1512168" cy="360040"/>
          </a:xfrm>
          <a:prstGeom prst="wedgeRoundRectCallout">
            <a:avLst>
              <a:gd name="adj1" fmla="val -24234"/>
              <a:gd name="adj2" fmla="val -309101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záložky funkcí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3779912" y="2924944"/>
            <a:ext cx="1728192" cy="504056"/>
          </a:xfrm>
          <a:prstGeom prst="wedgeRoundRectCallout">
            <a:avLst>
              <a:gd name="adj1" fmla="val -22006"/>
              <a:gd name="adj2" fmla="val -114707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panely nástrojů zvolené funkce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7812360" y="4509120"/>
            <a:ext cx="1080120" cy="360040"/>
          </a:xfrm>
          <a:prstGeom prst="wedgeRoundRectCallout">
            <a:avLst>
              <a:gd name="adj1" fmla="val 65956"/>
              <a:gd name="adj2" fmla="val -20376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posuvník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45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</a:t>
            </a:r>
          </a:p>
          <a:p>
            <a:endParaRPr lang="cs-CZ" sz="1000" b="1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Legenda popisků: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0" y="7647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29909"/>
            <a:ext cx="9144000" cy="4507403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Vysvětlení významu nabídek a popisků vzhledem k ovládání programu.</a:t>
            </a:r>
          </a:p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(skloňování, časování, … např. „Typ Písma zvolte </a:t>
            </a:r>
            <a:r>
              <a:rPr lang="cs-CZ" sz="2000" i="1" dirty="0" err="1" smtClean="0">
                <a:solidFill>
                  <a:srgbClr val="7030A0"/>
                </a:solidFill>
              </a:rPr>
              <a:t>Erie</a:t>
            </a:r>
            <a:r>
              <a:rPr lang="cs-CZ" sz="2000" i="1" dirty="0" smtClean="0">
                <a:solidFill>
                  <a:srgbClr val="7030A0"/>
                </a:solidFill>
              </a:rPr>
              <a:t>, Tučné, 24 bodů, …“.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-20528" y="3068960"/>
            <a:ext cx="3080360" cy="864096"/>
          </a:xfrm>
          <a:prstGeom prst="wedgeRoundRectCallout">
            <a:avLst>
              <a:gd name="adj1" fmla="val -22708"/>
              <a:gd name="adj2" fmla="val -97903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Platná nabídka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budeme její význam postupně prakticky ověřovat 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3347864" y="3068960"/>
            <a:ext cx="2016224" cy="864096"/>
          </a:xfrm>
          <a:prstGeom prst="wedgeRoundRectCallout">
            <a:avLst>
              <a:gd name="adj1" fmla="val -22120"/>
              <a:gd name="adj2" fmla="val -94116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 smtClean="0">
                <a:solidFill>
                  <a:srgbClr val="0070C0"/>
                </a:solidFill>
              </a:rPr>
              <a:t>Vybraná nabídka,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vyzkoušíme jen některé funkce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5652120" y="3068960"/>
            <a:ext cx="3168352" cy="1080120"/>
          </a:xfrm>
          <a:prstGeom prst="wedgeRoundRectCallout">
            <a:avLst>
              <a:gd name="adj1" fmla="val 20397"/>
              <a:gd name="adj2" fmla="val -87082"/>
              <a:gd name="adj3" fmla="val 16667"/>
            </a:avLst>
          </a:prstGeom>
          <a:blipFill>
            <a:blip r:embed="rId8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Neplatná nabídka,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určeno pro maturitní obory nebo profesionální použití,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nebudeme dělat.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94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</a:t>
            </a:r>
          </a:p>
          <a:p>
            <a:r>
              <a:rPr lang="cs-CZ" sz="2400" u="sng" dirty="0" smtClean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Domů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212"/>
          <a:stretch/>
        </p:blipFill>
        <p:spPr>
          <a:xfrm>
            <a:off x="0" y="1556792"/>
            <a:ext cx="9144000" cy="1658184"/>
          </a:xfrm>
          <a:prstGeom prst="rect">
            <a:avLst/>
          </a:prstGeom>
        </p:spPr>
      </p:pic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729208"/>
            <a:ext cx="755576" cy="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ový popisek 16"/>
          <p:cNvSpPr/>
          <p:nvPr/>
        </p:nvSpPr>
        <p:spPr>
          <a:xfrm>
            <a:off x="-20528" y="2852936"/>
            <a:ext cx="1784216" cy="504056"/>
          </a:xfrm>
          <a:prstGeom prst="wedgeRoundRectCallout">
            <a:avLst>
              <a:gd name="adj1" fmla="val -20875"/>
              <a:gd name="adj2" fmla="val -116522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Schránka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použití schránky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1835696" y="2852936"/>
            <a:ext cx="1368152" cy="504056"/>
          </a:xfrm>
          <a:prstGeom prst="wedgeRoundRectCallout">
            <a:avLst>
              <a:gd name="adj1" fmla="val -21554"/>
              <a:gd name="adj2" fmla="val -121201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Písmo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formátování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3275856" y="2852936"/>
            <a:ext cx="1368152" cy="504056"/>
          </a:xfrm>
          <a:prstGeom prst="wedgeRoundRectCallout">
            <a:avLst>
              <a:gd name="adj1" fmla="val -22257"/>
              <a:gd name="adj2" fmla="val -119291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Odstavec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formátování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5796136" y="2852936"/>
            <a:ext cx="1800200" cy="504056"/>
          </a:xfrm>
          <a:prstGeom prst="wedgeRoundRectCallout">
            <a:avLst>
              <a:gd name="adj1" fmla="val -22061"/>
              <a:gd name="adj2" fmla="val -12120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Styly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šablona formátů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7668344" y="2852936"/>
            <a:ext cx="1368152" cy="504056"/>
          </a:xfrm>
          <a:prstGeom prst="wedgeRoundRectCallout">
            <a:avLst>
              <a:gd name="adj1" fmla="val 19250"/>
              <a:gd name="adj2" fmla="val -121200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Úpravy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hledání a 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23528" y="1671706"/>
            <a:ext cx="576064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72470"/>
            <a:ext cx="9144000" cy="1328738"/>
          </a:xfrm>
          <a:prstGeom prst="rect">
            <a:avLst/>
          </a:prstGeom>
        </p:spPr>
      </p:pic>
      <p:sp>
        <p:nvSpPr>
          <p:cNvPr id="25" name="Zaoblený obdélníkový popisek 24"/>
          <p:cNvSpPr/>
          <p:nvPr/>
        </p:nvSpPr>
        <p:spPr>
          <a:xfrm>
            <a:off x="-20528" y="5301208"/>
            <a:ext cx="992128" cy="504056"/>
          </a:xfrm>
          <a:prstGeom prst="wedgeRoundRectCallout">
            <a:avLst>
              <a:gd name="adj1" fmla="val -21954"/>
              <a:gd name="adj2" fmla="val -126070"/>
              <a:gd name="adj3" fmla="val 16667"/>
            </a:avLst>
          </a:prstGeom>
          <a:blipFill>
            <a:blip r:embed="rId9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Stránky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formát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2123728" y="5301208"/>
            <a:ext cx="1296144" cy="504056"/>
          </a:xfrm>
          <a:prstGeom prst="wedgeRoundRectCallout">
            <a:avLst>
              <a:gd name="adj1" fmla="val -22258"/>
              <a:gd name="adj2" fmla="val -123110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Ilustrace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výběr typu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3491880" y="5301208"/>
            <a:ext cx="1152128" cy="504056"/>
          </a:xfrm>
          <a:prstGeom prst="wedgeRoundRectCallout">
            <a:avLst>
              <a:gd name="adj1" fmla="val 19250"/>
              <a:gd name="adj2" fmla="val -126929"/>
              <a:gd name="adj3" fmla="val 16667"/>
            </a:avLst>
          </a:prstGeom>
          <a:blipFill>
            <a:blip r:embed="rId9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Odkazy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interakce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5940152" y="5301208"/>
            <a:ext cx="1728192" cy="504056"/>
          </a:xfrm>
          <a:prstGeom prst="wedgeRoundRectCallout">
            <a:avLst>
              <a:gd name="adj1" fmla="val 19599"/>
              <a:gd name="adj2" fmla="val -125019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Text</a:t>
            </a:r>
          </a:p>
          <a:p>
            <a:r>
              <a:rPr lang="cs-CZ" dirty="0">
                <a:solidFill>
                  <a:srgbClr val="0070C0"/>
                </a:solidFill>
              </a:rPr>
              <a:t>textové objekty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aoblený obdélníkový popisek 28"/>
              <p:cNvSpPr/>
              <p:nvPr/>
            </p:nvSpPr>
            <p:spPr>
              <a:xfrm>
                <a:off x="7668344" y="5301208"/>
                <a:ext cx="1080120" cy="504056"/>
              </a:xfrm>
              <a:prstGeom prst="wedgeRoundRectCallout">
                <a:avLst>
                  <a:gd name="adj1" fmla="val 19250"/>
                  <a:gd name="adj2" fmla="val -128838"/>
                  <a:gd name="adj3" fmla="val 16667"/>
                </a:avLst>
              </a:prstGeom>
              <a:blipFill>
                <a:blip r:embed="rId7"/>
                <a:tile tx="0" ty="0" sx="100000" sy="100000" flip="none" algn="tl"/>
              </a:blipFill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b="1" dirty="0">
                    <a:solidFill>
                      <a:srgbClr val="0070C0"/>
                    </a:solidFill>
                  </a:rPr>
                  <a:t>Symboly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>
                          <a:solidFill>
                            <a:srgbClr val="0070C0"/>
                          </a:solidFill>
                          <a:latin typeface="Cambria Math"/>
                        </a:rPr>
                        <m:t>𝐴</m:t>
                      </m:r>
                      <m:r>
                        <a:rPr lang="cs-CZ" b="1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r>
                        <a:rPr lang="el-GR" b="1">
                          <a:solidFill>
                            <a:srgbClr val="0070C0"/>
                          </a:solidFill>
                          <a:latin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9" name="Zaoblený obdélníkový popise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5301208"/>
                <a:ext cx="1080120" cy="504056"/>
              </a:xfrm>
              <a:prstGeom prst="wedgeRoundRectCallout">
                <a:avLst>
                  <a:gd name="adj1" fmla="val 19250"/>
                  <a:gd name="adj2" fmla="val -128838"/>
                  <a:gd name="adj3" fmla="val 16667"/>
                </a:avLst>
              </a:prstGeom>
              <a:blipFill rotWithShape="1">
                <a:blip r:embed="rId10"/>
                <a:stretch>
                  <a:fillRect l="-1648" b="-3289"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vál 29"/>
          <p:cNvSpPr/>
          <p:nvPr/>
        </p:nvSpPr>
        <p:spPr>
          <a:xfrm>
            <a:off x="755576" y="4077072"/>
            <a:ext cx="648072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3573016"/>
            <a:ext cx="32377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1059592" y="5301208"/>
            <a:ext cx="992128" cy="504056"/>
          </a:xfrm>
          <a:prstGeom prst="wedgeRoundRectCallout">
            <a:avLst>
              <a:gd name="adj1" fmla="val -21954"/>
              <a:gd name="adj2" fmla="val -12607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Tabulky</a:t>
            </a:r>
          </a:p>
          <a:p>
            <a:r>
              <a:rPr lang="cs-CZ" dirty="0">
                <a:solidFill>
                  <a:srgbClr val="0070C0"/>
                </a:solidFill>
              </a:rPr>
              <a:t>formát</a:t>
            </a:r>
          </a:p>
        </p:txBody>
      </p:sp>
      <p:sp>
        <p:nvSpPr>
          <p:cNvPr id="33" name="Zaoblený obdélníkový popisek 32"/>
          <p:cNvSpPr/>
          <p:nvPr/>
        </p:nvSpPr>
        <p:spPr>
          <a:xfrm>
            <a:off x="4716016" y="5301208"/>
            <a:ext cx="1152128" cy="504056"/>
          </a:xfrm>
          <a:prstGeom prst="wedgeRoundRectCallout">
            <a:avLst>
              <a:gd name="adj1" fmla="val 19250"/>
              <a:gd name="adj2" fmla="val -126929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Záhlaví a zápatí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Popis ovládacích nabídek a nástrojů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236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05064"/>
            <a:ext cx="9144000" cy="13287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72" y="1556792"/>
            <a:ext cx="9144000" cy="13430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</a:t>
            </a:r>
          </a:p>
          <a:p>
            <a:r>
              <a:rPr lang="cs-CZ" sz="2400" u="sng" dirty="0" smtClean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Rozložení stránky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729208"/>
            <a:ext cx="755576" cy="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ový popisek 16"/>
          <p:cNvSpPr/>
          <p:nvPr/>
        </p:nvSpPr>
        <p:spPr>
          <a:xfrm>
            <a:off x="-20528" y="2852936"/>
            <a:ext cx="1496184" cy="504056"/>
          </a:xfrm>
          <a:prstGeom prst="wedgeRoundRectCallout">
            <a:avLst>
              <a:gd name="adj1" fmla="val -20875"/>
              <a:gd name="adj2" fmla="val -116522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Motivy</a:t>
            </a:r>
          </a:p>
          <a:p>
            <a:r>
              <a:rPr lang="cs-CZ" dirty="0">
                <a:solidFill>
                  <a:srgbClr val="0070C0"/>
                </a:solidFill>
              </a:rPr>
              <a:t>šablona textu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1547664" y="2852936"/>
            <a:ext cx="1656184" cy="504056"/>
          </a:xfrm>
          <a:prstGeom prst="wedgeRoundRectCallout">
            <a:avLst>
              <a:gd name="adj1" fmla="val -21554"/>
              <a:gd name="adj2" fmla="val -121201"/>
              <a:gd name="adj3" fmla="val 16667"/>
            </a:avLst>
          </a:prstGeom>
          <a:blipFill>
            <a:blip r:embed="rId8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Vzhled stránky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formátování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3419872" y="2852936"/>
            <a:ext cx="1656184" cy="504056"/>
          </a:xfrm>
          <a:prstGeom prst="wedgeRoundRectCallout">
            <a:avLst>
              <a:gd name="adj1" fmla="val -22257"/>
              <a:gd name="adj2" fmla="val -119291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Pozadí stránky</a:t>
            </a:r>
          </a:p>
          <a:p>
            <a:r>
              <a:rPr lang="cs-CZ" dirty="0">
                <a:solidFill>
                  <a:srgbClr val="0070C0"/>
                </a:solidFill>
              </a:rPr>
              <a:t>formát pozadí</a:t>
            </a:r>
          </a:p>
        </p:txBody>
      </p:sp>
      <p:sp>
        <p:nvSpPr>
          <p:cNvPr id="22" name="Zaoblený obdélníkový popisek 21"/>
          <p:cNvSpPr/>
          <p:nvPr/>
        </p:nvSpPr>
        <p:spPr>
          <a:xfrm>
            <a:off x="5220072" y="2852936"/>
            <a:ext cx="1152128" cy="504056"/>
          </a:xfrm>
          <a:prstGeom prst="wedgeRoundRectCallout">
            <a:avLst>
              <a:gd name="adj1" fmla="val -22061"/>
              <a:gd name="adj2" fmla="val -12120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Odstavec</a:t>
            </a:r>
          </a:p>
          <a:p>
            <a:r>
              <a:rPr lang="cs-CZ" dirty="0">
                <a:solidFill>
                  <a:srgbClr val="0070C0"/>
                </a:solidFill>
              </a:rPr>
              <a:t>formát</a:t>
            </a:r>
          </a:p>
        </p:txBody>
      </p:sp>
      <p:sp>
        <p:nvSpPr>
          <p:cNvPr id="23" name="Zaoblený obdélníkový popisek 22"/>
          <p:cNvSpPr/>
          <p:nvPr/>
        </p:nvSpPr>
        <p:spPr>
          <a:xfrm>
            <a:off x="6444208" y="2852936"/>
            <a:ext cx="1872208" cy="504056"/>
          </a:xfrm>
          <a:prstGeom prst="wedgeRoundRectCallout">
            <a:avLst>
              <a:gd name="adj1" fmla="val 19250"/>
              <a:gd name="adj2" fmla="val -12120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Uspořádat</a:t>
            </a:r>
          </a:p>
          <a:p>
            <a:r>
              <a:rPr lang="cs-CZ" dirty="0">
                <a:solidFill>
                  <a:srgbClr val="0070C0"/>
                </a:solidFill>
              </a:rPr>
              <a:t>umístění objektů</a:t>
            </a:r>
          </a:p>
        </p:txBody>
      </p:sp>
      <p:sp>
        <p:nvSpPr>
          <p:cNvPr id="4" name="Ovál 3"/>
          <p:cNvSpPr/>
          <p:nvPr/>
        </p:nvSpPr>
        <p:spPr>
          <a:xfrm>
            <a:off x="1259632" y="1628800"/>
            <a:ext cx="864096" cy="3309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-20528" y="5301208"/>
            <a:ext cx="1208152" cy="504056"/>
          </a:xfrm>
          <a:prstGeom prst="wedgeRoundRectCallout">
            <a:avLst>
              <a:gd name="adj1" fmla="val -21954"/>
              <a:gd name="adj2" fmla="val -12607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Obsah</a:t>
            </a:r>
          </a:p>
          <a:p>
            <a:r>
              <a:rPr lang="cs-CZ" dirty="0">
                <a:solidFill>
                  <a:srgbClr val="0070C0"/>
                </a:solidFill>
              </a:rPr>
              <a:t>vnořování</a:t>
            </a: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259632" y="5301208"/>
            <a:ext cx="1944216" cy="504056"/>
          </a:xfrm>
          <a:prstGeom prst="wedgeRoundRectCallout">
            <a:avLst>
              <a:gd name="adj1" fmla="val -22258"/>
              <a:gd name="adj2" fmla="val -12311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Pozn. pod čarou</a:t>
            </a:r>
          </a:p>
          <a:p>
            <a:r>
              <a:rPr lang="cs-CZ" dirty="0">
                <a:solidFill>
                  <a:srgbClr val="0070C0"/>
                </a:solidFill>
              </a:rPr>
              <a:t>normovaný odkaz</a:t>
            </a:r>
          </a:p>
        </p:txBody>
      </p:sp>
      <p:sp>
        <p:nvSpPr>
          <p:cNvPr id="27" name="Zaoblený obdélníkový popisek 26"/>
          <p:cNvSpPr/>
          <p:nvPr/>
        </p:nvSpPr>
        <p:spPr>
          <a:xfrm>
            <a:off x="3275856" y="5301208"/>
            <a:ext cx="2160240" cy="504056"/>
          </a:xfrm>
          <a:prstGeom prst="wedgeRoundRectCallout">
            <a:avLst>
              <a:gd name="adj1" fmla="val -22336"/>
              <a:gd name="adj2" fmla="val -121200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Citace a bibliografie</a:t>
            </a:r>
          </a:p>
          <a:p>
            <a:r>
              <a:rPr lang="cs-CZ" dirty="0" err="1">
                <a:solidFill>
                  <a:srgbClr val="0070C0"/>
                </a:solidFill>
              </a:rPr>
              <a:t>profi</a:t>
            </a:r>
            <a:r>
              <a:rPr lang="cs-CZ" dirty="0">
                <a:solidFill>
                  <a:srgbClr val="0070C0"/>
                </a:solidFill>
              </a:rPr>
              <a:t> formát normy</a:t>
            </a:r>
          </a:p>
        </p:txBody>
      </p:sp>
      <p:sp>
        <p:nvSpPr>
          <p:cNvPr id="28" name="Zaoblený obdélníkový popisek 27"/>
          <p:cNvSpPr/>
          <p:nvPr/>
        </p:nvSpPr>
        <p:spPr>
          <a:xfrm>
            <a:off x="5508104" y="5301208"/>
            <a:ext cx="3312368" cy="504056"/>
          </a:xfrm>
          <a:prstGeom prst="wedgeRoundRectCallout">
            <a:avLst>
              <a:gd name="adj1" fmla="val -21765"/>
              <a:gd name="adj2" fmla="val -109743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Titulky – Rejstřík – Seznam citací</a:t>
            </a:r>
          </a:p>
          <a:p>
            <a:r>
              <a:rPr lang="cs-CZ" dirty="0" err="1">
                <a:solidFill>
                  <a:srgbClr val="0070C0"/>
                </a:solidFill>
              </a:rPr>
              <a:t>profi</a:t>
            </a:r>
            <a:r>
              <a:rPr lang="cs-CZ" dirty="0">
                <a:solidFill>
                  <a:srgbClr val="0070C0"/>
                </a:solidFill>
              </a:rPr>
              <a:t> funkce</a:t>
            </a:r>
          </a:p>
        </p:txBody>
      </p:sp>
      <p:sp>
        <p:nvSpPr>
          <p:cNvPr id="30" name="Ovál 29"/>
          <p:cNvSpPr/>
          <p:nvPr/>
        </p:nvSpPr>
        <p:spPr>
          <a:xfrm>
            <a:off x="2123728" y="4077072"/>
            <a:ext cx="648072" cy="3600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3573016"/>
            <a:ext cx="35852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Popis ovládacích nabídek a nástrojů.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794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30191"/>
            <a:ext cx="9144000" cy="13430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9144000" cy="132873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</a:t>
            </a:r>
          </a:p>
          <a:p>
            <a:r>
              <a:rPr lang="cs-CZ" sz="2400" u="sng" dirty="0" smtClean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Korespondence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729208"/>
            <a:ext cx="755576" cy="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ový popisek 16"/>
          <p:cNvSpPr/>
          <p:nvPr/>
        </p:nvSpPr>
        <p:spPr>
          <a:xfrm>
            <a:off x="-20528" y="2852936"/>
            <a:ext cx="8552968" cy="792088"/>
          </a:xfrm>
          <a:prstGeom prst="wedgeRoundRectCallout">
            <a:avLst>
              <a:gd name="adj1" fmla="val -21100"/>
              <a:gd name="adj2" fmla="val -87358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Vytvořit – Spustit hrom. </a:t>
            </a:r>
            <a:r>
              <a:rPr lang="cs-CZ" b="1" dirty="0" err="1">
                <a:solidFill>
                  <a:srgbClr val="0070C0"/>
                </a:solidFill>
              </a:rPr>
              <a:t>koresp</a:t>
            </a:r>
            <a:r>
              <a:rPr lang="cs-CZ" b="1" dirty="0">
                <a:solidFill>
                  <a:srgbClr val="0070C0"/>
                </a:solidFill>
              </a:rPr>
              <a:t>. – Zapsat a vložit pole – Náhled výsledků - dokončit</a:t>
            </a:r>
          </a:p>
          <a:p>
            <a:r>
              <a:rPr lang="cs-CZ" b="1" dirty="0">
                <a:solidFill>
                  <a:srgbClr val="0070C0"/>
                </a:solidFill>
              </a:rPr>
              <a:t>komplexní nástroje pro vytvoření , úpravu, vytištění či odeslání personifikovaných textů</a:t>
            </a:r>
          </a:p>
          <a:p>
            <a:r>
              <a:rPr lang="cs-CZ" b="1" dirty="0" err="1">
                <a:solidFill>
                  <a:srgbClr val="0070C0"/>
                </a:solidFill>
              </a:rPr>
              <a:t>profi</a:t>
            </a:r>
            <a:r>
              <a:rPr lang="cs-CZ" b="1" dirty="0">
                <a:solidFill>
                  <a:srgbClr val="0070C0"/>
                </a:solidFill>
              </a:rPr>
              <a:t> nástroj – určen pro maturitní obory</a:t>
            </a:r>
          </a:p>
        </p:txBody>
      </p:sp>
      <p:sp>
        <p:nvSpPr>
          <p:cNvPr id="4" name="Ovál 3"/>
          <p:cNvSpPr/>
          <p:nvPr/>
        </p:nvSpPr>
        <p:spPr>
          <a:xfrm>
            <a:off x="2699792" y="1628800"/>
            <a:ext cx="864096" cy="3309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-20528" y="5301208"/>
            <a:ext cx="2144256" cy="720080"/>
          </a:xfrm>
          <a:prstGeom prst="wedgeRoundRectCallout">
            <a:avLst>
              <a:gd name="adj1" fmla="val -21616"/>
              <a:gd name="adj2" fmla="val -95326"/>
              <a:gd name="adj3" fmla="val 16667"/>
            </a:avLst>
          </a:prstGeom>
          <a:blipFill>
            <a:blip r:embed="rId8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Kontrola pravopisu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automatická funkce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347864" y="4077072"/>
            <a:ext cx="648072" cy="3600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3615407"/>
            <a:ext cx="31211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Revize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Popis ovládacích nabídek a </a:t>
            </a:r>
            <a:r>
              <a:rPr lang="cs-CZ" sz="2000" i="1" dirty="0" smtClean="0">
                <a:solidFill>
                  <a:srgbClr val="7030A0"/>
                </a:solidFill>
              </a:rPr>
              <a:t>nástrojů.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2211720" y="5301208"/>
            <a:ext cx="6320720" cy="720080"/>
          </a:xfrm>
          <a:prstGeom prst="wedgeRoundRectCallout">
            <a:avLst>
              <a:gd name="adj1" fmla="val -21616"/>
              <a:gd name="adj2" fmla="val -95326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0070C0"/>
                </a:solidFill>
              </a:rPr>
              <a:t>Ostatní panely nabídek jsou </a:t>
            </a:r>
            <a:r>
              <a:rPr lang="cs-CZ" b="1" dirty="0" err="1">
                <a:solidFill>
                  <a:srgbClr val="0070C0"/>
                </a:solidFill>
              </a:rPr>
              <a:t>profi</a:t>
            </a:r>
            <a:r>
              <a:rPr lang="cs-CZ" b="1" dirty="0">
                <a:solidFill>
                  <a:srgbClr val="0070C0"/>
                </a:solidFill>
              </a:rPr>
              <a:t>, učí se maturitní obory</a:t>
            </a:r>
          </a:p>
          <a:p>
            <a:r>
              <a:rPr lang="cs-CZ" b="1" dirty="0">
                <a:solidFill>
                  <a:srgbClr val="0070C0"/>
                </a:solidFill>
              </a:rPr>
              <a:t>automatické funkce</a:t>
            </a:r>
          </a:p>
        </p:txBody>
      </p:sp>
    </p:spTree>
    <p:extLst>
      <p:ext uri="{BB962C8B-B14F-4D97-AF65-F5344CB8AC3E}">
        <p14:creationId xmlns:p14="http://schemas.microsoft.com/office/powerpoint/2010/main" val="105537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9144000" cy="132873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</a:t>
            </a:r>
          </a:p>
          <a:p>
            <a:r>
              <a:rPr lang="cs-CZ" sz="2400" u="sng" dirty="0" smtClean="0">
                <a:solidFill>
                  <a:srgbClr val="0000CC"/>
                </a:solidFill>
              </a:rPr>
              <a:t>Pracovní funkce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Revize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729208"/>
            <a:ext cx="755576" cy="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ový popisek 16"/>
          <p:cNvSpPr/>
          <p:nvPr/>
        </p:nvSpPr>
        <p:spPr>
          <a:xfrm>
            <a:off x="6876256" y="2852936"/>
            <a:ext cx="1584176" cy="504056"/>
          </a:xfrm>
          <a:prstGeom prst="wedgeRoundRectCallout">
            <a:avLst>
              <a:gd name="adj1" fmla="val -21708"/>
              <a:gd name="adj2" fmla="val -112182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Makra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programování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79912" y="1628800"/>
            <a:ext cx="864096" cy="3309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Popis ovládacích nabídek a </a:t>
            </a:r>
            <a:r>
              <a:rPr lang="cs-CZ" sz="2000" i="1" dirty="0" smtClean="0">
                <a:solidFill>
                  <a:srgbClr val="7030A0"/>
                </a:solidFill>
              </a:rPr>
              <a:t>nástrojů.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-20528" y="2852936"/>
            <a:ext cx="1712208" cy="504056"/>
          </a:xfrm>
          <a:prstGeom prst="wedgeRoundRectCallout">
            <a:avLst>
              <a:gd name="adj1" fmla="val -20875"/>
              <a:gd name="adj2" fmla="val -116522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Zobrazení dok.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výsledný vzhled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1763688" y="2852936"/>
            <a:ext cx="1512168" cy="504056"/>
          </a:xfrm>
          <a:prstGeom prst="wedgeRoundRectCallout">
            <a:avLst>
              <a:gd name="adj1" fmla="val 19820"/>
              <a:gd name="adj2" fmla="val -113563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Zobrazit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prac</a:t>
            </a:r>
            <a:r>
              <a:rPr lang="cs-CZ" dirty="0" smtClean="0">
                <a:solidFill>
                  <a:srgbClr val="0070C0"/>
                </a:solidFill>
              </a:rPr>
              <a:t>. nástroje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5292080" y="2852936"/>
            <a:ext cx="1512168" cy="504056"/>
          </a:xfrm>
          <a:prstGeom prst="wedgeRoundRectCallout">
            <a:avLst>
              <a:gd name="adj1" fmla="val -20983"/>
              <a:gd name="adj2" fmla="val -113562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Okno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způsob práce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3419872" y="2852936"/>
            <a:ext cx="1800200" cy="504056"/>
          </a:xfrm>
          <a:prstGeom prst="wedgeRoundRectCallout">
            <a:avLst>
              <a:gd name="adj1" fmla="val -21554"/>
              <a:gd name="adj2" fmla="val -115472"/>
              <a:gd name="adj3" fmla="val 16667"/>
            </a:avLst>
          </a:prstGeom>
          <a:blipFill>
            <a:blip r:embed="rId7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Lupa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zoom obrazovky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08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6672"/>
            <a:ext cx="9144000" cy="51206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MS WORD: </a:t>
            </a:r>
            <a:r>
              <a:rPr lang="cs-CZ" sz="2400" u="sng" dirty="0">
                <a:solidFill>
                  <a:srgbClr val="0000CC"/>
                </a:solidFill>
              </a:rPr>
              <a:t>Základní </a:t>
            </a:r>
            <a:r>
              <a:rPr lang="cs-CZ" sz="2400" u="sng" dirty="0" smtClean="0">
                <a:solidFill>
                  <a:srgbClr val="0000CC"/>
                </a:solidFill>
              </a:rPr>
              <a:t>nabídka -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Soubor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" name="Picture 11" descr="Word :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729208"/>
            <a:ext cx="755576" cy="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0" y="1196752"/>
            <a:ext cx="467544" cy="3309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Popis ovládacích nabídek a </a:t>
            </a:r>
            <a:r>
              <a:rPr lang="cs-CZ" sz="2000" i="1" dirty="0" smtClean="0">
                <a:solidFill>
                  <a:srgbClr val="7030A0"/>
                </a:solidFill>
              </a:rPr>
              <a:t>nástrojů – základní Menu.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0" y="5661248"/>
            <a:ext cx="1872208" cy="504056"/>
          </a:xfrm>
          <a:prstGeom prst="wedgeRoundRectCallout">
            <a:avLst>
              <a:gd name="adj1" fmla="val -23446"/>
              <a:gd name="adj2" fmla="val -196724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Menu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finálních nabídek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3779912" y="5085184"/>
            <a:ext cx="1512168" cy="792088"/>
          </a:xfrm>
          <a:prstGeom prst="wedgeRoundRectCallout">
            <a:avLst>
              <a:gd name="adj1" fmla="val -92208"/>
              <a:gd name="adj2" fmla="val -82490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Podnabídky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nastavení výběru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5220072" y="1556792"/>
            <a:ext cx="1512168" cy="360040"/>
          </a:xfrm>
          <a:prstGeom prst="wedgeRoundRectCallout">
            <a:avLst>
              <a:gd name="adj1" fmla="val -19415"/>
              <a:gd name="adj2" fmla="val 71665"/>
              <a:gd name="adj3" fmla="val 16667"/>
            </a:avLst>
          </a:prstGeom>
          <a:blipFill>
            <a:blip r:embed="rId6"/>
            <a:tile tx="0" ty="0" sx="100000" sy="100000" flip="none" algn="tl"/>
          </a:blip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Náhled tisku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49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856"/>
          <a:stretch/>
        </p:blipFill>
        <p:spPr>
          <a:xfrm>
            <a:off x="5292080" y="5196076"/>
            <a:ext cx="3851920" cy="1040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3" y="2060848"/>
            <a:ext cx="3563888" cy="31362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MS Office – popis a funkce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Alternativa k MS Word: </a:t>
            </a:r>
          </a:p>
          <a:p>
            <a:r>
              <a:rPr lang="cs-CZ" sz="2400" u="sng" dirty="0" smtClean="0">
                <a:solidFill>
                  <a:srgbClr val="0000CC"/>
                </a:solidFill>
              </a:rPr>
              <a:t>Programový balík – </a:t>
            </a:r>
            <a:r>
              <a:rPr lang="cs-CZ" sz="2400" b="1" u="sng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Open Office</a:t>
            </a:r>
            <a:r>
              <a:rPr lang="cs-CZ" sz="2400" dirty="0" smtClean="0">
                <a:solidFill>
                  <a:srgbClr val="0000CC"/>
                </a:solidFill>
              </a:rPr>
              <a:t>: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556792"/>
            <a:ext cx="554461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MS Office je placený, nebo pronajímaný.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Verze pro studenty a domů je však levnější a licence většinou platí pro 3 instalace.</a:t>
            </a:r>
          </a:p>
          <a:p>
            <a:endParaRPr lang="cs-CZ" sz="1000" dirty="0"/>
          </a:p>
        </p:txBody>
      </p:sp>
      <p:pic>
        <p:nvPicPr>
          <p:cNvPr id="15" name="Picture 2" descr="File:Ooo logo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537" y="743514"/>
            <a:ext cx="3312959" cy="110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79512" y="2780928"/>
            <a:ext cx="54726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Pokud nám nebude vadit horší způsob ovládání, nižší rychlost a problémy s kompatibilitou, lze použít velmi podobný produkt, který je open, tedy zadarmo, a to </a:t>
            </a:r>
            <a:r>
              <a:rPr lang="cs-CZ" sz="2400" b="1" u="sng" dirty="0" smtClean="0">
                <a:solidFill>
                  <a:srgbClr val="CC0099"/>
                </a:solidFill>
              </a:rPr>
              <a:t>Open Office</a:t>
            </a:r>
            <a:r>
              <a:rPr lang="cs-CZ" sz="2400" dirty="0" smtClean="0">
                <a:solidFill>
                  <a:srgbClr val="CC0099"/>
                </a:solidFill>
              </a:rPr>
              <a:t>, </a:t>
            </a:r>
          </a:p>
          <a:p>
            <a:r>
              <a:rPr lang="cs-CZ" sz="2400" dirty="0" smtClean="0">
                <a:solidFill>
                  <a:srgbClr val="CC00CC"/>
                </a:solidFill>
              </a:rPr>
              <a:t>dostupný volně ke stažení na Internetu. </a:t>
            </a:r>
          </a:p>
          <a:p>
            <a:r>
              <a:rPr lang="cs-CZ" sz="2400" dirty="0" smtClean="0">
                <a:solidFill>
                  <a:srgbClr val="CC00CC"/>
                </a:solidFill>
              </a:rPr>
              <a:t>Je to také balík kancelářských programů pro psaní, tabulky, prezentace apod. Odkazy ke stažení jsou v „Použité zdroje“. </a:t>
            </a:r>
            <a:endParaRPr lang="cs-CZ" sz="2400" dirty="0">
              <a:solidFill>
                <a:srgbClr val="CC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Alternativní program s licencí Open – Open Office.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546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MS Office – popis a funkce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5992"/>
            <a:ext cx="87865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Popište základní programy balíku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Proč je MS Word charakterizován jako „Textový procesor“?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Lze do textu vkládat fotografie a obrázky z internetu?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Existuje podobný program jako je Word, ale zadarmo?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Popište význam následujících slov ve Wordu: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043562"/>
              </p:ext>
            </p:extLst>
          </p:nvPr>
        </p:nvGraphicFramePr>
        <p:xfrm>
          <a:off x="323528" y="3284984"/>
          <a:ext cx="871297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9"/>
                <a:gridCol w="756084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2283F"/>
                          </a:solidFill>
                        </a:rPr>
                        <a:t>Formát</a:t>
                      </a:r>
                      <a:endParaRPr lang="cs-CZ" b="1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2283F"/>
                          </a:solidFill>
                        </a:rPr>
                        <a:t>Typ písma</a:t>
                      </a:r>
                      <a:endParaRPr lang="cs-CZ" b="1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2283F"/>
                          </a:solidFill>
                        </a:rPr>
                        <a:t>Ilustrace</a:t>
                      </a:r>
                      <a:endParaRPr lang="cs-CZ" b="1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2283F"/>
                          </a:solidFill>
                        </a:rPr>
                        <a:t>Lupa</a:t>
                      </a:r>
                      <a:endParaRPr lang="cs-CZ" b="1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2283F"/>
                          </a:solidFill>
                        </a:rPr>
                        <a:t>Pravítko</a:t>
                      </a:r>
                      <a:endParaRPr lang="cs-CZ" b="1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3" name="Picture 6" descr="L:\DUM_JS\DUM_JS\zdroj\emotikony MS Office\MC9004404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085184"/>
            <a:ext cx="109412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3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8" t="13167" r="13813" b="13760"/>
          <a:stretch/>
        </p:blipFill>
        <p:spPr bwMode="auto">
          <a:xfrm>
            <a:off x="7609502" y="764704"/>
            <a:ext cx="1520793" cy="157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MS Office – popis a funkce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844824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píli a snahu při práci s MS Wordem.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Při práci s Office čti kontextové nápovědy, které Tě vedou při práci.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File:Microsoft Office 2013 logo and wordmark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56992"/>
            <a:ext cx="19050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Word :logo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933056"/>
            <a:ext cx="755576" cy="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L:\DUM_JS\DUM_JS\zdroj\emotikony MS Office\ay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708920"/>
            <a:ext cx="488402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L:\DUM_JS\DUM_JS\zdroj\emotikony MS Office\MC900442036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61048"/>
            <a:ext cx="18573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772816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2132856"/>
            <a:ext cx="9073008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1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Obrázky P2P a P2S - Wikipedie, GNU/GPL: </a:t>
            </a:r>
          </a:p>
          <a:p>
            <a:pPr lvl="1"/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commons.wikimedia.org/wiki/File:Microsoft_Office_2013_logo_and_wordmark.svg</a:t>
            </a:r>
            <a:endParaRPr lang="cs-CZ" sz="1600" dirty="0" smtClean="0"/>
          </a:p>
          <a:p>
            <a:pPr lvl="1"/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commons.wikimedia.org/wiki/File:Ooo_logo.svg</a:t>
            </a:r>
            <a:endParaRPr lang="cs-CZ" sz="1600" dirty="0" smtClean="0"/>
          </a:p>
          <a:p>
            <a:pPr lvl="1"/>
            <a:endParaRPr lang="cs-CZ" sz="16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smtClean="0"/>
              <a:t>doporučené informační stránky:</a:t>
            </a:r>
          </a:p>
          <a:p>
            <a:pPr lvl="1"/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www.microsoft.com/cze/</a:t>
            </a:r>
            <a:endParaRPr lang="cs-CZ" sz="1600" dirty="0" smtClean="0"/>
          </a:p>
          <a:p>
            <a:pPr lvl="1"/>
            <a:r>
              <a:rPr lang="cs-CZ" sz="1600" dirty="0">
                <a:hlinkClick r:id="rId8"/>
              </a:rPr>
              <a:t>http://www.openoffice.org/cs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pPr lvl="1"/>
            <a:r>
              <a:rPr lang="cs-CZ" sz="1600" dirty="0">
                <a:hlinkClick r:id="rId9"/>
              </a:rPr>
              <a:t>http://www.edownload.cz/sw/open-office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pPr lvl="1"/>
            <a:r>
              <a:rPr lang="cs-CZ" sz="1600" dirty="0">
                <a:hlinkClick r:id="rId10"/>
              </a:rPr>
              <a:t>http://www.slunecnice.cz/sw/openoffice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pPr lvl="1"/>
            <a:r>
              <a:rPr lang="cs-CZ" sz="1600" dirty="0">
                <a:hlinkClick r:id="rId11"/>
              </a:rPr>
              <a:t>http://www.stahuj.centrum.cz/podnikani_a_domacnost/kancelarske_aplikace/ostatni/openofficeorg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pPr lvl="1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4051</TotalTime>
  <Words>1587</Words>
  <Application>Microsoft Office PowerPoint</Application>
  <PresentationFormat>Předvádění na obrazovce (4:3)</PresentationFormat>
  <Paragraphs>280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MS Office – popis a funkce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246</cp:revision>
  <dcterms:created xsi:type="dcterms:W3CDTF">2010-11-01T23:40:31Z</dcterms:created>
  <dcterms:modified xsi:type="dcterms:W3CDTF">2014-03-10T07:23:42Z</dcterms:modified>
</cp:coreProperties>
</file>