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3" r:id="rId10"/>
    <p:sldId id="271" r:id="rId11"/>
    <p:sldId id="274" r:id="rId12"/>
    <p:sldId id="275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78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82287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23336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6873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25111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0953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3589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2489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17336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8394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32436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6215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6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7448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476672"/>
            <a:ext cx="7772400" cy="147002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Doplněk a vedlejší věta doplňková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VY_32_INOVACE_03-30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81706157"/>
              </p:ext>
            </p:extLst>
          </p:nvPr>
        </p:nvGraphicFramePr>
        <p:xfrm>
          <a:off x="1444982" y="2276872"/>
          <a:ext cx="6208395" cy="240870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508760"/>
                <a:gridCol w="4699635"/>
              </a:tblGrid>
              <a:tr h="70182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7.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Jazyk a</a:t>
                      </a:r>
                      <a:r>
                        <a:rPr lang="cs-CZ" sz="1200" kern="50" baseline="0" dirty="0" smtClean="0">
                          <a:effectLst/>
                        </a:rPr>
                        <a:t>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100" kern="5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Skladba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dirty="0" smtClean="0"/>
                        <a:t>Doplněk a vedlejší věta doplňková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25. </a:t>
                      </a:r>
                      <a:r>
                        <a:rPr lang="cs-CZ" sz="1400" kern="50" smtClean="0">
                          <a:effectLst/>
                        </a:rPr>
                        <a:t>8. </a:t>
                      </a:r>
                      <a:r>
                        <a:rPr lang="cs-CZ" sz="1400" kern="50" dirty="0" smtClean="0">
                          <a:effectLst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Seznámí žáky s novým větným členem</a:t>
                      </a:r>
                      <a:r>
                        <a:rPr lang="cs-CZ" sz="1400" kern="50" baseline="0" dirty="0" smtClean="0">
                          <a:effectLst/>
                        </a:rPr>
                        <a:t> a vedlejší větou.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8435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77072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b"/>
          <a:lstStyle/>
          <a:p>
            <a:r>
              <a:rPr lang="cs-CZ" dirty="0" smtClean="0"/>
              <a:t>Doplněk a vedlejší věta doplňková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9833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Doplněk (Do)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8998" y="1592338"/>
            <a:ext cx="8505889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Jana </a:t>
            </a:r>
            <a:r>
              <a:rPr lang="cs-CZ" dirty="0" smtClean="0">
                <a:solidFill>
                  <a:srgbClr val="0070C0"/>
                </a:solidFill>
              </a:rPr>
              <a:t>se vrací</a:t>
            </a:r>
            <a:r>
              <a:rPr lang="cs-CZ" dirty="0" smtClean="0"/>
              <a:t> z tréninku </a:t>
            </a:r>
            <a:r>
              <a:rPr lang="cs-CZ" b="1" dirty="0" smtClean="0"/>
              <a:t>neupravená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Doplněk má </a:t>
            </a:r>
            <a:r>
              <a:rPr lang="cs-CZ" b="1" dirty="0" smtClean="0">
                <a:solidFill>
                  <a:srgbClr val="FF0000"/>
                </a:solidFill>
              </a:rPr>
              <a:t>dva</a:t>
            </a:r>
            <a:r>
              <a:rPr lang="cs-CZ" dirty="0" smtClean="0"/>
              <a:t> řídící větné členy.</a:t>
            </a:r>
          </a:p>
          <a:p>
            <a:pPr marL="0" indent="0" algn="ctr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450893" y="2348880"/>
            <a:ext cx="648072" cy="36004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915816" y="2348880"/>
            <a:ext cx="648072" cy="36004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Př</a:t>
            </a:r>
            <a:endParaRPr lang="cs-CZ" dirty="0"/>
          </a:p>
        </p:txBody>
      </p:sp>
      <p:sp>
        <p:nvSpPr>
          <p:cNvPr id="7" name="Pravá jednoduchá závorka 6"/>
          <p:cNvSpPr/>
          <p:nvPr/>
        </p:nvSpPr>
        <p:spPr>
          <a:xfrm rot="5400000" flipH="1">
            <a:off x="4019999" y="494673"/>
            <a:ext cx="684076" cy="4104457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39852" y="1772816"/>
            <a:ext cx="2556284" cy="43204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Jaká Jana?</a:t>
            </a:r>
            <a:endParaRPr lang="cs-CZ" sz="2400" dirty="0"/>
          </a:p>
        </p:txBody>
      </p:sp>
      <p:sp>
        <p:nvSpPr>
          <p:cNvPr id="9" name="Pravá jednoduchá závorka 8"/>
          <p:cNvSpPr/>
          <p:nvPr/>
        </p:nvSpPr>
        <p:spPr>
          <a:xfrm rot="16200000" flipH="1">
            <a:off x="4490684" y="1962367"/>
            <a:ext cx="684076" cy="3185735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563888" y="3356992"/>
            <a:ext cx="2664296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Jak se vrací?</a:t>
            </a:r>
            <a:endParaRPr lang="cs-CZ" sz="2400" dirty="0"/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2838934" y="4509120"/>
            <a:ext cx="960868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067944" y="4509120"/>
            <a:ext cx="1152128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258998" y="5512139"/>
            <a:ext cx="2721363" cy="5040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sloveso v přísudku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239854" y="5512139"/>
            <a:ext cx="5580618" cy="5040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podstatné </a:t>
            </a:r>
            <a:r>
              <a:rPr lang="cs-CZ" sz="2400" dirty="0" err="1" smtClean="0">
                <a:solidFill>
                  <a:schemeClr val="tx1"/>
                </a:solidFill>
              </a:rPr>
              <a:t>jm</a:t>
            </a:r>
            <a:r>
              <a:rPr lang="cs-CZ" sz="2400" dirty="0" smtClean="0">
                <a:solidFill>
                  <a:schemeClr val="tx1"/>
                </a:solidFill>
              </a:rPr>
              <a:t>. v podmětu nebo předmětu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210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Doplněk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Závisí na </a:t>
            </a:r>
            <a:r>
              <a:rPr lang="cs-CZ" dirty="0" smtClean="0">
                <a:solidFill>
                  <a:srgbClr val="FF0000"/>
                </a:solidFill>
              </a:rPr>
              <a:t>dvou</a:t>
            </a:r>
            <a:r>
              <a:rPr lang="cs-CZ" dirty="0" smtClean="0"/>
              <a:t> řídících členech.</a:t>
            </a:r>
          </a:p>
          <a:p>
            <a:r>
              <a:rPr lang="cs-CZ" dirty="0" smtClean="0"/>
              <a:t>Na </a:t>
            </a:r>
            <a:r>
              <a:rPr lang="cs-CZ" b="1" dirty="0" smtClean="0"/>
              <a:t>jménu</a:t>
            </a:r>
            <a:r>
              <a:rPr lang="cs-CZ" dirty="0" smtClean="0"/>
              <a:t> (nejčastěji v 1. a 4. p.) a na </a:t>
            </a:r>
            <a:r>
              <a:rPr lang="cs-CZ" b="1" dirty="0" smtClean="0"/>
              <a:t>slovese.</a:t>
            </a:r>
          </a:p>
          <a:p>
            <a:r>
              <a:rPr lang="cs-CZ" dirty="0" smtClean="0"/>
              <a:t>Vyjadřuje </a:t>
            </a:r>
            <a:r>
              <a:rPr lang="cs-CZ" dirty="0" smtClean="0">
                <a:solidFill>
                  <a:srgbClr val="FF0000"/>
                </a:solidFill>
              </a:rPr>
              <a:t>vlastnost</a:t>
            </a:r>
            <a:r>
              <a:rPr lang="cs-CZ" dirty="0" smtClean="0"/>
              <a:t> podstatného jména                        za určitého </a:t>
            </a:r>
            <a:r>
              <a:rPr lang="cs-CZ" dirty="0" smtClean="0">
                <a:solidFill>
                  <a:srgbClr val="FF0000"/>
                </a:solidFill>
              </a:rPr>
              <a:t>děje</a:t>
            </a:r>
            <a:r>
              <a:rPr lang="cs-CZ" dirty="0" smtClean="0"/>
              <a:t>.</a:t>
            </a:r>
          </a:p>
          <a:p>
            <a:r>
              <a:rPr lang="cs-CZ" dirty="0" smtClean="0"/>
              <a:t>Doplněk může být vyjádřen </a:t>
            </a:r>
            <a:r>
              <a:rPr lang="cs-CZ" dirty="0" smtClean="0">
                <a:solidFill>
                  <a:srgbClr val="FF0000"/>
                </a:solidFill>
              </a:rPr>
              <a:t>různými </a:t>
            </a:r>
            <a:r>
              <a:rPr lang="cs-CZ" dirty="0" smtClean="0"/>
              <a:t>slovními druhy.</a:t>
            </a:r>
          </a:p>
          <a:p>
            <a:r>
              <a:rPr lang="cs-CZ" dirty="0" smtClean="0"/>
              <a:t>Rozlišujeme doplněk </a:t>
            </a:r>
            <a:r>
              <a:rPr lang="cs-CZ" dirty="0" smtClean="0">
                <a:solidFill>
                  <a:srgbClr val="FF0000"/>
                </a:solidFill>
              </a:rPr>
              <a:t>shodný a neshodný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9182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Pozorujte, kterým slovním druhem může být doplněk vyjádřen.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cs-CZ" dirty="0" smtClean="0"/>
              <a:t>Jirka odešel </a:t>
            </a:r>
            <a:r>
              <a:rPr lang="cs-CZ" dirty="0" smtClean="0">
                <a:solidFill>
                  <a:srgbClr val="FF0000"/>
                </a:solidFill>
              </a:rPr>
              <a:t>rozzlobený.</a:t>
            </a:r>
          </a:p>
          <a:p>
            <a:pPr>
              <a:lnSpc>
                <a:spcPct val="160000"/>
              </a:lnSpc>
            </a:pPr>
            <a:r>
              <a:rPr lang="cs-CZ" dirty="0" smtClean="0"/>
              <a:t>Petra </a:t>
            </a:r>
            <a:r>
              <a:rPr lang="cs-CZ" dirty="0" smtClean="0">
                <a:solidFill>
                  <a:srgbClr val="FF0000"/>
                </a:solidFill>
              </a:rPr>
              <a:t>ráda</a:t>
            </a:r>
            <a:r>
              <a:rPr lang="cs-CZ" dirty="0" smtClean="0"/>
              <a:t> navštěvuje botanickou zahradu.</a:t>
            </a:r>
          </a:p>
          <a:p>
            <a:pPr>
              <a:lnSpc>
                <a:spcPct val="160000"/>
              </a:lnSpc>
            </a:pPr>
            <a:r>
              <a:rPr lang="cs-CZ" dirty="0" smtClean="0"/>
              <a:t>Slyšeli jsme </a:t>
            </a:r>
            <a:r>
              <a:rPr lang="cs-CZ" dirty="0" smtClean="0"/>
              <a:t>slavíky </a:t>
            </a:r>
            <a:r>
              <a:rPr lang="cs-CZ" dirty="0" smtClean="0">
                <a:solidFill>
                  <a:srgbClr val="FF0000"/>
                </a:solidFill>
              </a:rPr>
              <a:t>zpívat</a:t>
            </a:r>
            <a:r>
              <a:rPr lang="cs-CZ" dirty="0" smtClean="0"/>
              <a:t>.</a:t>
            </a:r>
            <a:endParaRPr lang="cs-CZ" dirty="0" smtClean="0"/>
          </a:p>
          <a:p>
            <a:pPr>
              <a:lnSpc>
                <a:spcPct val="160000"/>
              </a:lnSpc>
            </a:pPr>
            <a:r>
              <a:rPr lang="cs-CZ" dirty="0" smtClean="0"/>
              <a:t>Jmenovali ho </a:t>
            </a:r>
            <a:r>
              <a:rPr lang="cs-CZ" dirty="0" smtClean="0">
                <a:solidFill>
                  <a:srgbClr val="FF0000"/>
                </a:solidFill>
              </a:rPr>
              <a:t>ředitelem</a:t>
            </a:r>
            <a:r>
              <a:rPr lang="cs-CZ" dirty="0" smtClean="0"/>
              <a:t>.</a:t>
            </a:r>
          </a:p>
          <a:p>
            <a:pPr>
              <a:lnSpc>
                <a:spcPct val="160000"/>
              </a:lnSpc>
            </a:pPr>
            <a:r>
              <a:rPr lang="cs-CZ" dirty="0" smtClean="0"/>
              <a:t>Jiřího Suchého známe </a:t>
            </a:r>
            <a:r>
              <a:rPr lang="cs-CZ" dirty="0" smtClean="0">
                <a:solidFill>
                  <a:srgbClr val="FF0000"/>
                </a:solidFill>
              </a:rPr>
              <a:t>jako skladatele</a:t>
            </a:r>
            <a:r>
              <a:rPr lang="cs-CZ" dirty="0" smtClean="0"/>
              <a:t>.</a:t>
            </a:r>
          </a:p>
          <a:p>
            <a:pPr>
              <a:lnSpc>
                <a:spcPct val="160000"/>
              </a:lnSpc>
            </a:pPr>
            <a:r>
              <a:rPr lang="cs-CZ" dirty="0" smtClean="0"/>
              <a:t>Mirek přiběhl </a:t>
            </a:r>
            <a:r>
              <a:rPr lang="cs-CZ" dirty="0" smtClean="0">
                <a:solidFill>
                  <a:srgbClr val="FF0000"/>
                </a:solidFill>
              </a:rPr>
              <a:t>první.</a:t>
            </a:r>
          </a:p>
          <a:p>
            <a:pPr>
              <a:lnSpc>
                <a:spcPct val="160000"/>
              </a:lnSpc>
            </a:pPr>
            <a:r>
              <a:rPr lang="cs-CZ" dirty="0" err="1" smtClean="0"/>
              <a:t>Rowlingová</a:t>
            </a:r>
            <a:r>
              <a:rPr lang="cs-CZ" dirty="0" smtClean="0"/>
              <a:t> </a:t>
            </a:r>
            <a:r>
              <a:rPr lang="cs-CZ" dirty="0" smtClean="0"/>
              <a:t>vynikla </a:t>
            </a:r>
            <a:r>
              <a:rPr lang="cs-CZ" dirty="0" smtClean="0">
                <a:solidFill>
                  <a:srgbClr val="FF0000"/>
                </a:solidFill>
              </a:rPr>
              <a:t>jako spisovatelka</a:t>
            </a:r>
            <a:r>
              <a:rPr lang="cs-CZ" dirty="0" smtClean="0"/>
              <a:t>.</a:t>
            </a:r>
          </a:p>
          <a:p>
            <a:pPr>
              <a:lnSpc>
                <a:spcPct val="160000"/>
              </a:lnSpc>
            </a:pPr>
            <a:r>
              <a:rPr lang="cs-CZ" dirty="0" smtClean="0"/>
              <a:t>Dívka běhala po zahradě </a:t>
            </a:r>
            <a:r>
              <a:rPr lang="cs-CZ" dirty="0" smtClean="0">
                <a:solidFill>
                  <a:srgbClr val="FF0000"/>
                </a:solidFill>
              </a:rPr>
              <a:t>bosa.</a:t>
            </a:r>
          </a:p>
          <a:p>
            <a:pPr>
              <a:lnSpc>
                <a:spcPct val="160000"/>
              </a:lnSpc>
            </a:pP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572000" y="1700808"/>
            <a:ext cx="2592288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přídavné jméno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120172" y="2132856"/>
            <a:ext cx="226825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jmenný tvar příd. </a:t>
            </a:r>
            <a:r>
              <a:rPr lang="cs-CZ" dirty="0" err="1" smtClean="0"/>
              <a:t>jm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941307" y="2600908"/>
            <a:ext cx="208823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infinitiv slovesa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923928" y="3195168"/>
            <a:ext cx="208823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podstatné jméno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560876" y="3713697"/>
            <a:ext cx="208823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podstatné jméno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310023" y="4221088"/>
            <a:ext cx="208823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číslovka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398255" y="4653136"/>
            <a:ext cx="208823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podstatné </a:t>
            </a:r>
            <a:r>
              <a:rPr lang="cs-CZ" dirty="0" err="1" smtClean="0"/>
              <a:t>jm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126360" y="5373216"/>
            <a:ext cx="208823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jmenný tvar </a:t>
            </a:r>
            <a:r>
              <a:rPr lang="cs-CZ" dirty="0" err="1" smtClean="0"/>
              <a:t>příd.j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4320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Doplněk shodný, neshodný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Jitka přišla </a:t>
            </a:r>
            <a:r>
              <a:rPr lang="cs-CZ" dirty="0" smtClean="0">
                <a:solidFill>
                  <a:srgbClr val="FF0000"/>
                </a:solidFill>
              </a:rPr>
              <a:t>promoklá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        ( promoklá Jitka)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Do shodný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Milan se vyučil </a:t>
            </a:r>
            <a:r>
              <a:rPr lang="cs-CZ" dirty="0" smtClean="0">
                <a:solidFill>
                  <a:srgbClr val="FF0000"/>
                </a:solidFill>
              </a:rPr>
              <a:t>truhlářem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Do neshodný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4644008" y="1844824"/>
            <a:ext cx="100811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796136" y="1772816"/>
            <a:ext cx="2592288" cy="15121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0" bIns="36000" rtlCol="0" anchor="ctr" anchorCtr="1"/>
          <a:lstStyle/>
          <a:p>
            <a:pPr algn="ctr"/>
            <a:r>
              <a:rPr lang="cs-CZ" sz="2000" dirty="0" smtClean="0"/>
              <a:t>Přídavné </a:t>
            </a:r>
            <a:r>
              <a:rPr lang="cs-CZ" sz="2000" dirty="0" err="1" smtClean="0"/>
              <a:t>jm</a:t>
            </a:r>
            <a:r>
              <a:rPr lang="cs-CZ" sz="2000" dirty="0" smtClean="0"/>
              <a:t>.                        se shoduje                              s podstatným jménem v </a:t>
            </a:r>
            <a:r>
              <a:rPr lang="cs-CZ" sz="2000" dirty="0" smtClean="0">
                <a:solidFill>
                  <a:srgbClr val="FF0000"/>
                </a:solidFill>
              </a:rPr>
              <a:t>rodě, čísle, pádě.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611560" y="2780928"/>
            <a:ext cx="208823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5076056" y="4221088"/>
            <a:ext cx="93610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300192" y="4077072"/>
            <a:ext cx="2088232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Doplněk                         se neshoduje v pádě  se jménem.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07604" y="3429000"/>
            <a:ext cx="64807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1.p.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563888" y="3429000"/>
            <a:ext cx="648072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7.p.</a:t>
            </a:r>
            <a:endParaRPr lang="cs-CZ" dirty="0"/>
          </a:p>
        </p:txBody>
      </p:sp>
      <p:sp>
        <p:nvSpPr>
          <p:cNvPr id="11" name="Šipka doprava 10"/>
          <p:cNvSpPr/>
          <p:nvPr/>
        </p:nvSpPr>
        <p:spPr>
          <a:xfrm>
            <a:off x="611560" y="5229200"/>
            <a:ext cx="208823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7579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Podtrhni ve větě doplňky a urči, zda jsou shodné, či neshodné.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Majitel firmy jmenoval syna vedoucím.</a:t>
            </a:r>
          </a:p>
          <a:p>
            <a:r>
              <a:rPr lang="cs-CZ" dirty="0" smtClean="0"/>
              <a:t>Martínek běhal po trávě bosý.</a:t>
            </a:r>
          </a:p>
          <a:p>
            <a:r>
              <a:rPr lang="cs-CZ" dirty="0" smtClean="0"/>
              <a:t>Veronika se vrátila z výstavy nadšená.</a:t>
            </a:r>
          </a:p>
          <a:p>
            <a:r>
              <a:rPr lang="cs-CZ" dirty="0" smtClean="0"/>
              <a:t>Babička se vrátila z lázní odpočinutá.</a:t>
            </a:r>
          </a:p>
          <a:p>
            <a:r>
              <a:rPr lang="cs-CZ" dirty="0" smtClean="0"/>
              <a:t>Katka se vyučila zlatnicí.</a:t>
            </a:r>
          </a:p>
          <a:p>
            <a:r>
              <a:rPr lang="cs-CZ" dirty="0" smtClean="0"/>
              <a:t>Pana Koudelku zvolili starostou.</a:t>
            </a:r>
          </a:p>
          <a:p>
            <a:r>
              <a:rPr lang="cs-CZ" dirty="0" smtClean="0"/>
              <a:t>Obrátili se na mě jako na odborníka.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5580112" y="2132856"/>
            <a:ext cx="1584176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004048" y="2708920"/>
            <a:ext cx="720080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580112" y="3284984"/>
            <a:ext cx="136815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004048" y="3933056"/>
            <a:ext cx="1944216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563888" y="4509120"/>
            <a:ext cx="1224136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499992" y="5085184"/>
            <a:ext cx="1584176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851920" y="5661248"/>
            <a:ext cx="2952328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7356362" y="1698616"/>
            <a:ext cx="816038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nesh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7003623" y="4221088"/>
            <a:ext cx="891208" cy="2880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err="1" smtClean="0"/>
              <a:t>ne</a:t>
            </a:r>
            <a:r>
              <a:rPr lang="cs-CZ" dirty="0" err="1" smtClean="0"/>
              <a:t>sh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7356362" y="2248651"/>
            <a:ext cx="504056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7356362" y="2852936"/>
            <a:ext cx="504056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7356362" y="3501008"/>
            <a:ext cx="504056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7003623" y="4581128"/>
            <a:ext cx="891208" cy="36004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nesh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7003623" y="5210545"/>
            <a:ext cx="891208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sh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71558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Vedlejší věta doplňková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Viděl jsem Petra, </a:t>
            </a:r>
            <a:r>
              <a:rPr lang="cs-CZ" dirty="0" smtClean="0">
                <a:solidFill>
                  <a:srgbClr val="FF0000"/>
                </a:solidFill>
              </a:rPr>
              <a:t>vystupujícího </a:t>
            </a:r>
            <a:r>
              <a:rPr lang="cs-CZ" dirty="0" smtClean="0"/>
              <a:t>z tramvaje.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Do shodný, rozvitý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Viděl jsem Petra, </a:t>
            </a:r>
            <a:r>
              <a:rPr lang="cs-CZ" dirty="0" smtClean="0">
                <a:solidFill>
                  <a:srgbClr val="FF0000"/>
                </a:solidFill>
              </a:rPr>
              <a:t>jak vystupuje z tramvaje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VV doplňková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Jak jsem viděl Petra?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Doplňková věta závisí na podstatném jménu                                       a na slovese z věty řídící (hlavní).</a:t>
            </a:r>
            <a:endParaRPr lang="cs-CZ" sz="2800" dirty="0">
              <a:solidFill>
                <a:srgbClr val="0070C0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259632" y="2564904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5040052" y="2153038"/>
            <a:ext cx="43204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259632" y="4437112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Pravá jednoduchá závorka 10"/>
          <p:cNvSpPr/>
          <p:nvPr/>
        </p:nvSpPr>
        <p:spPr>
          <a:xfrm rot="16200000">
            <a:off x="2483768" y="1772816"/>
            <a:ext cx="432048" cy="288032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ravá jednoduchá závorka 11"/>
          <p:cNvSpPr/>
          <p:nvPr/>
        </p:nvSpPr>
        <p:spPr>
          <a:xfrm rot="16200000">
            <a:off x="4110905" y="1952835"/>
            <a:ext cx="360041" cy="288032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4139952" y="4005064"/>
            <a:ext cx="1800199" cy="97707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6372200" y="4293096"/>
            <a:ext cx="1800200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Spojky: jak, kterak, aby, že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4423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Utvoř z rozvitého doplňku větu doplňkovou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 anchor="t">
            <a:noAutofit/>
          </a:bodyPr>
          <a:lstStyle/>
          <a:p>
            <a:r>
              <a:rPr lang="cs-CZ" sz="2000" dirty="0" smtClean="0"/>
              <a:t>Slyšeli jsme maminku v kuchyni polohlasně zpívat.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Slyšeli jsme </a:t>
            </a:r>
            <a:r>
              <a:rPr lang="cs-CZ" sz="2000" dirty="0" smtClean="0">
                <a:solidFill>
                  <a:srgbClr val="0070C0"/>
                </a:solidFill>
              </a:rPr>
              <a:t>maminku, jak si v kuchyni polohlasně zpívá.</a:t>
            </a:r>
          </a:p>
          <a:p>
            <a:r>
              <a:rPr lang="cs-CZ" sz="2000" dirty="0" smtClean="0"/>
              <a:t>Bára spatřila měsíc mizící za mrakem.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Bára spatřila </a:t>
            </a:r>
            <a:r>
              <a:rPr lang="cs-CZ" sz="2000" dirty="0" smtClean="0">
                <a:solidFill>
                  <a:srgbClr val="0070C0"/>
                </a:solidFill>
              </a:rPr>
              <a:t>měsíc, jak mizí za mrakem.</a:t>
            </a:r>
          </a:p>
          <a:p>
            <a:r>
              <a:rPr lang="cs-CZ" sz="2000" dirty="0" smtClean="0"/>
              <a:t>Viděl srnky vystupovat z lesa.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Viděl </a:t>
            </a:r>
            <a:r>
              <a:rPr lang="cs-CZ" sz="2000" dirty="0" smtClean="0">
                <a:solidFill>
                  <a:srgbClr val="0070C0"/>
                </a:solidFill>
              </a:rPr>
              <a:t>srnky, jak vystupují z lesa.</a:t>
            </a:r>
          </a:p>
          <a:p>
            <a:r>
              <a:rPr lang="cs-CZ" sz="2000" dirty="0" smtClean="0"/>
              <a:t>Zahlédli zmiji vyhřívat se na pařezu.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Zahlédli </a:t>
            </a:r>
            <a:r>
              <a:rPr lang="cs-CZ" sz="2000" dirty="0" smtClean="0">
                <a:solidFill>
                  <a:srgbClr val="0070C0"/>
                </a:solidFill>
              </a:rPr>
              <a:t>zmiji, jak se vyhřívá na pařezu.</a:t>
            </a:r>
          </a:p>
          <a:p>
            <a:r>
              <a:rPr lang="cs-CZ" sz="2000" dirty="0" smtClean="0"/>
              <a:t>Viděl jsem Matěje nastupovat do auta.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Viděl jsem </a:t>
            </a:r>
            <a:r>
              <a:rPr lang="cs-CZ" sz="2000" dirty="0" smtClean="0">
                <a:solidFill>
                  <a:srgbClr val="0070C0"/>
                </a:solidFill>
              </a:rPr>
              <a:t>Matěje, jak nastupuje do auta.</a:t>
            </a:r>
          </a:p>
          <a:p>
            <a:r>
              <a:rPr lang="cs-CZ" sz="2000" dirty="0" smtClean="0"/>
              <a:t>Pozorovali jsme muflony pasoucí se u jezírka.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Pozorovali jsme </a:t>
            </a:r>
            <a:r>
              <a:rPr lang="cs-CZ" sz="2000" dirty="0" smtClean="0">
                <a:solidFill>
                  <a:srgbClr val="0070C0"/>
                </a:solidFill>
              </a:rPr>
              <a:t>muflony, kterak (jak) se pasou u jezírka.</a:t>
            </a:r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97405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Rozdíl mezi větou doplňkovou                       a předmětnou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Slyšeli jsme </a:t>
            </a:r>
            <a:r>
              <a:rPr lang="cs-CZ" dirty="0" smtClean="0">
                <a:solidFill>
                  <a:srgbClr val="FF0000"/>
                </a:solidFill>
              </a:rPr>
              <a:t>slavíka</a:t>
            </a:r>
            <a:r>
              <a:rPr lang="cs-CZ" dirty="0" smtClean="0"/>
              <a:t>, jak venku zpívá.</a:t>
            </a:r>
          </a:p>
          <a:p>
            <a:pPr marL="0" indent="0">
              <a:buNone/>
            </a:pPr>
            <a:r>
              <a:rPr lang="cs-CZ" dirty="0" smtClean="0"/>
              <a:t>Podstatné j.        Je ve větě hlavní.          2 vazby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Slyšeli jsme, jak slavík venku zpívá.</a:t>
            </a:r>
          </a:p>
          <a:p>
            <a:pPr marL="0" indent="0">
              <a:buNone/>
            </a:pPr>
            <a:r>
              <a:rPr lang="cs-CZ" dirty="0" smtClean="0"/>
              <a:t>Koho, co jsme slyšeli?              VV předmětná  </a:t>
            </a:r>
            <a:endParaRPr lang="cs-CZ" dirty="0"/>
          </a:p>
        </p:txBody>
      </p:sp>
      <p:sp>
        <p:nvSpPr>
          <p:cNvPr id="4" name="Šipka nahoru 3"/>
          <p:cNvSpPr/>
          <p:nvPr/>
        </p:nvSpPr>
        <p:spPr>
          <a:xfrm>
            <a:off x="2855077" y="2669355"/>
            <a:ext cx="144016" cy="5040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6084168" y="3068960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ravá jednoduchá závorka 6"/>
          <p:cNvSpPr/>
          <p:nvPr/>
        </p:nvSpPr>
        <p:spPr>
          <a:xfrm rot="16200000">
            <a:off x="3329861" y="-297415"/>
            <a:ext cx="396045" cy="4536504"/>
          </a:xfrm>
          <a:prstGeom prst="righ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ravá jednoduchá závorka 7"/>
          <p:cNvSpPr/>
          <p:nvPr/>
        </p:nvSpPr>
        <p:spPr>
          <a:xfrm rot="16200000">
            <a:off x="4441178" y="813900"/>
            <a:ext cx="198023" cy="2816696"/>
          </a:xfrm>
          <a:prstGeom prst="righ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ravá jednoduchá závorka 8"/>
          <p:cNvSpPr/>
          <p:nvPr/>
        </p:nvSpPr>
        <p:spPr>
          <a:xfrm rot="16200000">
            <a:off x="3370058" y="1614989"/>
            <a:ext cx="396045" cy="4312099"/>
          </a:xfrm>
          <a:prstGeom prst="righ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4427984" y="4869160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6408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Změň větu doplňkovou na předmětnou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sz="2800" dirty="0" smtClean="0"/>
              <a:t>Policista pozoroval mladíka, jak se dobývá do auta.</a:t>
            </a:r>
          </a:p>
          <a:p>
            <a:r>
              <a:rPr lang="cs-CZ" sz="2800" dirty="0">
                <a:solidFill>
                  <a:srgbClr val="0070C0"/>
                </a:solidFill>
              </a:rPr>
              <a:t>Policista </a:t>
            </a:r>
            <a:r>
              <a:rPr lang="cs-CZ" sz="2800" dirty="0" smtClean="0">
                <a:solidFill>
                  <a:srgbClr val="0070C0"/>
                </a:solidFill>
              </a:rPr>
              <a:t>pozoroval, jak se mladík </a:t>
            </a:r>
            <a:r>
              <a:rPr lang="cs-CZ" sz="2800" dirty="0">
                <a:solidFill>
                  <a:srgbClr val="0070C0"/>
                </a:solidFill>
              </a:rPr>
              <a:t>dobývá do </a:t>
            </a:r>
            <a:r>
              <a:rPr lang="cs-CZ" sz="2800" dirty="0" smtClean="0">
                <a:solidFill>
                  <a:srgbClr val="0070C0"/>
                </a:solidFill>
              </a:rPr>
              <a:t>auta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Soused slyšel telefon, jak vyzvání v prázdném bytě.</a:t>
            </a:r>
          </a:p>
          <a:p>
            <a:r>
              <a:rPr lang="cs-CZ" sz="2800" dirty="0">
                <a:solidFill>
                  <a:srgbClr val="0070C0"/>
                </a:solidFill>
              </a:rPr>
              <a:t>Soused </a:t>
            </a:r>
            <a:r>
              <a:rPr lang="cs-CZ" sz="2800" dirty="0" smtClean="0">
                <a:solidFill>
                  <a:srgbClr val="0070C0"/>
                </a:solidFill>
              </a:rPr>
              <a:t>slyšel, jak telefon </a:t>
            </a:r>
            <a:r>
              <a:rPr lang="cs-CZ" sz="2800" dirty="0">
                <a:solidFill>
                  <a:srgbClr val="0070C0"/>
                </a:solidFill>
              </a:rPr>
              <a:t>vyzvání v prázdném bytě</a:t>
            </a:r>
            <a:r>
              <a:rPr lang="cs-CZ" sz="28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Sledovali jsme herce, jak se pohybují na scéně.</a:t>
            </a:r>
          </a:p>
          <a:p>
            <a:r>
              <a:rPr lang="cs-CZ" sz="2800" dirty="0">
                <a:solidFill>
                  <a:srgbClr val="00B0F0"/>
                </a:solidFill>
              </a:rPr>
              <a:t>Sledovali </a:t>
            </a:r>
            <a:r>
              <a:rPr lang="cs-CZ" sz="2800" dirty="0" smtClean="0">
                <a:solidFill>
                  <a:srgbClr val="00B0F0"/>
                </a:solidFill>
              </a:rPr>
              <a:t>jsme, jak se herci </a:t>
            </a:r>
            <a:r>
              <a:rPr lang="cs-CZ" sz="2800" dirty="0">
                <a:solidFill>
                  <a:srgbClr val="00B0F0"/>
                </a:solidFill>
              </a:rPr>
              <a:t>pohybují na scéně</a:t>
            </a:r>
            <a:r>
              <a:rPr lang="cs-CZ" sz="28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Zahlédla jsem Míšu, jak se vrací z tréninku.</a:t>
            </a:r>
          </a:p>
          <a:p>
            <a:r>
              <a:rPr lang="cs-CZ" sz="2800" dirty="0">
                <a:solidFill>
                  <a:srgbClr val="0070C0"/>
                </a:solidFill>
              </a:rPr>
              <a:t>Zahlédla </a:t>
            </a:r>
            <a:r>
              <a:rPr lang="cs-CZ" sz="2800" dirty="0" smtClean="0">
                <a:solidFill>
                  <a:srgbClr val="0070C0"/>
                </a:solidFill>
              </a:rPr>
              <a:t>jsem, jak se Míša </a:t>
            </a:r>
            <a:r>
              <a:rPr lang="cs-CZ" sz="2800" dirty="0">
                <a:solidFill>
                  <a:srgbClr val="0070C0"/>
                </a:solidFill>
              </a:rPr>
              <a:t>vrací z tréninku</a:t>
            </a:r>
            <a:r>
              <a:rPr lang="cs-CZ" sz="28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Myslivec zahlédl jezevce, jak mizí v noře.</a:t>
            </a:r>
            <a:endParaRPr lang="cs-CZ" sz="2800" dirty="0">
              <a:solidFill>
                <a:schemeClr val="tx1"/>
              </a:solidFill>
            </a:endParaRPr>
          </a:p>
          <a:p>
            <a:r>
              <a:rPr lang="cs-CZ" sz="2800" dirty="0">
                <a:solidFill>
                  <a:srgbClr val="0070C0"/>
                </a:solidFill>
              </a:rPr>
              <a:t>Myslivec </a:t>
            </a:r>
            <a:r>
              <a:rPr lang="cs-CZ" sz="2800" dirty="0" smtClean="0">
                <a:solidFill>
                  <a:srgbClr val="0070C0"/>
                </a:solidFill>
              </a:rPr>
              <a:t>zahlédl, jak jezevec </a:t>
            </a:r>
            <a:r>
              <a:rPr lang="cs-CZ" sz="2800" dirty="0">
                <a:solidFill>
                  <a:srgbClr val="0070C0"/>
                </a:solidFill>
              </a:rPr>
              <a:t>mizí v noře.</a:t>
            </a:r>
          </a:p>
          <a:p>
            <a:endParaRPr lang="cs-CZ" sz="2800" dirty="0">
              <a:solidFill>
                <a:srgbClr val="0070C0"/>
              </a:solidFill>
            </a:endParaRPr>
          </a:p>
          <a:p>
            <a:endParaRPr lang="cs-CZ" sz="2800" dirty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07114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600" dirty="0" smtClean="0"/>
              <a:t>Změňte větu předmětnou na větu doplňkovou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sz="2800" dirty="0" smtClean="0"/>
              <a:t>Sousedi vyslechli, jak si Mirek stěžuje.</a:t>
            </a:r>
          </a:p>
          <a:p>
            <a:r>
              <a:rPr lang="cs-CZ" sz="2800" dirty="0">
                <a:solidFill>
                  <a:srgbClr val="0070C0"/>
                </a:solidFill>
              </a:rPr>
              <a:t>Sousedi </a:t>
            </a:r>
            <a:r>
              <a:rPr lang="cs-CZ" sz="2800" dirty="0" smtClean="0">
                <a:solidFill>
                  <a:srgbClr val="0070C0"/>
                </a:solidFill>
              </a:rPr>
              <a:t>vyslechli Mirka, </a:t>
            </a:r>
            <a:r>
              <a:rPr lang="cs-CZ" sz="2800" dirty="0">
                <a:solidFill>
                  <a:srgbClr val="0070C0"/>
                </a:solidFill>
              </a:rPr>
              <a:t>jak si </a:t>
            </a:r>
            <a:r>
              <a:rPr lang="cs-CZ" sz="2800" dirty="0" smtClean="0">
                <a:solidFill>
                  <a:srgbClr val="0070C0"/>
                </a:solidFill>
              </a:rPr>
              <a:t>stěžuje.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Poslouchala jsem, jak babička vypravuje pohádky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sz="2800" dirty="0">
                <a:solidFill>
                  <a:srgbClr val="0070C0"/>
                </a:solidFill>
              </a:rPr>
              <a:t>Poslouchala </a:t>
            </a:r>
            <a:r>
              <a:rPr lang="cs-CZ" sz="2800" dirty="0" smtClean="0">
                <a:solidFill>
                  <a:srgbClr val="0070C0"/>
                </a:solidFill>
              </a:rPr>
              <a:t>jsem babičku, jak </a:t>
            </a:r>
            <a:r>
              <a:rPr lang="cs-CZ" sz="2800" dirty="0">
                <a:solidFill>
                  <a:srgbClr val="0070C0"/>
                </a:solidFill>
              </a:rPr>
              <a:t>vypravuje pohádky</a:t>
            </a:r>
            <a:r>
              <a:rPr lang="cs-CZ" sz="28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Kluci sledovali, jak jde policejní pes po stopě.</a:t>
            </a:r>
          </a:p>
          <a:p>
            <a:r>
              <a:rPr lang="cs-CZ" sz="2800" dirty="0">
                <a:solidFill>
                  <a:srgbClr val="0070C0"/>
                </a:solidFill>
              </a:rPr>
              <a:t>Kluci </a:t>
            </a:r>
            <a:r>
              <a:rPr lang="cs-CZ" sz="2800" dirty="0" smtClean="0">
                <a:solidFill>
                  <a:srgbClr val="0070C0"/>
                </a:solidFill>
              </a:rPr>
              <a:t>sledovali policejního psa, </a:t>
            </a:r>
            <a:r>
              <a:rPr lang="cs-CZ" sz="2800" dirty="0">
                <a:solidFill>
                  <a:srgbClr val="0070C0"/>
                </a:solidFill>
              </a:rPr>
              <a:t>jak </a:t>
            </a:r>
            <a:r>
              <a:rPr lang="cs-CZ" sz="2800" dirty="0" smtClean="0">
                <a:solidFill>
                  <a:srgbClr val="0070C0"/>
                </a:solidFill>
              </a:rPr>
              <a:t>jde po </a:t>
            </a:r>
            <a:r>
              <a:rPr lang="cs-CZ" sz="2800" dirty="0">
                <a:solidFill>
                  <a:srgbClr val="0070C0"/>
                </a:solidFill>
              </a:rPr>
              <a:t>stopě</a:t>
            </a:r>
            <a:r>
              <a:rPr lang="cs-CZ" sz="28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Hráči zaslechli, jak je trenér povzbuzuje. </a:t>
            </a:r>
          </a:p>
          <a:p>
            <a:r>
              <a:rPr lang="cs-CZ" sz="2800" dirty="0">
                <a:solidFill>
                  <a:srgbClr val="0070C0"/>
                </a:solidFill>
              </a:rPr>
              <a:t>Hráči </a:t>
            </a:r>
            <a:r>
              <a:rPr lang="cs-CZ" sz="2800" dirty="0" smtClean="0">
                <a:solidFill>
                  <a:srgbClr val="0070C0"/>
                </a:solidFill>
              </a:rPr>
              <a:t>zaslechli trenéra, </a:t>
            </a:r>
            <a:r>
              <a:rPr lang="cs-CZ" sz="2800" dirty="0">
                <a:solidFill>
                  <a:srgbClr val="0070C0"/>
                </a:solidFill>
              </a:rPr>
              <a:t>jak </a:t>
            </a:r>
            <a:r>
              <a:rPr lang="cs-CZ" sz="2800" dirty="0" smtClean="0">
                <a:solidFill>
                  <a:srgbClr val="0070C0"/>
                </a:solidFill>
              </a:rPr>
              <a:t>je </a:t>
            </a:r>
            <a:r>
              <a:rPr lang="cs-CZ" sz="2800" dirty="0">
                <a:solidFill>
                  <a:srgbClr val="0070C0"/>
                </a:solidFill>
              </a:rPr>
              <a:t>povzbuzuje. </a:t>
            </a:r>
            <a:endParaRPr lang="cs-CZ" sz="2800" dirty="0" smtClean="0">
              <a:solidFill>
                <a:srgbClr val="0070C0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Policista viděl, jak sprejeři pomalovali dům.</a:t>
            </a:r>
          </a:p>
          <a:p>
            <a:r>
              <a:rPr lang="cs-CZ" sz="2800" dirty="0">
                <a:solidFill>
                  <a:srgbClr val="0070C0"/>
                </a:solidFill>
              </a:rPr>
              <a:t>Policista </a:t>
            </a:r>
            <a:r>
              <a:rPr lang="cs-CZ" sz="2800" dirty="0" smtClean="0">
                <a:solidFill>
                  <a:srgbClr val="0070C0"/>
                </a:solidFill>
              </a:rPr>
              <a:t>viděl sprejery, jak pomalovali </a:t>
            </a:r>
            <a:r>
              <a:rPr lang="cs-CZ" sz="2800" dirty="0">
                <a:solidFill>
                  <a:srgbClr val="0070C0"/>
                </a:solidFill>
              </a:rPr>
              <a:t>dům.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endParaRPr lang="cs-CZ" sz="2800" dirty="0">
              <a:solidFill>
                <a:schemeClr val="tx1"/>
              </a:solidFill>
            </a:endParaRPr>
          </a:p>
          <a:p>
            <a:endParaRPr lang="cs-CZ" sz="2800" dirty="0">
              <a:solidFill>
                <a:schemeClr val="tx1"/>
              </a:solidFill>
            </a:endParaRPr>
          </a:p>
          <a:p>
            <a:endParaRPr lang="cs-CZ" sz="2800" b="1" dirty="0">
              <a:solidFill>
                <a:schemeClr val="tx1"/>
              </a:solidFill>
            </a:endParaRPr>
          </a:p>
          <a:p>
            <a:endParaRPr lang="cs-CZ" sz="2800" dirty="0">
              <a:solidFill>
                <a:schemeClr val="tx1"/>
              </a:solidFill>
            </a:endParaRPr>
          </a:p>
          <a:p>
            <a:endParaRPr lang="cs-CZ" sz="2800" dirty="0">
              <a:solidFill>
                <a:schemeClr val="tx1"/>
              </a:solidFill>
            </a:endParaRPr>
          </a:p>
          <a:p>
            <a:endParaRPr lang="cs-CZ" sz="2800" b="1" dirty="0">
              <a:solidFill>
                <a:schemeClr val="tx1"/>
              </a:solidFill>
            </a:endParaRPr>
          </a:p>
          <a:p>
            <a:endParaRPr lang="cs-CZ" sz="2800" dirty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8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HORÁČKOVÁ, Miroslava, et al. </a:t>
            </a:r>
            <a:r>
              <a:rPr lang="cs-CZ" i="1" dirty="0"/>
              <a:t>Český jazyk pro sedmý ročník ZŠ</a:t>
            </a:r>
            <a:r>
              <a:rPr lang="cs-CZ" dirty="0"/>
              <a:t>. </a:t>
            </a:r>
            <a:r>
              <a:rPr lang="cs-CZ"/>
              <a:t>Havlíčkův Brod</a:t>
            </a:r>
            <a:r>
              <a:rPr lang="cs-CZ" dirty="0"/>
              <a:t> : Alter, 1999. 188 s. ISBN 80-7245-1001-8.</a:t>
            </a:r>
          </a:p>
          <a:p>
            <a:r>
              <a:rPr lang="cs-CZ" dirty="0"/>
              <a:t>HAUSER, Přemysl; STYBLÍK, Vlastimil. </a:t>
            </a:r>
            <a:r>
              <a:rPr lang="cs-CZ" i="1" dirty="0"/>
              <a:t>Český jazyk : Cvičebnice pro 9.ročník základních škol</a:t>
            </a:r>
            <a:r>
              <a:rPr lang="cs-CZ" dirty="0"/>
              <a:t>. Praha : Fortuna, 1996. 102 s. ISBN 80-7168-341-8.</a:t>
            </a:r>
          </a:p>
        </p:txBody>
      </p:sp>
    </p:spTree>
    <p:extLst>
      <p:ext uri="{BB962C8B-B14F-4D97-AF65-F5344CB8AC3E}">
        <p14:creationId xmlns="" xmlns:p14="http://schemas.microsoft.com/office/powerpoint/2010/main" val="103512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741</Words>
  <Application>Microsoft Office PowerPoint</Application>
  <PresentationFormat>Předvádění na obrazovce (4:3)</PresentationFormat>
  <Paragraphs>150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Doplněk a vedlejší věta doplňková</vt:lpstr>
      <vt:lpstr>Doplněk a vedlejší věta doplňková</vt:lpstr>
      <vt:lpstr>Doplněk (Do)</vt:lpstr>
      <vt:lpstr>Doplněk</vt:lpstr>
      <vt:lpstr>Pozorujte, kterým slovním druhem může být doplněk vyjádřen.</vt:lpstr>
      <vt:lpstr>Doplněk shodný, neshodný</vt:lpstr>
      <vt:lpstr>Podtrhni ve větě doplňky a urči, zda jsou shodné, či neshodné.</vt:lpstr>
      <vt:lpstr>Vedlejší věta doplňková</vt:lpstr>
      <vt:lpstr>Utvoř z rozvitého doplňku větu doplňkovou</vt:lpstr>
      <vt:lpstr>Rozdíl mezi větou doplňkovou                       a předmětnou</vt:lpstr>
      <vt:lpstr>Změň větu doplňkovou na předmětnou.</vt:lpstr>
      <vt:lpstr>Změňte větu předmětnou na větu doplňkovou.</vt:lpstr>
      <vt:lpstr>Použité zdroje: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Dum</cp:lastModifiedBy>
  <cp:revision>44</cp:revision>
  <dcterms:created xsi:type="dcterms:W3CDTF">2011-03-22T17:13:23Z</dcterms:created>
  <dcterms:modified xsi:type="dcterms:W3CDTF">2012-03-29T06:25:42Z</dcterms:modified>
</cp:coreProperties>
</file>