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687AEFE0-4ED7-4B45-B392-CD9B87E7B87B}" type="datetimeFigureOut">
              <a:rPr lang="cs-CZ" smtClean="0"/>
              <a:t>8.5.2011</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91A0FCD-4D06-4880-A954-6BE9D1E7D23D}" type="slidenum">
              <a:rPr lang="cs-CZ" smtClean="0"/>
              <a:t>‹#›</a:t>
            </a:fld>
            <a:endParaRPr lang="cs-CZ"/>
          </a:p>
        </p:txBody>
      </p:sp>
    </p:spTree>
    <p:extLst>
      <p:ext uri="{BB962C8B-B14F-4D97-AF65-F5344CB8AC3E}">
        <p14:creationId xmlns:p14="http://schemas.microsoft.com/office/powerpoint/2010/main" val="3393189768"/>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87AEFE0-4ED7-4B45-B392-CD9B87E7B87B}" type="datetimeFigureOut">
              <a:rPr lang="cs-CZ" smtClean="0"/>
              <a:t>8.5.2011</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91A0FCD-4D06-4880-A954-6BE9D1E7D23D}" type="slidenum">
              <a:rPr lang="cs-CZ" smtClean="0"/>
              <a:t>‹#›</a:t>
            </a:fld>
            <a:endParaRPr lang="cs-CZ"/>
          </a:p>
        </p:txBody>
      </p:sp>
    </p:spTree>
    <p:extLst>
      <p:ext uri="{BB962C8B-B14F-4D97-AF65-F5344CB8AC3E}">
        <p14:creationId xmlns:p14="http://schemas.microsoft.com/office/powerpoint/2010/main" val="2137099425"/>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687AEFE0-4ED7-4B45-B392-CD9B87E7B87B}" type="datetimeFigureOut">
              <a:rPr lang="cs-CZ" smtClean="0"/>
              <a:t>8.5.2011</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91A0FCD-4D06-4880-A954-6BE9D1E7D23D}" type="slidenum">
              <a:rPr lang="cs-CZ" smtClean="0"/>
              <a:t>‹#›</a:t>
            </a:fld>
            <a:endParaRPr lang="cs-CZ"/>
          </a:p>
        </p:txBody>
      </p:sp>
    </p:spTree>
    <p:extLst>
      <p:ext uri="{BB962C8B-B14F-4D97-AF65-F5344CB8AC3E}">
        <p14:creationId xmlns:p14="http://schemas.microsoft.com/office/powerpoint/2010/main" val="724751838"/>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687AEFE0-4ED7-4B45-B392-CD9B87E7B87B}" type="datetimeFigureOut">
              <a:rPr lang="cs-CZ" smtClean="0"/>
              <a:t>8.5.2011</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91A0FCD-4D06-4880-A954-6BE9D1E7D23D}" type="slidenum">
              <a:rPr lang="cs-CZ" smtClean="0"/>
              <a:t>‹#›</a:t>
            </a:fld>
            <a:endParaRPr lang="cs-CZ"/>
          </a:p>
        </p:txBody>
      </p:sp>
    </p:spTree>
    <p:extLst>
      <p:ext uri="{BB962C8B-B14F-4D97-AF65-F5344CB8AC3E}">
        <p14:creationId xmlns:p14="http://schemas.microsoft.com/office/powerpoint/2010/main" val="4294790074"/>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687AEFE0-4ED7-4B45-B392-CD9B87E7B87B}" type="datetimeFigureOut">
              <a:rPr lang="cs-CZ" smtClean="0"/>
              <a:t>8.5.2011</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91A0FCD-4D06-4880-A954-6BE9D1E7D23D}" type="slidenum">
              <a:rPr lang="cs-CZ" smtClean="0"/>
              <a:t>‹#›</a:t>
            </a:fld>
            <a:endParaRPr lang="cs-CZ"/>
          </a:p>
        </p:txBody>
      </p:sp>
    </p:spTree>
    <p:extLst>
      <p:ext uri="{BB962C8B-B14F-4D97-AF65-F5344CB8AC3E}">
        <p14:creationId xmlns:p14="http://schemas.microsoft.com/office/powerpoint/2010/main" val="2796745123"/>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687AEFE0-4ED7-4B45-B392-CD9B87E7B87B}" type="datetimeFigureOut">
              <a:rPr lang="cs-CZ" smtClean="0"/>
              <a:t>8.5.2011</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91A0FCD-4D06-4880-A954-6BE9D1E7D23D}" type="slidenum">
              <a:rPr lang="cs-CZ" smtClean="0"/>
              <a:t>‹#›</a:t>
            </a:fld>
            <a:endParaRPr lang="cs-CZ"/>
          </a:p>
        </p:txBody>
      </p:sp>
    </p:spTree>
    <p:extLst>
      <p:ext uri="{BB962C8B-B14F-4D97-AF65-F5344CB8AC3E}">
        <p14:creationId xmlns:p14="http://schemas.microsoft.com/office/powerpoint/2010/main" val="3844658984"/>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87AEFE0-4ED7-4B45-B392-CD9B87E7B87B}" type="datetimeFigureOut">
              <a:rPr lang="cs-CZ" smtClean="0"/>
              <a:t>8.5.2011</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91A0FCD-4D06-4880-A954-6BE9D1E7D23D}" type="slidenum">
              <a:rPr lang="cs-CZ" smtClean="0"/>
              <a:t>‹#›</a:t>
            </a:fld>
            <a:endParaRPr lang="cs-CZ"/>
          </a:p>
        </p:txBody>
      </p:sp>
    </p:spTree>
    <p:extLst>
      <p:ext uri="{BB962C8B-B14F-4D97-AF65-F5344CB8AC3E}">
        <p14:creationId xmlns:p14="http://schemas.microsoft.com/office/powerpoint/2010/main" val="3262473233"/>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687AEFE0-4ED7-4B45-B392-CD9B87E7B87B}" type="datetimeFigureOut">
              <a:rPr lang="cs-CZ" smtClean="0"/>
              <a:t>8.5.2011</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91A0FCD-4D06-4880-A954-6BE9D1E7D23D}" type="slidenum">
              <a:rPr lang="cs-CZ" smtClean="0"/>
              <a:t>‹#›</a:t>
            </a:fld>
            <a:endParaRPr lang="cs-CZ"/>
          </a:p>
        </p:txBody>
      </p:sp>
    </p:spTree>
    <p:extLst>
      <p:ext uri="{BB962C8B-B14F-4D97-AF65-F5344CB8AC3E}">
        <p14:creationId xmlns:p14="http://schemas.microsoft.com/office/powerpoint/2010/main" val="1556176438"/>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687AEFE0-4ED7-4B45-B392-CD9B87E7B87B}" type="datetimeFigureOut">
              <a:rPr lang="cs-CZ" smtClean="0"/>
              <a:t>8.5.2011</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91A0FCD-4D06-4880-A954-6BE9D1E7D23D}" type="slidenum">
              <a:rPr lang="cs-CZ" smtClean="0"/>
              <a:t>‹#›</a:t>
            </a:fld>
            <a:endParaRPr lang="cs-CZ"/>
          </a:p>
        </p:txBody>
      </p:sp>
    </p:spTree>
    <p:extLst>
      <p:ext uri="{BB962C8B-B14F-4D97-AF65-F5344CB8AC3E}">
        <p14:creationId xmlns:p14="http://schemas.microsoft.com/office/powerpoint/2010/main" val="131054832"/>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87AEFE0-4ED7-4B45-B392-CD9B87E7B87B}" type="datetimeFigureOut">
              <a:rPr lang="cs-CZ" smtClean="0"/>
              <a:t>8.5.2011</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91A0FCD-4D06-4880-A954-6BE9D1E7D23D}" type="slidenum">
              <a:rPr lang="cs-CZ" smtClean="0"/>
              <a:t>‹#›</a:t>
            </a:fld>
            <a:endParaRPr lang="cs-CZ"/>
          </a:p>
        </p:txBody>
      </p:sp>
    </p:spTree>
    <p:extLst>
      <p:ext uri="{BB962C8B-B14F-4D97-AF65-F5344CB8AC3E}">
        <p14:creationId xmlns:p14="http://schemas.microsoft.com/office/powerpoint/2010/main" val="3239418407"/>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87AEFE0-4ED7-4B45-B392-CD9B87E7B87B}" type="datetimeFigureOut">
              <a:rPr lang="cs-CZ" smtClean="0"/>
              <a:t>8.5.2011</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91A0FCD-4D06-4880-A954-6BE9D1E7D23D}" type="slidenum">
              <a:rPr lang="cs-CZ" smtClean="0"/>
              <a:t>‹#›</a:t>
            </a:fld>
            <a:endParaRPr lang="cs-CZ"/>
          </a:p>
        </p:txBody>
      </p:sp>
    </p:spTree>
    <p:extLst>
      <p:ext uri="{BB962C8B-B14F-4D97-AF65-F5344CB8AC3E}">
        <p14:creationId xmlns:p14="http://schemas.microsoft.com/office/powerpoint/2010/main" val="761435558"/>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7AEFE0-4ED7-4B45-B392-CD9B87E7B87B}" type="datetimeFigureOut">
              <a:rPr lang="cs-CZ" smtClean="0"/>
              <a:t>8.5.2011</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1A0FCD-4D06-4880-A954-6BE9D1E7D23D}" type="slidenum">
              <a:rPr lang="cs-CZ" smtClean="0"/>
              <a:t>‹#›</a:t>
            </a:fld>
            <a:endParaRPr lang="cs-CZ"/>
          </a:p>
        </p:txBody>
      </p:sp>
    </p:spTree>
    <p:extLst>
      <p:ext uri="{BB962C8B-B14F-4D97-AF65-F5344CB8AC3E}">
        <p14:creationId xmlns:p14="http://schemas.microsoft.com/office/powerpoint/2010/main" val="3868829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539552" y="1574957"/>
            <a:ext cx="7772400" cy="1470025"/>
          </a:xfrm>
        </p:spPr>
        <p:txBody>
          <a:bodyPr/>
          <a:lstStyle/>
          <a:p>
            <a:r>
              <a:rPr lang="cs-CZ" dirty="0" smtClean="0"/>
              <a:t>JAK SE NOSÍ PEŘÍ</a:t>
            </a:r>
            <a:endParaRPr lang="cs-CZ" dirty="0"/>
          </a:p>
        </p:txBody>
      </p:sp>
      <p:sp>
        <p:nvSpPr>
          <p:cNvPr id="3" name="Podnadpis 2"/>
          <p:cNvSpPr>
            <a:spLocks noGrp="1"/>
          </p:cNvSpPr>
          <p:nvPr>
            <p:ph type="subTitle" idx="1"/>
          </p:nvPr>
        </p:nvSpPr>
        <p:spPr/>
        <p:txBody>
          <a:bodyPr/>
          <a:lstStyle/>
          <a:p>
            <a:r>
              <a:rPr lang="cs-CZ" dirty="0" smtClean="0"/>
              <a:t>Vypracovala: Mgr. Hana Krčová</a:t>
            </a:r>
            <a:endParaRPr lang="cs-CZ"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1680" y="4653136"/>
            <a:ext cx="6081712" cy="148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 name="TextovéPole 3"/>
          <p:cNvSpPr txBox="1"/>
          <p:nvPr/>
        </p:nvSpPr>
        <p:spPr>
          <a:xfrm>
            <a:off x="800231" y="685194"/>
            <a:ext cx="4862293" cy="923330"/>
          </a:xfrm>
          <a:prstGeom prst="rect">
            <a:avLst/>
          </a:prstGeom>
          <a:noFill/>
        </p:spPr>
        <p:txBody>
          <a:bodyPr wrap="none" rtlCol="0">
            <a:spAutoFit/>
          </a:bodyPr>
          <a:lstStyle/>
          <a:p>
            <a:r>
              <a:rPr lang="cs-CZ" dirty="0" smtClean="0"/>
              <a:t>VY_12_INOVACE_01_Jak_se_nosí_peří</a:t>
            </a:r>
          </a:p>
          <a:p>
            <a:endParaRPr lang="cs-CZ" dirty="0" smtClean="0"/>
          </a:p>
          <a:p>
            <a:r>
              <a:rPr lang="cs-CZ" dirty="0" smtClean="0"/>
              <a:t>Blíže k přírodním vědám (CZ.1.07/1.4.00/21.0225)</a:t>
            </a:r>
            <a:endParaRPr lang="cs-CZ" dirty="0"/>
          </a:p>
        </p:txBody>
      </p:sp>
    </p:spTree>
    <p:extLst>
      <p:ext uri="{BB962C8B-B14F-4D97-AF65-F5344CB8AC3E}">
        <p14:creationId xmlns:p14="http://schemas.microsoft.com/office/powerpoint/2010/main" val="2633198444"/>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04664"/>
            <a:ext cx="8229600" cy="5721499"/>
          </a:xfrm>
        </p:spPr>
        <p:txBody>
          <a:bodyPr>
            <a:normAutofit/>
          </a:bodyPr>
          <a:lstStyle/>
          <a:p>
            <a:r>
              <a:rPr lang="cs-CZ" dirty="0" smtClean="0"/>
              <a:t>Jednoho rána vyvedla matka husa své děti na louku, aby jim tu pověděla něco velmi důležitého. Řekla jim: - Podívejte se jedno na druhé! Čehopak jste si povšimly? Housata byla v rozpacích, nic zvláštního na sobě neviděla. – Ptám se vás ještě jednou, oslovila je matka přísněji, ničeho jste si nepovšimly? Zdá se vám, že jste pořád žluté? Housata žasla. Ještě včera vypadala jako ze žluté vaty. Dneska však byla úplně bílá. </a:t>
            </a:r>
          </a:p>
          <a:p>
            <a:endParaRPr lang="cs-CZ" sz="1800" dirty="0" smtClean="0"/>
          </a:p>
        </p:txBody>
      </p:sp>
      <p:sp>
        <p:nvSpPr>
          <p:cNvPr id="4" name="TextovéPole 3"/>
          <p:cNvSpPr txBox="1"/>
          <p:nvPr/>
        </p:nvSpPr>
        <p:spPr>
          <a:xfrm>
            <a:off x="395536" y="6300028"/>
            <a:ext cx="7639720" cy="369332"/>
          </a:xfrm>
          <a:prstGeom prst="rect">
            <a:avLst/>
          </a:prstGeom>
          <a:noFill/>
        </p:spPr>
        <p:txBody>
          <a:bodyPr wrap="none" rtlCol="0">
            <a:spAutoFit/>
          </a:bodyPr>
          <a:lstStyle/>
          <a:p>
            <a:r>
              <a:rPr lang="cs-CZ" dirty="0" smtClean="0"/>
              <a:t>BRUKNER, Josef</a:t>
            </a:r>
            <a:r>
              <a:rPr lang="cs-CZ" i="1" dirty="0" smtClean="0"/>
              <a:t>. Svět zvířat</a:t>
            </a:r>
            <a:r>
              <a:rPr lang="cs-CZ" dirty="0"/>
              <a:t>.</a:t>
            </a:r>
            <a:r>
              <a:rPr lang="cs-CZ" dirty="0" smtClean="0"/>
              <a:t> 1. vyd. Praha: Albatros, 1984. ISBN 13-827-84. s. 12.</a:t>
            </a:r>
            <a:endParaRPr lang="cs-CZ" i="1" dirty="0"/>
          </a:p>
        </p:txBody>
      </p:sp>
    </p:spTree>
    <p:extLst>
      <p:ext uri="{BB962C8B-B14F-4D97-AF65-F5344CB8AC3E}">
        <p14:creationId xmlns:p14="http://schemas.microsoft.com/office/powerpoint/2010/main" val="741588334"/>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Kvíz: Vyber správnou odpověď</a:t>
            </a:r>
            <a:endParaRPr lang="cs-CZ" dirty="0"/>
          </a:p>
        </p:txBody>
      </p:sp>
      <p:sp>
        <p:nvSpPr>
          <p:cNvPr id="3" name="Zástupný symbol pro obsah 2"/>
          <p:cNvSpPr>
            <a:spLocks noGrp="1"/>
          </p:cNvSpPr>
          <p:nvPr>
            <p:ph idx="1"/>
          </p:nvPr>
        </p:nvSpPr>
        <p:spPr>
          <a:xfrm>
            <a:off x="457200" y="1600201"/>
            <a:ext cx="8229600" cy="676671"/>
          </a:xfrm>
        </p:spPr>
        <p:txBody>
          <a:bodyPr/>
          <a:lstStyle/>
          <a:p>
            <a:r>
              <a:rPr lang="cs-CZ" dirty="0" smtClean="0"/>
              <a:t>Koho matka husa vyvedla na louku?</a:t>
            </a:r>
            <a:endParaRPr lang="cs-CZ" dirty="0"/>
          </a:p>
        </p:txBody>
      </p:sp>
      <p:sp>
        <p:nvSpPr>
          <p:cNvPr id="4" name="TextovéPole 3"/>
          <p:cNvSpPr txBox="1"/>
          <p:nvPr/>
        </p:nvSpPr>
        <p:spPr>
          <a:xfrm>
            <a:off x="889542" y="2257406"/>
            <a:ext cx="1832938" cy="646331"/>
          </a:xfrm>
          <a:prstGeom prst="rect">
            <a:avLst/>
          </a:prstGeom>
          <a:noFill/>
        </p:spPr>
        <p:txBody>
          <a:bodyPr wrap="none" rtlCol="0">
            <a:spAutoFit/>
          </a:bodyPr>
          <a:lstStyle/>
          <a:p>
            <a:r>
              <a:rPr lang="cs-CZ" sz="3600" dirty="0" smtClean="0"/>
              <a:t>a) kuřata</a:t>
            </a:r>
            <a:endParaRPr lang="cs-CZ" sz="3600" dirty="0"/>
          </a:p>
        </p:txBody>
      </p:sp>
      <p:sp>
        <p:nvSpPr>
          <p:cNvPr id="5" name="TextovéPole 4"/>
          <p:cNvSpPr txBox="1"/>
          <p:nvPr/>
        </p:nvSpPr>
        <p:spPr>
          <a:xfrm>
            <a:off x="3131840" y="2257406"/>
            <a:ext cx="2165657" cy="646331"/>
          </a:xfrm>
          <a:prstGeom prst="rect">
            <a:avLst/>
          </a:prstGeom>
          <a:noFill/>
        </p:spPr>
        <p:txBody>
          <a:bodyPr wrap="none" rtlCol="0">
            <a:spAutoFit/>
          </a:bodyPr>
          <a:lstStyle/>
          <a:p>
            <a:r>
              <a:rPr lang="cs-CZ" sz="3600" dirty="0"/>
              <a:t>b</a:t>
            </a:r>
            <a:r>
              <a:rPr lang="cs-CZ" sz="3600" dirty="0" smtClean="0"/>
              <a:t>) housata</a:t>
            </a:r>
            <a:endParaRPr lang="cs-CZ" sz="3600" dirty="0"/>
          </a:p>
        </p:txBody>
      </p:sp>
      <p:sp>
        <p:nvSpPr>
          <p:cNvPr id="6" name="TextovéPole 5"/>
          <p:cNvSpPr txBox="1"/>
          <p:nvPr/>
        </p:nvSpPr>
        <p:spPr>
          <a:xfrm>
            <a:off x="5568458" y="2257406"/>
            <a:ext cx="1808637" cy="646331"/>
          </a:xfrm>
          <a:prstGeom prst="rect">
            <a:avLst/>
          </a:prstGeom>
          <a:noFill/>
        </p:spPr>
        <p:txBody>
          <a:bodyPr wrap="none" rtlCol="0">
            <a:spAutoFit/>
          </a:bodyPr>
          <a:lstStyle/>
          <a:p>
            <a:r>
              <a:rPr lang="cs-CZ" sz="3600" dirty="0"/>
              <a:t>c</a:t>
            </a:r>
            <a:r>
              <a:rPr lang="cs-CZ" sz="3600" dirty="0" smtClean="0"/>
              <a:t>) koťata</a:t>
            </a:r>
            <a:endParaRPr lang="cs-CZ" sz="3600" dirty="0"/>
          </a:p>
        </p:txBody>
      </p:sp>
      <p:sp>
        <p:nvSpPr>
          <p:cNvPr id="7" name="Zástupný symbol pro obsah 2"/>
          <p:cNvSpPr txBox="1">
            <a:spLocks/>
          </p:cNvSpPr>
          <p:nvPr/>
        </p:nvSpPr>
        <p:spPr>
          <a:xfrm>
            <a:off x="467544" y="2903737"/>
            <a:ext cx="8229600" cy="67667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cs-CZ" dirty="0" smtClean="0"/>
              <a:t>Jakou barvu měla housata původně?</a:t>
            </a:r>
            <a:endParaRPr lang="cs-CZ" dirty="0"/>
          </a:p>
        </p:txBody>
      </p:sp>
      <p:sp>
        <p:nvSpPr>
          <p:cNvPr id="8" name="TextovéPole 7"/>
          <p:cNvSpPr txBox="1"/>
          <p:nvPr/>
        </p:nvSpPr>
        <p:spPr>
          <a:xfrm>
            <a:off x="899530" y="3593378"/>
            <a:ext cx="1962397" cy="646331"/>
          </a:xfrm>
          <a:prstGeom prst="rect">
            <a:avLst/>
          </a:prstGeom>
          <a:noFill/>
        </p:spPr>
        <p:txBody>
          <a:bodyPr wrap="none" rtlCol="0">
            <a:spAutoFit/>
          </a:bodyPr>
          <a:lstStyle/>
          <a:p>
            <a:r>
              <a:rPr lang="cs-CZ" sz="3600" dirty="0" smtClean="0"/>
              <a:t>a) černou</a:t>
            </a:r>
            <a:endParaRPr lang="cs-CZ" sz="3600" dirty="0"/>
          </a:p>
        </p:txBody>
      </p:sp>
      <p:sp>
        <p:nvSpPr>
          <p:cNvPr id="9" name="TextovéPole 8"/>
          <p:cNvSpPr txBox="1"/>
          <p:nvPr/>
        </p:nvSpPr>
        <p:spPr>
          <a:xfrm>
            <a:off x="3131840" y="3620202"/>
            <a:ext cx="1609736" cy="646331"/>
          </a:xfrm>
          <a:prstGeom prst="rect">
            <a:avLst/>
          </a:prstGeom>
          <a:noFill/>
        </p:spPr>
        <p:txBody>
          <a:bodyPr wrap="none" rtlCol="0">
            <a:spAutoFit/>
          </a:bodyPr>
          <a:lstStyle/>
          <a:p>
            <a:r>
              <a:rPr lang="cs-CZ" sz="3600" dirty="0"/>
              <a:t>b</a:t>
            </a:r>
            <a:r>
              <a:rPr lang="cs-CZ" sz="3600" dirty="0" smtClean="0"/>
              <a:t>) bílou</a:t>
            </a:r>
            <a:endParaRPr lang="cs-CZ" sz="3600" dirty="0"/>
          </a:p>
        </p:txBody>
      </p:sp>
      <p:sp>
        <p:nvSpPr>
          <p:cNvPr id="10" name="TextovéPole 9"/>
          <p:cNvSpPr txBox="1"/>
          <p:nvPr/>
        </p:nvSpPr>
        <p:spPr>
          <a:xfrm>
            <a:off x="5568458" y="3593378"/>
            <a:ext cx="1789592" cy="646331"/>
          </a:xfrm>
          <a:prstGeom prst="rect">
            <a:avLst/>
          </a:prstGeom>
          <a:noFill/>
        </p:spPr>
        <p:txBody>
          <a:bodyPr wrap="none" rtlCol="0">
            <a:spAutoFit/>
          </a:bodyPr>
          <a:lstStyle/>
          <a:p>
            <a:r>
              <a:rPr lang="cs-CZ" sz="3600" dirty="0"/>
              <a:t>c</a:t>
            </a:r>
            <a:r>
              <a:rPr lang="cs-CZ" sz="3600" dirty="0" smtClean="0"/>
              <a:t>) žlutou</a:t>
            </a:r>
            <a:endParaRPr lang="cs-CZ" sz="3600" dirty="0"/>
          </a:p>
        </p:txBody>
      </p:sp>
      <p:sp>
        <p:nvSpPr>
          <p:cNvPr id="11" name="Zástupný symbol pro obsah 2"/>
          <p:cNvSpPr txBox="1">
            <a:spLocks/>
          </p:cNvSpPr>
          <p:nvPr/>
        </p:nvSpPr>
        <p:spPr>
          <a:xfrm>
            <a:off x="467544" y="4366026"/>
            <a:ext cx="8229600" cy="93518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cs-CZ" dirty="0" smtClean="0"/>
              <a:t>Co housata udělala, když si všimla svého bílého zbarvení?</a:t>
            </a:r>
            <a:endParaRPr lang="cs-CZ" dirty="0"/>
          </a:p>
        </p:txBody>
      </p:sp>
      <p:sp>
        <p:nvSpPr>
          <p:cNvPr id="12" name="TextovéPole 11"/>
          <p:cNvSpPr txBox="1"/>
          <p:nvPr/>
        </p:nvSpPr>
        <p:spPr>
          <a:xfrm>
            <a:off x="889542" y="5445224"/>
            <a:ext cx="1553952" cy="646331"/>
          </a:xfrm>
          <a:prstGeom prst="rect">
            <a:avLst/>
          </a:prstGeom>
          <a:noFill/>
        </p:spPr>
        <p:txBody>
          <a:bodyPr wrap="none" rtlCol="0">
            <a:spAutoFit/>
          </a:bodyPr>
          <a:lstStyle/>
          <a:p>
            <a:r>
              <a:rPr lang="cs-CZ" sz="3600" dirty="0" smtClean="0"/>
              <a:t>a) žasla</a:t>
            </a:r>
            <a:endParaRPr lang="cs-CZ" sz="3600" dirty="0"/>
          </a:p>
        </p:txBody>
      </p:sp>
      <p:sp>
        <p:nvSpPr>
          <p:cNvPr id="13" name="TextovéPole 12"/>
          <p:cNvSpPr txBox="1"/>
          <p:nvPr/>
        </p:nvSpPr>
        <p:spPr>
          <a:xfrm>
            <a:off x="3233469" y="5464129"/>
            <a:ext cx="2387192" cy="646331"/>
          </a:xfrm>
          <a:prstGeom prst="rect">
            <a:avLst/>
          </a:prstGeom>
          <a:noFill/>
        </p:spPr>
        <p:txBody>
          <a:bodyPr wrap="none" rtlCol="0">
            <a:spAutoFit/>
          </a:bodyPr>
          <a:lstStyle/>
          <a:p>
            <a:r>
              <a:rPr lang="cs-CZ" sz="3600" dirty="0"/>
              <a:t>b</a:t>
            </a:r>
            <a:r>
              <a:rPr lang="cs-CZ" sz="3600" dirty="0" smtClean="0"/>
              <a:t>) smála se </a:t>
            </a:r>
            <a:endParaRPr lang="cs-CZ" sz="3600" dirty="0"/>
          </a:p>
        </p:txBody>
      </p:sp>
      <p:sp>
        <p:nvSpPr>
          <p:cNvPr id="14" name="TextovéPole 13"/>
          <p:cNvSpPr txBox="1"/>
          <p:nvPr/>
        </p:nvSpPr>
        <p:spPr>
          <a:xfrm>
            <a:off x="5659613" y="5440141"/>
            <a:ext cx="1903663" cy="646331"/>
          </a:xfrm>
          <a:prstGeom prst="rect">
            <a:avLst/>
          </a:prstGeom>
          <a:noFill/>
        </p:spPr>
        <p:txBody>
          <a:bodyPr wrap="none" rtlCol="0">
            <a:spAutoFit/>
          </a:bodyPr>
          <a:lstStyle/>
          <a:p>
            <a:r>
              <a:rPr lang="cs-CZ" sz="3600" dirty="0"/>
              <a:t>c</a:t>
            </a:r>
            <a:r>
              <a:rPr lang="cs-CZ" sz="3600" dirty="0" smtClean="0"/>
              <a:t>) uletěla</a:t>
            </a:r>
            <a:endParaRPr lang="cs-CZ" sz="3600" dirty="0"/>
          </a:p>
        </p:txBody>
      </p:sp>
    </p:spTree>
    <p:extLst>
      <p:ext uri="{BB962C8B-B14F-4D97-AF65-F5344CB8AC3E}">
        <p14:creationId xmlns:p14="http://schemas.microsoft.com/office/powerpoint/2010/main" val="76493267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5"/>
                                        </p:tgtEl>
                                        <p:attrNameLst>
                                          <p:attrName>fillcolor</p:attrName>
                                        </p:attrNameLst>
                                      </p:cBhvr>
                                      <p:to>
                                        <a:srgbClr val="FFC000"/>
                                      </p:to>
                                    </p:animClr>
                                    <p:set>
                                      <p:cBhvr>
                                        <p:cTn id="7" dur="2000" fill="hold"/>
                                        <p:tgtEl>
                                          <p:spTgt spid="5"/>
                                        </p:tgtEl>
                                        <p:attrNameLst>
                                          <p:attrName>fill.type</p:attrName>
                                        </p:attrNameLst>
                                      </p:cBhvr>
                                      <p:to>
                                        <p:strVal val="solid"/>
                                      </p:to>
                                    </p:set>
                                    <p:set>
                                      <p:cBhvr>
                                        <p:cTn id="8" dur="2000" fill="hold"/>
                                        <p:tgtEl>
                                          <p:spTgt spid="5"/>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2000" fill="hold"/>
                                        <p:tgtEl>
                                          <p:spTgt spid="10"/>
                                        </p:tgtEl>
                                        <p:attrNameLst>
                                          <p:attrName>fillcolor</p:attrName>
                                        </p:attrNameLst>
                                      </p:cBhvr>
                                      <p:to>
                                        <a:srgbClr val="FFC000"/>
                                      </p:to>
                                    </p:animClr>
                                    <p:set>
                                      <p:cBhvr>
                                        <p:cTn id="13" dur="2000" fill="hold"/>
                                        <p:tgtEl>
                                          <p:spTgt spid="10"/>
                                        </p:tgtEl>
                                        <p:attrNameLst>
                                          <p:attrName>fill.type</p:attrName>
                                        </p:attrNameLst>
                                      </p:cBhvr>
                                      <p:to>
                                        <p:strVal val="solid"/>
                                      </p:to>
                                    </p:set>
                                    <p:set>
                                      <p:cBhvr>
                                        <p:cTn id="14" dur="2000" fill="hold"/>
                                        <p:tgtEl>
                                          <p:spTgt spid="10"/>
                                        </p:tgtEl>
                                        <p:attrNameLst>
                                          <p:attrName>fill.on</p:attrName>
                                        </p:attrNameLst>
                                      </p:cBhvr>
                                      <p:to>
                                        <p:strVal val="true"/>
                                      </p:to>
                                    </p:set>
                                  </p:childTnLst>
                                </p:cTn>
                              </p:par>
                            </p:childTnLst>
                          </p:cTn>
                        </p:par>
                      </p:childTnLst>
                    </p:cTn>
                  </p:par>
                  <p:par>
                    <p:cTn id="15" fill="hold">
                      <p:stCondLst>
                        <p:cond delay="indefinite"/>
                      </p:stCondLst>
                      <p:childTnLst>
                        <p:par>
                          <p:cTn id="16" fill="hold">
                            <p:stCondLst>
                              <p:cond delay="0"/>
                            </p:stCondLst>
                            <p:childTnLst>
                              <p:par>
                                <p:cTn id="17" presetID="1" presetClass="emph" presetSubtype="2" fill="hold" nodeType="clickEffect">
                                  <p:stCondLst>
                                    <p:cond delay="0"/>
                                  </p:stCondLst>
                                  <p:childTnLst>
                                    <p:animClr clrSpc="rgb" dir="cw">
                                      <p:cBhvr>
                                        <p:cTn id="18" dur="2000" fill="hold"/>
                                        <p:tgtEl>
                                          <p:spTgt spid="12"/>
                                        </p:tgtEl>
                                        <p:attrNameLst>
                                          <p:attrName>fillcolor</p:attrName>
                                        </p:attrNameLst>
                                      </p:cBhvr>
                                      <p:to>
                                        <a:srgbClr val="FFC000"/>
                                      </p:to>
                                    </p:animClr>
                                    <p:set>
                                      <p:cBhvr>
                                        <p:cTn id="19" dur="2000" fill="hold"/>
                                        <p:tgtEl>
                                          <p:spTgt spid="12"/>
                                        </p:tgtEl>
                                        <p:attrNameLst>
                                          <p:attrName>fill.type</p:attrName>
                                        </p:attrNameLst>
                                      </p:cBhvr>
                                      <p:to>
                                        <p:strVal val="solid"/>
                                      </p:to>
                                    </p:set>
                                    <p:set>
                                      <p:cBhvr>
                                        <p:cTn id="20" dur="2000" fill="hold"/>
                                        <p:tgtEl>
                                          <p:spTgt spid="1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Doplň vynechaná slova v básničce</a:t>
            </a:r>
            <a:endParaRPr lang="cs-CZ" dirty="0"/>
          </a:p>
        </p:txBody>
      </p:sp>
      <p:sp>
        <p:nvSpPr>
          <p:cNvPr id="3" name="Zástupný symbol pro obsah 2"/>
          <p:cNvSpPr>
            <a:spLocks noGrp="1"/>
          </p:cNvSpPr>
          <p:nvPr>
            <p:ph idx="1"/>
          </p:nvPr>
        </p:nvSpPr>
        <p:spPr>
          <a:xfrm>
            <a:off x="457200" y="1600201"/>
            <a:ext cx="5410944" cy="3268960"/>
          </a:xfrm>
        </p:spPr>
        <p:txBody>
          <a:bodyPr>
            <a:normAutofit/>
          </a:bodyPr>
          <a:lstStyle/>
          <a:p>
            <a:pPr marL="0" indent="0">
              <a:buNone/>
            </a:pPr>
            <a:r>
              <a:rPr lang="cs-CZ" dirty="0" smtClean="0"/>
              <a:t>Ten, kdo brzy ráno ……………..,</a:t>
            </a:r>
          </a:p>
          <a:p>
            <a:pPr marL="0" indent="0">
              <a:buNone/>
            </a:pPr>
            <a:r>
              <a:rPr lang="cs-CZ" dirty="0" smtClean="0"/>
              <a:t>Uvidí, jak roste ……………</a:t>
            </a:r>
          </a:p>
          <a:p>
            <a:pPr marL="0" indent="0">
              <a:buNone/>
            </a:pPr>
            <a:r>
              <a:rPr lang="cs-CZ" dirty="0" smtClean="0"/>
              <a:t>Každý den ji husy ……………,</a:t>
            </a:r>
          </a:p>
          <a:p>
            <a:pPr marL="0" indent="0">
              <a:buNone/>
            </a:pPr>
            <a:r>
              <a:rPr lang="cs-CZ" dirty="0" smtClean="0"/>
              <a:t>Až je měkoučká jak ……………</a:t>
            </a:r>
          </a:p>
          <a:p>
            <a:pPr marL="0" indent="0">
              <a:buNone/>
            </a:pPr>
            <a:endParaRPr lang="cs-CZ" dirty="0"/>
          </a:p>
          <a:p>
            <a:pPr marL="0" indent="0">
              <a:buNone/>
            </a:pPr>
            <a:endParaRPr lang="cs-CZ" sz="1800" dirty="0"/>
          </a:p>
        </p:txBody>
      </p:sp>
      <p:sp>
        <p:nvSpPr>
          <p:cNvPr id="4" name="TextovéPole 3"/>
          <p:cNvSpPr txBox="1"/>
          <p:nvPr/>
        </p:nvSpPr>
        <p:spPr>
          <a:xfrm>
            <a:off x="6732240" y="1988840"/>
            <a:ext cx="1224136" cy="646331"/>
          </a:xfrm>
          <a:prstGeom prst="rect">
            <a:avLst/>
          </a:prstGeom>
          <a:noFill/>
        </p:spPr>
        <p:txBody>
          <a:bodyPr wrap="square" rtlCol="0">
            <a:spAutoFit/>
          </a:bodyPr>
          <a:lstStyle/>
          <a:p>
            <a:r>
              <a:rPr lang="cs-CZ" sz="3600" dirty="0" smtClean="0"/>
              <a:t>peří</a:t>
            </a:r>
            <a:endParaRPr lang="cs-CZ" sz="3600" dirty="0"/>
          </a:p>
        </p:txBody>
      </p:sp>
      <p:sp>
        <p:nvSpPr>
          <p:cNvPr id="5" name="TextovéPole 4"/>
          <p:cNvSpPr txBox="1"/>
          <p:nvPr/>
        </p:nvSpPr>
        <p:spPr>
          <a:xfrm>
            <a:off x="6884640" y="3356992"/>
            <a:ext cx="1224136" cy="646331"/>
          </a:xfrm>
          <a:prstGeom prst="rect">
            <a:avLst/>
          </a:prstGeom>
          <a:noFill/>
        </p:spPr>
        <p:txBody>
          <a:bodyPr wrap="square" rtlCol="0">
            <a:spAutoFit/>
          </a:bodyPr>
          <a:lstStyle/>
          <a:p>
            <a:r>
              <a:rPr lang="cs-CZ" sz="3600" dirty="0" smtClean="0"/>
              <a:t>měří</a:t>
            </a:r>
            <a:endParaRPr lang="cs-CZ" sz="3600" dirty="0"/>
          </a:p>
        </p:txBody>
      </p:sp>
      <p:sp>
        <p:nvSpPr>
          <p:cNvPr id="6" name="TextovéPole 5"/>
          <p:cNvSpPr txBox="1"/>
          <p:nvPr/>
        </p:nvSpPr>
        <p:spPr>
          <a:xfrm>
            <a:off x="6588224" y="1364004"/>
            <a:ext cx="1224136" cy="646331"/>
          </a:xfrm>
          <a:prstGeom prst="rect">
            <a:avLst/>
          </a:prstGeom>
          <a:noFill/>
        </p:spPr>
        <p:txBody>
          <a:bodyPr wrap="square" rtlCol="0">
            <a:spAutoFit/>
          </a:bodyPr>
          <a:lstStyle/>
          <a:p>
            <a:r>
              <a:rPr lang="cs-CZ" sz="3600" dirty="0" smtClean="0"/>
              <a:t>tráva</a:t>
            </a:r>
            <a:endParaRPr lang="cs-CZ" sz="3600" dirty="0"/>
          </a:p>
        </p:txBody>
      </p:sp>
      <p:sp>
        <p:nvSpPr>
          <p:cNvPr id="7" name="TextovéPole 6"/>
          <p:cNvSpPr txBox="1"/>
          <p:nvPr/>
        </p:nvSpPr>
        <p:spPr>
          <a:xfrm>
            <a:off x="6588224" y="2718301"/>
            <a:ext cx="1368152" cy="646331"/>
          </a:xfrm>
          <a:prstGeom prst="rect">
            <a:avLst/>
          </a:prstGeom>
          <a:noFill/>
        </p:spPr>
        <p:txBody>
          <a:bodyPr wrap="square" rtlCol="0">
            <a:spAutoFit/>
          </a:bodyPr>
          <a:lstStyle/>
          <a:p>
            <a:r>
              <a:rPr lang="cs-CZ" sz="3600" dirty="0" smtClean="0"/>
              <a:t>vstává</a:t>
            </a:r>
            <a:endParaRPr lang="cs-CZ" sz="3600" dirty="0"/>
          </a:p>
        </p:txBody>
      </p:sp>
      <p:sp>
        <p:nvSpPr>
          <p:cNvPr id="8" name="TextovéPole 7"/>
          <p:cNvSpPr txBox="1"/>
          <p:nvPr/>
        </p:nvSpPr>
        <p:spPr>
          <a:xfrm>
            <a:off x="395536" y="6300028"/>
            <a:ext cx="7639720" cy="369332"/>
          </a:xfrm>
          <a:prstGeom prst="rect">
            <a:avLst/>
          </a:prstGeom>
          <a:noFill/>
        </p:spPr>
        <p:txBody>
          <a:bodyPr wrap="none" rtlCol="0">
            <a:spAutoFit/>
          </a:bodyPr>
          <a:lstStyle/>
          <a:p>
            <a:r>
              <a:rPr lang="cs-CZ" dirty="0" smtClean="0"/>
              <a:t>BRUKNER, Josef</a:t>
            </a:r>
            <a:r>
              <a:rPr lang="cs-CZ" i="1" dirty="0" smtClean="0"/>
              <a:t>. Svět zvířat</a:t>
            </a:r>
            <a:r>
              <a:rPr lang="cs-CZ" dirty="0"/>
              <a:t>.</a:t>
            </a:r>
            <a:r>
              <a:rPr lang="cs-CZ" dirty="0" smtClean="0"/>
              <a:t> 1. vyd. Praha: Albatros, 1984. ISBN 13-827-84. s. 13.</a:t>
            </a:r>
            <a:endParaRPr lang="cs-CZ" i="1" dirty="0"/>
          </a:p>
        </p:txBody>
      </p:sp>
    </p:spTree>
    <p:extLst>
      <p:ext uri="{BB962C8B-B14F-4D97-AF65-F5344CB8AC3E}">
        <p14:creationId xmlns:p14="http://schemas.microsoft.com/office/powerpoint/2010/main" val="8397326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55556E-7 2.96296E-6 L -0.30712 -0.17848 " pathEditMode="relative" rAng="0" ptsTypes="AA">
                                      <p:cBhvr>
                                        <p:cTn id="6" dur="2000" fill="hold"/>
                                        <p:tgtEl>
                                          <p:spTgt spid="7"/>
                                        </p:tgtEl>
                                        <p:attrNameLst>
                                          <p:attrName>ppt_x</p:attrName>
                                          <p:attrName>ppt_y</p:attrName>
                                        </p:attrNameLst>
                                      </p:cBhvr>
                                      <p:rCtr x="-15365" y="-8935"/>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grpId="0" nodeType="clickEffect">
                                  <p:stCondLst>
                                    <p:cond delay="0"/>
                                  </p:stCondLst>
                                  <p:childTnLst>
                                    <p:animMotion origin="layout" path="M 3.61111E-6 -3.33333E-6 L -0.37396 0.09676 " pathEditMode="relative" rAng="0" ptsTypes="AA">
                                      <p:cBhvr>
                                        <p:cTn id="10" dur="2000" fill="hold"/>
                                        <p:tgtEl>
                                          <p:spTgt spid="6"/>
                                        </p:tgtEl>
                                        <p:attrNameLst>
                                          <p:attrName>ppt_x</p:attrName>
                                          <p:attrName>ppt_y</p:attrName>
                                        </p:attrNameLst>
                                      </p:cBhvr>
                                      <p:rCtr x="-18698" y="4838"/>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grpId="0" nodeType="clickEffect">
                                  <p:stCondLst>
                                    <p:cond delay="0"/>
                                  </p:stCondLst>
                                  <p:childTnLst>
                                    <p:animMotion origin="layout" path="M -1.66667E-6 -4.07407E-6 L -0.38281 -0.11018 " pathEditMode="relative" rAng="0" ptsTypes="AA">
                                      <p:cBhvr>
                                        <p:cTn id="14" dur="2000" fill="hold"/>
                                        <p:tgtEl>
                                          <p:spTgt spid="5"/>
                                        </p:tgtEl>
                                        <p:attrNameLst>
                                          <p:attrName>ppt_x</p:attrName>
                                          <p:attrName>ppt_y</p:attrName>
                                        </p:attrNameLst>
                                      </p:cBhvr>
                                      <p:rCtr x="-19149" y="-5509"/>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grpId="0" nodeType="clickEffect">
                                  <p:stCondLst>
                                    <p:cond delay="0"/>
                                  </p:stCondLst>
                                  <p:childTnLst>
                                    <p:animMotion origin="layout" path="M 5E-6 2.96296E-6 L -0.35834 0.17338 " pathEditMode="relative" rAng="0" ptsTypes="AA">
                                      <p:cBhvr>
                                        <p:cTn id="18" dur="2000" fill="hold"/>
                                        <p:tgtEl>
                                          <p:spTgt spid="4"/>
                                        </p:tgtEl>
                                        <p:attrNameLst>
                                          <p:attrName>ppt_x</p:attrName>
                                          <p:attrName>ppt_y</p:attrName>
                                        </p:attrNameLst>
                                      </p:cBhvr>
                                      <p:rCtr x="-17917" y="865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Nová složka (2)\453px-Domestic_Goo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908720"/>
            <a:ext cx="4320480" cy="5712952"/>
          </a:xfrm>
          <a:prstGeom prst="rect">
            <a:avLst/>
          </a:prstGeom>
          <a:noFill/>
          <a:extLst>
            <a:ext uri="{909E8E84-426E-40DD-AFC4-6F175D3DCCD1}">
              <a14:hiddenFill xmlns:a14="http://schemas.microsoft.com/office/drawing/2010/main">
                <a:solidFill>
                  <a:srgbClr val="FFFFFF"/>
                </a:solidFill>
              </a14:hiddenFill>
            </a:ext>
          </a:extLst>
        </p:spPr>
      </p:pic>
      <p:sp>
        <p:nvSpPr>
          <p:cNvPr id="4" name="Oválný popisek 3"/>
          <p:cNvSpPr/>
          <p:nvPr/>
        </p:nvSpPr>
        <p:spPr>
          <a:xfrm>
            <a:off x="2664947" y="116632"/>
            <a:ext cx="4752528" cy="1584176"/>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Za domácí úkol si nakreslete nebo nalepte do sešitu můj obrázek a zjistěte, čím jsem pro vás lidi užitečná.</a:t>
            </a:r>
            <a:endParaRPr lang="cs-CZ" dirty="0"/>
          </a:p>
        </p:txBody>
      </p:sp>
      <p:sp>
        <p:nvSpPr>
          <p:cNvPr id="5" name="TextovéPole 4"/>
          <p:cNvSpPr txBox="1"/>
          <p:nvPr/>
        </p:nvSpPr>
        <p:spPr>
          <a:xfrm>
            <a:off x="4644009" y="3974005"/>
            <a:ext cx="4499991" cy="2862322"/>
          </a:xfrm>
          <a:prstGeom prst="rect">
            <a:avLst/>
          </a:prstGeom>
          <a:noFill/>
        </p:spPr>
        <p:txBody>
          <a:bodyPr wrap="square" rtlCol="0">
            <a:spAutoFit/>
          </a:bodyPr>
          <a:lstStyle/>
          <a:p>
            <a:r>
              <a:rPr lang="cs-CZ" dirty="0" smtClean="0"/>
              <a:t>Obrázek: JJ Harrison. </a:t>
            </a:r>
            <a:r>
              <a:rPr lang="cs-CZ" dirty="0" err="1" smtClean="0"/>
              <a:t>Domestic_Goose</a:t>
            </a:r>
            <a:r>
              <a:rPr lang="cs-CZ" dirty="0" smtClean="0"/>
              <a:t> </a:t>
            </a:r>
            <a:r>
              <a:rPr lang="en-US" dirty="0" smtClean="0"/>
              <a:t>[</a:t>
            </a:r>
            <a:r>
              <a:rPr lang="cs-CZ" dirty="0"/>
              <a:t>On line</a:t>
            </a:r>
            <a:r>
              <a:rPr lang="en-US" dirty="0"/>
              <a:t>]. </a:t>
            </a:r>
            <a:r>
              <a:rPr lang="cs-CZ" dirty="0" smtClean="0"/>
              <a:t>18. 10. 2008</a:t>
            </a:r>
            <a:r>
              <a:rPr lang="de-DE" dirty="0" smtClean="0"/>
              <a:t> </a:t>
            </a:r>
            <a:endParaRPr lang="cs-CZ" dirty="0"/>
          </a:p>
          <a:p>
            <a:r>
              <a:rPr lang="de-DE" dirty="0"/>
              <a:t> [</a:t>
            </a:r>
            <a:r>
              <a:rPr lang="cs-CZ" dirty="0"/>
              <a:t>cit. </a:t>
            </a:r>
            <a:r>
              <a:rPr lang="de-DE" dirty="0"/>
              <a:t>20</a:t>
            </a:r>
            <a:r>
              <a:rPr lang="cs-CZ" dirty="0" smtClean="0"/>
              <a:t>11-05-3</a:t>
            </a:r>
            <a:r>
              <a:rPr lang="de-DE" dirty="0" smtClean="0"/>
              <a:t>]. </a:t>
            </a:r>
            <a:r>
              <a:rPr lang="de-DE" dirty="0" err="1"/>
              <a:t>Dostupné</a:t>
            </a:r>
            <a:r>
              <a:rPr lang="de-DE" dirty="0"/>
              <a:t> z WWW</a:t>
            </a:r>
            <a:r>
              <a:rPr lang="de-DE" dirty="0" smtClean="0"/>
              <a:t>:</a:t>
            </a:r>
            <a:r>
              <a:rPr lang="cs-CZ" dirty="0" smtClean="0"/>
              <a:t> </a:t>
            </a:r>
            <a:r>
              <a:rPr lang="cs-CZ" dirty="0"/>
              <a:t>http://</a:t>
            </a:r>
            <a:r>
              <a:rPr lang="cs-CZ" dirty="0" smtClean="0"/>
              <a:t>upload.wikimedia.org/</a:t>
            </a:r>
            <a:r>
              <a:rPr lang="cs-CZ" dirty="0" err="1" smtClean="0"/>
              <a:t>wikipedia</a:t>
            </a:r>
            <a:r>
              <a:rPr lang="cs-CZ" dirty="0" smtClean="0"/>
              <a:t>/</a:t>
            </a:r>
            <a:r>
              <a:rPr lang="cs-CZ" dirty="0" err="1" smtClean="0"/>
              <a:t>commons</a:t>
            </a:r>
            <a:r>
              <a:rPr lang="cs-CZ" dirty="0" smtClean="0"/>
              <a:t>/3/39/</a:t>
            </a:r>
            <a:r>
              <a:rPr lang="cs-CZ" dirty="0" err="1" smtClean="0"/>
              <a:t>Domestic_Goose.jpg?uselang</a:t>
            </a:r>
            <a:r>
              <a:rPr lang="cs-CZ" dirty="0" smtClean="0"/>
              <a:t>=</a:t>
            </a:r>
            <a:r>
              <a:rPr lang="cs-CZ" dirty="0" err="1" smtClean="0"/>
              <a:t>cs</a:t>
            </a:r>
            <a:r>
              <a:rPr lang="cs-CZ" dirty="0"/>
              <a:t>.</a:t>
            </a:r>
            <a:endParaRPr lang="cs-CZ" dirty="0" smtClean="0"/>
          </a:p>
          <a:p>
            <a:r>
              <a:rPr lang="cs-CZ" dirty="0" smtClean="0"/>
              <a:t>Licence</a:t>
            </a:r>
            <a:r>
              <a:rPr lang="cs-CZ" dirty="0"/>
              <a:t>: Tento soubor podléhá licenci </a:t>
            </a:r>
            <a:r>
              <a:rPr lang="cs-CZ" dirty="0" err="1"/>
              <a:t>Creative</a:t>
            </a:r>
            <a:r>
              <a:rPr lang="cs-CZ" dirty="0"/>
              <a:t> </a:t>
            </a:r>
            <a:r>
              <a:rPr lang="cs-CZ" dirty="0" err="1"/>
              <a:t>Commons</a:t>
            </a:r>
            <a:endParaRPr lang="cs-CZ" dirty="0"/>
          </a:p>
          <a:p>
            <a:endParaRPr lang="cs-CZ" dirty="0"/>
          </a:p>
          <a:p>
            <a:endParaRPr lang="cs-CZ" dirty="0"/>
          </a:p>
          <a:p>
            <a:endParaRPr lang="cs-CZ" dirty="0"/>
          </a:p>
        </p:txBody>
      </p:sp>
    </p:spTree>
    <p:extLst>
      <p:ext uri="{BB962C8B-B14F-4D97-AF65-F5344CB8AC3E}">
        <p14:creationId xmlns:p14="http://schemas.microsoft.com/office/powerpoint/2010/main" val="39470126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182</TotalTime>
  <Words>299</Words>
  <Application>Microsoft Office PowerPoint</Application>
  <PresentationFormat>Předvádění na obrazovce (4:3)</PresentationFormat>
  <Paragraphs>35</Paragraphs>
  <Slides>5</Slides>
  <Notes>0</Notes>
  <HiddenSlides>0</HiddenSlides>
  <MMClips>0</MMClips>
  <ScaleCrop>false</ScaleCrop>
  <HeadingPairs>
    <vt:vector size="4" baseType="variant">
      <vt:variant>
        <vt:lpstr>Motiv</vt:lpstr>
      </vt:variant>
      <vt:variant>
        <vt:i4>1</vt:i4>
      </vt:variant>
      <vt:variant>
        <vt:lpstr>Nadpisy snímků</vt:lpstr>
      </vt:variant>
      <vt:variant>
        <vt:i4>5</vt:i4>
      </vt:variant>
    </vt:vector>
  </HeadingPairs>
  <TitlesOfParts>
    <vt:vector size="6" baseType="lpstr">
      <vt:lpstr>Motiv systému Office</vt:lpstr>
      <vt:lpstr>JAK SE NOSÍ PEŘÍ</vt:lpstr>
      <vt:lpstr>Prezentace aplikace PowerPoint</vt:lpstr>
      <vt:lpstr>Kvíz: Vyber správnou odpověď</vt:lpstr>
      <vt:lpstr>Doplň vynechaná slova v básničce</vt:lpstr>
      <vt:lpstr>Prezentace aplikace PowerPoint</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JAK SE NOSÍ PEŘÍ</dc:title>
  <dc:creator>notebook</dc:creator>
  <cp:lastModifiedBy>notebook</cp:lastModifiedBy>
  <cp:revision>11</cp:revision>
  <dcterms:created xsi:type="dcterms:W3CDTF">2011-05-03T19:21:09Z</dcterms:created>
  <dcterms:modified xsi:type="dcterms:W3CDTF">2011-05-08T17:27:21Z</dcterms:modified>
</cp:coreProperties>
</file>