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892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395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772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174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167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0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962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2648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149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108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43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708D3-EC6E-4CFF-ADDD-9058C56EDBAD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6FAB5-50FB-4013-BC31-C70D982E93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26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Shoda přísudku s podmětem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VY_32_INOVACE_03-31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46163"/>
              </p:ext>
            </p:extLst>
          </p:nvPr>
        </p:nvGraphicFramePr>
        <p:xfrm>
          <a:off x="1419810" y="2583160"/>
          <a:ext cx="6208395" cy="2103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6.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Skladba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Shoda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Př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s Po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26. 8. </a:t>
                      </a:r>
                      <a:r>
                        <a:rPr lang="cs-CZ" sz="1400" kern="50" dirty="0" smtClean="0">
                          <a:effectLst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Prohlubující</a:t>
                      </a:r>
                      <a:r>
                        <a:rPr lang="cs-CZ" sz="1400" kern="50" baseline="0" dirty="0" smtClean="0">
                          <a:effectLst/>
                        </a:rPr>
                        <a:t> učivo o shodě přísudku s podmětem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4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/>
          <a:lstStyle/>
          <a:p>
            <a:r>
              <a:rPr lang="cs-CZ" dirty="0" smtClean="0"/>
              <a:t>Shoda přísudku s podmětem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bg1">
              <a:lumMod val="95000"/>
            </a:schemeClr>
          </a:solidFill>
          <a:ln w="38100">
            <a:solidFill>
              <a:schemeClr val="bg1">
                <a:lumMod val="50000"/>
              </a:schemeClr>
            </a:solidFill>
          </a:ln>
        </p:spPr>
        <p:txBody>
          <a:bodyPr anchor="ctr"/>
          <a:lstStyle/>
          <a:p>
            <a:r>
              <a:rPr lang="cs-CZ" dirty="0" smtClean="0">
                <a:solidFill>
                  <a:srgbClr val="002060"/>
                </a:solidFill>
              </a:rPr>
              <a:t>Příčestí minulé a trpn</a:t>
            </a:r>
            <a:r>
              <a:rPr lang="cs-CZ" dirty="0">
                <a:solidFill>
                  <a:srgbClr val="002060"/>
                </a:solidFill>
              </a:rPr>
              <a:t>é</a:t>
            </a:r>
          </a:p>
        </p:txBody>
      </p:sp>
    </p:spTree>
    <p:extLst>
      <p:ext uri="{BB962C8B-B14F-4D97-AF65-F5344CB8AC3E}">
        <p14:creationId xmlns:p14="http://schemas.microsoft.com/office/powerpoint/2010/main" val="255497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Koncovky v přísudku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Koncovka přísudku se řídí rodem podmětu.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Rod mužský životný </a:t>
            </a:r>
            <a:r>
              <a:rPr lang="cs-CZ" b="1" dirty="0" smtClean="0"/>
              <a:t>– 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</a:p>
          <a:p>
            <a:r>
              <a:rPr lang="cs-CZ" dirty="0" smtClean="0"/>
              <a:t>Rod mužský neživotný – 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dirty="0" smtClean="0"/>
              <a:t>Rod ženský – 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</a:p>
          <a:p>
            <a:r>
              <a:rPr lang="cs-CZ" dirty="0" smtClean="0"/>
              <a:t>Rod střední -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99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správnou koncovku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Řízky se smažily. Učitelé se zlobili na žáky. Dvě veverky skákaly po stromech. Ruce se mu chvěly úzkostí. Lodi odpluly s nákladem písku. V bazénu plavaly zlaté rybičky. Lidé postávali kolem. Rodiče se vrátili z divadla. Žaluzie v oknech byly spuštěny. Na startu stáli jezdci. Z potoka už vymizeli raci. Namrzlé cesty byly nebezpečné. Oblohu křižovaly blesky. Během teplých dní vylézali hadi. Minuty se nekonečně vlekly 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987824" y="1772816"/>
            <a:ext cx="1440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868144" y="1772816"/>
            <a:ext cx="1440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15816" y="2174016"/>
            <a:ext cx="216023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s jedním zakulaceným rohem 7"/>
          <p:cNvSpPr/>
          <p:nvPr/>
        </p:nvSpPr>
        <p:spPr>
          <a:xfrm>
            <a:off x="1619672" y="5625244"/>
            <a:ext cx="216024" cy="36004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s jedním zakulaceným rohem 8"/>
          <p:cNvSpPr/>
          <p:nvPr/>
        </p:nvSpPr>
        <p:spPr>
          <a:xfrm>
            <a:off x="1727684" y="4581128"/>
            <a:ext cx="216024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s jedním zakulaceným rohem 9"/>
          <p:cNvSpPr/>
          <p:nvPr/>
        </p:nvSpPr>
        <p:spPr>
          <a:xfrm>
            <a:off x="4355976" y="4080876"/>
            <a:ext cx="108012" cy="36462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8208404" y="3648828"/>
            <a:ext cx="216024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s jedním zakulaceným rohem 11"/>
          <p:cNvSpPr/>
          <p:nvPr/>
        </p:nvSpPr>
        <p:spPr>
          <a:xfrm>
            <a:off x="3059832" y="3648828"/>
            <a:ext cx="218588" cy="42444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s jedním zakulaceným rohem 12"/>
          <p:cNvSpPr/>
          <p:nvPr/>
        </p:nvSpPr>
        <p:spPr>
          <a:xfrm>
            <a:off x="6156176" y="3154672"/>
            <a:ext cx="144016" cy="401176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s jedním zakulaceným rohem 14"/>
          <p:cNvSpPr/>
          <p:nvPr/>
        </p:nvSpPr>
        <p:spPr>
          <a:xfrm>
            <a:off x="1511660" y="3123800"/>
            <a:ext cx="216024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s jedním zakulaceným rohem 15"/>
          <p:cNvSpPr/>
          <p:nvPr/>
        </p:nvSpPr>
        <p:spPr>
          <a:xfrm>
            <a:off x="3697852" y="2708920"/>
            <a:ext cx="216024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s jedním zakulaceným rohem 16"/>
          <p:cNvSpPr/>
          <p:nvPr/>
        </p:nvSpPr>
        <p:spPr>
          <a:xfrm>
            <a:off x="8316416" y="2174016"/>
            <a:ext cx="216024" cy="432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s jedním zakulaceným rohem 17"/>
          <p:cNvSpPr/>
          <p:nvPr/>
        </p:nvSpPr>
        <p:spPr>
          <a:xfrm>
            <a:off x="7164288" y="5625244"/>
            <a:ext cx="216024" cy="36004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s jedním zakulaceným rohem 18"/>
          <p:cNvSpPr/>
          <p:nvPr/>
        </p:nvSpPr>
        <p:spPr>
          <a:xfrm>
            <a:off x="3115300" y="5157192"/>
            <a:ext cx="216024" cy="36004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s jedním zakulaceným rohem 19"/>
          <p:cNvSpPr/>
          <p:nvPr/>
        </p:nvSpPr>
        <p:spPr>
          <a:xfrm>
            <a:off x="5652120" y="4682628"/>
            <a:ext cx="216024" cy="36004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44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dirty="0" smtClean="0"/>
              <a:t>Obtížnější příklady shody </a:t>
            </a:r>
            <a:r>
              <a:rPr lang="cs-CZ" dirty="0" err="1" smtClean="0"/>
              <a:t>Př</a:t>
            </a:r>
            <a:r>
              <a:rPr lang="cs-CZ" dirty="0" smtClean="0"/>
              <a:t> s Po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Dni – dny		</a:t>
            </a:r>
            <a:r>
              <a:rPr lang="cs-CZ" dirty="0" smtClean="0">
                <a:solidFill>
                  <a:srgbClr val="FF0000"/>
                </a:solidFill>
              </a:rPr>
              <a:t>-y</a:t>
            </a:r>
          </a:p>
          <a:p>
            <a:r>
              <a:rPr lang="cs-CZ" dirty="0" smtClean="0"/>
              <a:t>Oči, uši		</a:t>
            </a:r>
            <a:r>
              <a:rPr lang="cs-CZ" dirty="0" smtClean="0">
                <a:solidFill>
                  <a:srgbClr val="FF0000"/>
                </a:solidFill>
              </a:rPr>
              <a:t>-y</a:t>
            </a:r>
          </a:p>
          <a:p>
            <a:r>
              <a:rPr lang="cs-CZ" dirty="0" smtClean="0"/>
              <a:t>My, vy, oni	</a:t>
            </a:r>
            <a:r>
              <a:rPr lang="cs-CZ" dirty="0" smtClean="0">
                <a:solidFill>
                  <a:srgbClr val="FF0000"/>
                </a:solidFill>
              </a:rPr>
              <a:t>-i</a:t>
            </a:r>
          </a:p>
          <a:p>
            <a:r>
              <a:rPr lang="cs-CZ" dirty="0" smtClean="0"/>
              <a:t>Děti		</a:t>
            </a:r>
            <a:r>
              <a:rPr lang="cs-CZ" dirty="0" smtClean="0">
                <a:solidFill>
                  <a:srgbClr val="FF0000"/>
                </a:solidFill>
              </a:rPr>
              <a:t>-y</a:t>
            </a:r>
          </a:p>
          <a:p>
            <a:r>
              <a:rPr lang="cs-CZ" dirty="0" smtClean="0"/>
              <a:t>Draci		</a:t>
            </a:r>
            <a:r>
              <a:rPr lang="cs-CZ" dirty="0" smtClean="0">
                <a:solidFill>
                  <a:srgbClr val="FF0000"/>
                </a:solidFill>
              </a:rPr>
              <a:t>-i</a:t>
            </a:r>
          </a:p>
          <a:p>
            <a:endParaRPr lang="cs-CZ" dirty="0" smtClean="0"/>
          </a:p>
          <a:p>
            <a:r>
              <a:rPr lang="cs-CZ" dirty="0" smtClean="0"/>
              <a:t>Koně, rodiče, lidičky	</a:t>
            </a:r>
            <a:r>
              <a:rPr lang="cs-CZ" dirty="0" smtClean="0">
                <a:solidFill>
                  <a:srgbClr val="FF0000"/>
                </a:solidFill>
              </a:rPr>
              <a:t>-i</a:t>
            </a:r>
          </a:p>
          <a:p>
            <a:r>
              <a:rPr lang="cs-CZ" dirty="0" smtClean="0"/>
              <a:t>Panáci/panáky	</a:t>
            </a:r>
            <a:r>
              <a:rPr lang="cs-CZ" dirty="0" smtClean="0">
                <a:solidFill>
                  <a:srgbClr val="FF0000"/>
                </a:solidFill>
              </a:rPr>
              <a:t>-i/-y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Dni (dny) ubíhal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r>
              <a:rPr lang="cs-CZ" dirty="0" smtClean="0"/>
              <a:t>Oči se jí leskl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r>
              <a:rPr lang="cs-CZ" dirty="0" smtClean="0"/>
              <a:t>Vrátil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se.</a:t>
            </a:r>
          </a:p>
          <a:p>
            <a:r>
              <a:rPr lang="cs-CZ" dirty="0" smtClean="0"/>
              <a:t>Děti se smál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</a:p>
          <a:p>
            <a:r>
              <a:rPr lang="cs-CZ" dirty="0" smtClean="0"/>
              <a:t>Draci se vznášel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v povětří.</a:t>
            </a:r>
          </a:p>
          <a:p>
            <a:r>
              <a:rPr lang="cs-CZ" dirty="0" smtClean="0"/>
              <a:t>Koně běhal</a:t>
            </a: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smtClean="0"/>
              <a:t>na louce.</a:t>
            </a:r>
          </a:p>
          <a:p>
            <a:r>
              <a:rPr lang="cs-CZ" dirty="0" smtClean="0"/>
              <a:t>Panáci stál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na louce.</a:t>
            </a:r>
          </a:p>
          <a:p>
            <a:r>
              <a:rPr lang="cs-CZ" dirty="0" smtClean="0"/>
              <a:t>Panáky stál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na louce.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342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 animBg="1"/>
      <p:bldP spid="5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15908" y="332656"/>
            <a:ext cx="8229600" cy="1143000"/>
          </a:xfrm>
        </p:spPr>
        <p:txBody>
          <a:bodyPr/>
          <a:lstStyle/>
          <a:p>
            <a:r>
              <a:rPr lang="cs-CZ" dirty="0" smtClean="0"/>
              <a:t>Doplň koncovku.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Oba ledoborci provázeli konvoj lodí. Oči jí zářily. Po louce běhali černí koně. Slanečci nám nechutnali. Ledoborce připluly do přístavu. Ukazatele směru byly poškozeny. Strašáci v poli cinkali sklíčky. Po obloze pluly nadýchané beránky. Hadroví panáci sloužili jako terče. V chladícím boxu byli čerství sledi. Uzenáče silně voněly. Lidičky, co jste to dělali? Rodiče se na nás nezlobili. Všechny děti rychle přiběhly.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7570352" y="5556712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355976" y="224329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923928" y="465313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012160" y="321297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181244" y="321297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724128" y="2754984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483768" y="2754984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009950" y="4221088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300192" y="3779424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2483768" y="376413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2778290" y="5602160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811494" y="5162904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820844" y="5157192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1613204" y="2299600"/>
            <a:ext cx="103820" cy="279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689284" y="1767416"/>
            <a:ext cx="174732" cy="3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8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tx2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Shoda přísudku s několikanásobným podmětem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92500"/>
          </a:bodyPr>
          <a:lstStyle/>
          <a:p>
            <a:r>
              <a:rPr lang="cs-CZ" dirty="0" smtClean="0"/>
              <a:t>Je-li jeden ze členů podmětu v rodě mužském životném, píšeme v přísudku – i.</a:t>
            </a:r>
          </a:p>
          <a:p>
            <a:r>
              <a:rPr lang="cs-CZ" dirty="0" smtClean="0"/>
              <a:t>Závodníci</a:t>
            </a:r>
            <a:r>
              <a:rPr lang="cs-CZ" dirty="0" smtClean="0">
                <a:solidFill>
                  <a:srgbClr val="00B050"/>
                </a:solidFill>
              </a:rPr>
              <a:t> i jejich motorky budili pozornost.</a:t>
            </a:r>
          </a:p>
          <a:p>
            <a:r>
              <a:rPr lang="cs-CZ" dirty="0" smtClean="0"/>
              <a:t>Není-li, píšeme – 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00B050"/>
                </a:solidFill>
              </a:rPr>
              <a:t>Talíř a lžíce ležely na stole.</a:t>
            </a:r>
          </a:p>
          <a:p>
            <a:r>
              <a:rPr lang="cs-CZ" dirty="0" smtClean="0"/>
              <a:t>Je-li v podmětu několik jmen rodu středního a alespoň jedno je v jednotném čísle, píšeme – 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.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Kotě a kuře zůstaly na dvoře samy.</a:t>
            </a:r>
          </a:p>
          <a:p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0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/>
              <a:t>Shoda přísudku s několikanásobným podmětem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Následuje-li podmět za přísudkem, je možná shoda  podle nejbližšího jména.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Na koncert </a:t>
            </a:r>
            <a:r>
              <a:rPr lang="cs-CZ" dirty="0" smtClean="0">
                <a:solidFill>
                  <a:srgbClr val="FF0000"/>
                </a:solidFill>
              </a:rPr>
              <a:t>šli žáci </a:t>
            </a:r>
            <a:r>
              <a:rPr lang="cs-CZ" dirty="0" smtClean="0">
                <a:solidFill>
                  <a:srgbClr val="00B050"/>
                </a:solidFill>
              </a:rPr>
              <a:t>i žákyně.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Na koncert šl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>
                <a:solidFill>
                  <a:srgbClr val="00B050"/>
                </a:solidFill>
              </a:rPr>
              <a:t>/šl</a:t>
            </a:r>
            <a:r>
              <a:rPr lang="cs-CZ" dirty="0" smtClean="0">
                <a:solidFill>
                  <a:srgbClr val="0070C0"/>
                </a:solidFill>
              </a:rPr>
              <a:t>i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žákyně</a:t>
            </a:r>
            <a:r>
              <a:rPr lang="cs-CZ" dirty="0" smtClean="0">
                <a:solidFill>
                  <a:srgbClr val="00B050"/>
                </a:solidFill>
              </a:rPr>
              <a:t> i </a:t>
            </a:r>
            <a:r>
              <a:rPr lang="cs-CZ" dirty="0" smtClean="0">
                <a:solidFill>
                  <a:srgbClr val="0070C0"/>
                </a:solidFill>
              </a:rPr>
              <a:t>žáci.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Večer šl</a:t>
            </a:r>
            <a:r>
              <a:rPr lang="cs-CZ" dirty="0" smtClean="0">
                <a:solidFill>
                  <a:srgbClr val="0070C0"/>
                </a:solidFill>
              </a:rPr>
              <a:t>i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otec</a:t>
            </a:r>
            <a:r>
              <a:rPr lang="cs-CZ" dirty="0" smtClean="0">
                <a:solidFill>
                  <a:srgbClr val="00B050"/>
                </a:solidFill>
              </a:rPr>
              <a:t> i matka do divadla.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Večer </a:t>
            </a:r>
            <a:r>
              <a:rPr lang="cs-CZ" dirty="0" smtClean="0">
                <a:solidFill>
                  <a:srgbClr val="0070C0"/>
                </a:solidFill>
              </a:rPr>
              <a:t>šel otec </a:t>
            </a:r>
            <a:r>
              <a:rPr lang="cs-CZ" dirty="0" smtClean="0">
                <a:solidFill>
                  <a:srgbClr val="00B050"/>
                </a:solidFill>
              </a:rPr>
              <a:t>i matka do divadla.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17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anchor="t">
            <a:normAutofit fontScale="90000"/>
          </a:bodyPr>
          <a:lstStyle/>
          <a:p>
            <a:r>
              <a:rPr lang="cs-CZ" dirty="0" smtClean="0"/>
              <a:t>Doplň koncovky: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 defTabSz="0">
              <a:spcBef>
                <a:spcPts val="0"/>
              </a:spcBef>
              <a:buNone/>
            </a:pPr>
            <a:r>
              <a:rPr lang="cs-CZ" dirty="0" smtClean="0"/>
              <a:t>Michala i Honza dostali   od rodičů peníze. Na pouť šli/y  dívky a Honza. Ve strašidelném zámku se objevovali   kostlivci a všelijací strašáci. Nepříjemný dojem zaplašily/i  jízdy na kolotoči a cvičení medvědi. Ve výběhu běhaly/i lvice a lvi. Zájemce o prohlídku si rozdělili   průvodci a průvodkyně. Rozsypané zrní zobaly/i  slepice i kohouti. V úzkém průjezdu se tísnili   jezdci na kolech, auta i autobusy. Domů se vrátily/i naše výletnice a výletníci až večer.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948264" y="5212980"/>
            <a:ext cx="4320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360425" y="4705884"/>
            <a:ext cx="31158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109076" y="4293096"/>
            <a:ext cx="4071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530920" y="3807124"/>
            <a:ext cx="337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108397" y="343469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932040" y="2996952"/>
            <a:ext cx="4320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55776" y="2510196"/>
            <a:ext cx="36004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691680" y="2132856"/>
            <a:ext cx="43204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285112" y="1724280"/>
            <a:ext cx="358896" cy="351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0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dirty="0"/>
              <a:t>HORÁČKOVÁ, Miroslava, et al. </a:t>
            </a:r>
            <a:r>
              <a:rPr lang="cs-CZ" i="1" dirty="0"/>
              <a:t>Český jazyk pro sedmý ročník ZŠ</a:t>
            </a:r>
            <a:r>
              <a:rPr lang="cs-CZ" dirty="0"/>
              <a:t>. </a:t>
            </a:r>
            <a:r>
              <a:rPr lang="cs-CZ"/>
              <a:t>Havlíčkův Brod</a:t>
            </a:r>
            <a:r>
              <a:rPr lang="cs-CZ" dirty="0"/>
              <a:t> : Alter, 1999. 188 s. ISBN 80-7245-1001-8.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MARTINCOVÁ, Olga, et al. </a:t>
            </a:r>
            <a:r>
              <a:rPr lang="cs-CZ" i="1" dirty="0"/>
              <a:t>Pravidla českého pravopisu</a:t>
            </a:r>
            <a:r>
              <a:rPr lang="cs-CZ" dirty="0"/>
              <a:t>. Praha : </a:t>
            </a:r>
            <a:r>
              <a:rPr lang="cs-CZ" dirty="0" err="1"/>
              <a:t>Pansofia</a:t>
            </a:r>
            <a:r>
              <a:rPr lang="cs-CZ" dirty="0"/>
              <a:t>, 1993. 383 s. ISBN 80-901373-6-9.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614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504</Words>
  <Application>Microsoft Office PowerPoint</Application>
  <PresentationFormat>Předvádění na obrazovce (4:3)</PresentationFormat>
  <Paragraphs>72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Shoda přísudku s podmětem</vt:lpstr>
      <vt:lpstr>Shoda přísudku s podmětem</vt:lpstr>
      <vt:lpstr>Koncovky v přísudku</vt:lpstr>
      <vt:lpstr>Doplň správnou koncovku</vt:lpstr>
      <vt:lpstr>Obtížnější příklady shody Př s Po</vt:lpstr>
      <vt:lpstr>Doplň koncovku.</vt:lpstr>
      <vt:lpstr>Shoda přísudku s několikanásobným podmětem</vt:lpstr>
      <vt:lpstr>Shoda přísudku s několikanásobným podmětem</vt:lpstr>
      <vt:lpstr>Doplň koncovky: 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Shoda přísudku s podmětem</dc:title>
  <dc:creator>Libuše Gondkovská</dc:creator>
  <cp:lastModifiedBy>Libuše Gondkovská</cp:lastModifiedBy>
  <cp:revision>26</cp:revision>
  <dcterms:created xsi:type="dcterms:W3CDTF">2011-07-26T21:29:08Z</dcterms:created>
  <dcterms:modified xsi:type="dcterms:W3CDTF">2012-03-21T19:11:09Z</dcterms:modified>
</cp:coreProperties>
</file>