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96" r:id="rId4"/>
    <p:sldId id="301" r:id="rId5"/>
    <p:sldId id="267" r:id="rId6"/>
    <p:sldId id="302" r:id="rId7"/>
    <p:sldId id="297" r:id="rId8"/>
    <p:sldId id="298" r:id="rId9"/>
    <p:sldId id="300" r:id="rId10"/>
    <p:sldId id="257" r:id="rId11"/>
    <p:sldId id="266" r:id="rId12"/>
    <p:sldId id="282" r:id="rId13"/>
    <p:sldId id="303" r:id="rId14"/>
    <p:sldId id="268" r:id="rId15"/>
    <p:sldId id="269" r:id="rId16"/>
    <p:sldId id="280" r:id="rId17"/>
    <p:sldId id="304" r:id="rId18"/>
    <p:sldId id="286" r:id="rId19"/>
    <p:sldId id="283" r:id="rId20"/>
    <p:sldId id="277" r:id="rId21"/>
    <p:sldId id="256" r:id="rId22"/>
    <p:sldId id="293" r:id="rId23"/>
    <p:sldId id="278" r:id="rId24"/>
    <p:sldId id="281" r:id="rId25"/>
    <p:sldId id="299" r:id="rId26"/>
    <p:sldId id="305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9" d="100"/>
          <a:sy n="59" d="100"/>
        </p:scale>
        <p:origin x="-16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C32C6-0D8F-47C6-8A97-19B6E8A888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11689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2FC644-934C-49CB-854F-6EC097E945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08288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A5A4F-76F5-4DF9-95E9-29BD3592EB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33346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D2FA86-DFD6-4B17-A30B-0F3DC0C416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47264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D66C5E-2C6A-4612-BFFB-9FA0B45DC8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5010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BB257-EABF-439D-9136-8B5DE9B057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05776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A5133A-B6EE-4535-95B7-366C49B421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34939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AFD262-47CE-418D-9CD6-E86F3425AAA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0216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080B50-B091-4C75-BB68-3B2368AF14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89580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8CF23-EBB2-4B4B-AB19-8E39268F87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7051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784E1-9252-4640-BE16-47A49C0E34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37869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C343A75-1FA2-429C-970D-0CAB6E6BF84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15.2.2014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VY_32_INOVACE_11A_Z6_18_Ledovce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                  	  		   		               	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ledovec, sněžná čára, kar, moréna</a:t>
            </a:r>
            <a:endParaRPr lang="cs-CZ" sz="2400" cap="all" dirty="0">
              <a:ln w="0"/>
              <a:solidFill>
                <a:schemeClr val="tx1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19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pojmy horský a pevninský ledovec. Dozví se, jak ledovce vypadají, vznikají a jaká je jejich činnost.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868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91810" y="188640"/>
            <a:ext cx="5160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ledovec?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59800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  <a:p>
            <a:r>
              <a:rPr lang="cs-CZ" sz="2400" dirty="0" smtClean="0"/>
              <a:t>Ledovce </a:t>
            </a:r>
            <a:r>
              <a:rPr lang="cs-CZ" sz="2400" dirty="0"/>
              <a:t>mají </a:t>
            </a:r>
            <a:r>
              <a:rPr lang="cs-CZ" sz="2400" b="1" dirty="0"/>
              <a:t>jazykovitý</a:t>
            </a:r>
            <a:r>
              <a:rPr lang="cs-CZ" sz="2400" dirty="0"/>
              <a:t> nebo </a:t>
            </a:r>
            <a:r>
              <a:rPr lang="cs-CZ" sz="2400" b="1" dirty="0"/>
              <a:t>bochníkovitý</a:t>
            </a:r>
            <a:r>
              <a:rPr lang="cs-CZ" sz="2400" dirty="0"/>
              <a:t> </a:t>
            </a:r>
            <a:r>
              <a:rPr lang="cs-CZ" sz="2400" dirty="0" smtClean="0"/>
              <a:t>tvar.</a:t>
            </a:r>
            <a:endParaRPr lang="cs-CZ" sz="2400" dirty="0"/>
          </a:p>
        </p:txBody>
      </p:sp>
      <p:pic>
        <p:nvPicPr>
          <p:cNvPr id="5" name="Picture 4" descr="800px-Alte_prager_huette_p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149080"/>
            <a:ext cx="5580619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196752"/>
            <a:ext cx="85722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Ledovec</a:t>
            </a:r>
            <a:r>
              <a:rPr lang="cs-CZ" sz="2400" dirty="0"/>
              <a:t> je přírodní těleso tvořené ledovcovým ledem. 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103239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tvar mají ledovce?   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4940" y="3995972"/>
            <a:ext cx="3211102" cy="2403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440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211829"/>
            <a:ext cx="734481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jakých oblastech mohou vznikat ledovce?</a:t>
            </a:r>
          </a:p>
        </p:txBody>
      </p:sp>
      <p:sp>
        <p:nvSpPr>
          <p:cNvPr id="4" name="Obdélník 3"/>
          <p:cNvSpPr/>
          <p:nvPr/>
        </p:nvSpPr>
        <p:spPr>
          <a:xfrm>
            <a:off x="54620" y="620688"/>
            <a:ext cx="908938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Přemýšlej a zkus odhadnout, 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712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3717032"/>
            <a:ext cx="9144000" cy="280759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3600">
              <a:solidFill>
                <a:schemeClr val="bg1"/>
              </a:solidFill>
            </a:endParaRP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179512" y="44624"/>
            <a:ext cx="89644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altLang="cs-CZ" sz="2400" b="1" dirty="0">
                <a:latin typeface="+mn-lt"/>
              </a:rPr>
              <a:t>Ledovce</a:t>
            </a:r>
            <a:r>
              <a:rPr lang="cs-CZ" altLang="cs-CZ" sz="2400" dirty="0">
                <a:latin typeface="+mn-lt"/>
              </a:rPr>
              <a:t> vznikají tam, kde </a:t>
            </a:r>
            <a:r>
              <a:rPr lang="cs-CZ" altLang="cs-CZ" sz="2400" dirty="0" smtClean="0">
                <a:latin typeface="+mn-lt"/>
              </a:rPr>
              <a:t>sníh během </a:t>
            </a:r>
            <a:r>
              <a:rPr lang="cs-CZ" altLang="cs-CZ" sz="2400" dirty="0">
                <a:latin typeface="+mn-lt"/>
              </a:rPr>
              <a:t>celého roku </a:t>
            </a:r>
            <a:r>
              <a:rPr lang="cs-CZ" altLang="cs-CZ" sz="2400" b="1" dirty="0" smtClean="0">
                <a:latin typeface="+mn-lt"/>
              </a:rPr>
              <a:t>neroztaje</a:t>
            </a:r>
            <a:r>
              <a:rPr lang="cs-CZ" altLang="cs-CZ" sz="2000" dirty="0" smtClean="0">
                <a:latin typeface="+mn-lt"/>
              </a:rPr>
              <a:t>.</a:t>
            </a:r>
            <a:r>
              <a:rPr lang="cs-CZ" sz="2000" dirty="0"/>
              <a:t> </a:t>
            </a:r>
            <a:endParaRPr lang="cs-CZ" sz="2000" dirty="0" smtClean="0"/>
          </a:p>
        </p:txBody>
      </p:sp>
      <p:sp>
        <p:nvSpPr>
          <p:cNvPr id="11268" name="Freeform 4"/>
          <p:cNvSpPr>
            <a:spLocks/>
          </p:cNvSpPr>
          <p:nvPr/>
        </p:nvSpPr>
        <p:spPr bwMode="auto">
          <a:xfrm>
            <a:off x="611188" y="4652963"/>
            <a:ext cx="3671887" cy="1871662"/>
          </a:xfrm>
          <a:custGeom>
            <a:avLst/>
            <a:gdLst>
              <a:gd name="T0" fmla="*/ 144462 w 2313"/>
              <a:gd name="T1" fmla="*/ 1800225 h 1179"/>
              <a:gd name="T2" fmla="*/ 792162 w 2313"/>
              <a:gd name="T3" fmla="*/ 504825 h 1179"/>
              <a:gd name="T4" fmla="*/ 1296987 w 2313"/>
              <a:gd name="T5" fmla="*/ 0 h 1179"/>
              <a:gd name="T6" fmla="*/ 1728787 w 2313"/>
              <a:gd name="T7" fmla="*/ 431800 h 1179"/>
              <a:gd name="T8" fmla="*/ 1944687 w 2313"/>
              <a:gd name="T9" fmla="*/ 215900 h 1179"/>
              <a:gd name="T10" fmla="*/ 2376487 w 2313"/>
              <a:gd name="T11" fmla="*/ 863600 h 1179"/>
              <a:gd name="T12" fmla="*/ 2663825 w 2313"/>
              <a:gd name="T13" fmla="*/ 720725 h 1179"/>
              <a:gd name="T14" fmla="*/ 3600450 w 2313"/>
              <a:gd name="T15" fmla="*/ 1728787 h 1179"/>
              <a:gd name="T16" fmla="*/ 3671887 w 2313"/>
              <a:gd name="T17" fmla="*/ 1871662 h 1179"/>
              <a:gd name="T18" fmla="*/ 0 w 2313"/>
              <a:gd name="T19" fmla="*/ 1871662 h 1179"/>
              <a:gd name="T20" fmla="*/ 144462 w 2313"/>
              <a:gd name="T21" fmla="*/ 1800225 h 1179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313" h="1179">
                <a:moveTo>
                  <a:pt x="91" y="1134"/>
                </a:moveTo>
                <a:lnTo>
                  <a:pt x="499" y="318"/>
                </a:lnTo>
                <a:lnTo>
                  <a:pt x="817" y="0"/>
                </a:lnTo>
                <a:lnTo>
                  <a:pt x="1089" y="272"/>
                </a:lnTo>
                <a:lnTo>
                  <a:pt x="1225" y="136"/>
                </a:lnTo>
                <a:lnTo>
                  <a:pt x="1497" y="544"/>
                </a:lnTo>
                <a:lnTo>
                  <a:pt x="1678" y="454"/>
                </a:lnTo>
                <a:lnTo>
                  <a:pt x="2268" y="1089"/>
                </a:lnTo>
                <a:lnTo>
                  <a:pt x="2313" y="1179"/>
                </a:lnTo>
                <a:lnTo>
                  <a:pt x="0" y="1179"/>
                </a:lnTo>
                <a:lnTo>
                  <a:pt x="91" y="1134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9" name="Freeform 5"/>
          <p:cNvSpPr>
            <a:spLocks/>
          </p:cNvSpPr>
          <p:nvPr/>
        </p:nvSpPr>
        <p:spPr bwMode="auto">
          <a:xfrm>
            <a:off x="4932040" y="4652963"/>
            <a:ext cx="3671887" cy="1871662"/>
          </a:xfrm>
          <a:custGeom>
            <a:avLst/>
            <a:gdLst>
              <a:gd name="T0" fmla="*/ 144462 w 2313"/>
              <a:gd name="T1" fmla="*/ 1800225 h 1179"/>
              <a:gd name="T2" fmla="*/ 792162 w 2313"/>
              <a:gd name="T3" fmla="*/ 504825 h 1179"/>
              <a:gd name="T4" fmla="*/ 1296987 w 2313"/>
              <a:gd name="T5" fmla="*/ 0 h 1179"/>
              <a:gd name="T6" fmla="*/ 1728787 w 2313"/>
              <a:gd name="T7" fmla="*/ 431800 h 1179"/>
              <a:gd name="T8" fmla="*/ 1944687 w 2313"/>
              <a:gd name="T9" fmla="*/ 215900 h 1179"/>
              <a:gd name="T10" fmla="*/ 2376487 w 2313"/>
              <a:gd name="T11" fmla="*/ 863600 h 1179"/>
              <a:gd name="T12" fmla="*/ 2663825 w 2313"/>
              <a:gd name="T13" fmla="*/ 720725 h 1179"/>
              <a:gd name="T14" fmla="*/ 3600450 w 2313"/>
              <a:gd name="T15" fmla="*/ 1728787 h 1179"/>
              <a:gd name="T16" fmla="*/ 3671887 w 2313"/>
              <a:gd name="T17" fmla="*/ 1871662 h 1179"/>
              <a:gd name="T18" fmla="*/ 0 w 2313"/>
              <a:gd name="T19" fmla="*/ 1871662 h 1179"/>
              <a:gd name="T20" fmla="*/ 144462 w 2313"/>
              <a:gd name="T21" fmla="*/ 1800225 h 1179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313" h="1179">
                <a:moveTo>
                  <a:pt x="91" y="1134"/>
                </a:moveTo>
                <a:lnTo>
                  <a:pt x="499" y="318"/>
                </a:lnTo>
                <a:lnTo>
                  <a:pt x="817" y="0"/>
                </a:lnTo>
                <a:lnTo>
                  <a:pt x="1089" y="272"/>
                </a:lnTo>
                <a:lnTo>
                  <a:pt x="1225" y="136"/>
                </a:lnTo>
                <a:lnTo>
                  <a:pt x="1497" y="544"/>
                </a:lnTo>
                <a:lnTo>
                  <a:pt x="1678" y="454"/>
                </a:lnTo>
                <a:lnTo>
                  <a:pt x="2268" y="1089"/>
                </a:lnTo>
                <a:lnTo>
                  <a:pt x="2313" y="1179"/>
                </a:lnTo>
                <a:lnTo>
                  <a:pt x="0" y="1179"/>
                </a:lnTo>
                <a:lnTo>
                  <a:pt x="91" y="1134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Freeform 6"/>
          <p:cNvSpPr>
            <a:spLocks/>
          </p:cNvSpPr>
          <p:nvPr/>
        </p:nvSpPr>
        <p:spPr bwMode="auto">
          <a:xfrm>
            <a:off x="4930973" y="5210175"/>
            <a:ext cx="3673475" cy="1314450"/>
          </a:xfrm>
          <a:custGeom>
            <a:avLst/>
            <a:gdLst>
              <a:gd name="T0" fmla="*/ 0 w 2314"/>
              <a:gd name="T1" fmla="*/ 1314450 h 828"/>
              <a:gd name="T2" fmla="*/ 144463 w 2314"/>
              <a:gd name="T3" fmla="*/ 1243013 h 828"/>
              <a:gd name="T4" fmla="*/ 771525 w 2314"/>
              <a:gd name="T5" fmla="*/ 0 h 828"/>
              <a:gd name="T6" fmla="*/ 2165350 w 2314"/>
              <a:gd name="T7" fmla="*/ 14288 h 828"/>
              <a:gd name="T8" fmla="*/ 2382838 w 2314"/>
              <a:gd name="T9" fmla="*/ 319088 h 828"/>
              <a:gd name="T10" fmla="*/ 2659063 w 2314"/>
              <a:gd name="T11" fmla="*/ 174625 h 828"/>
              <a:gd name="T12" fmla="*/ 2862263 w 2314"/>
              <a:gd name="T13" fmla="*/ 377825 h 828"/>
              <a:gd name="T14" fmla="*/ 3600450 w 2314"/>
              <a:gd name="T15" fmla="*/ 1171575 h 828"/>
              <a:gd name="T16" fmla="*/ 3673475 w 2314"/>
              <a:gd name="T17" fmla="*/ 1314450 h 828"/>
              <a:gd name="T18" fmla="*/ 0 w 2314"/>
              <a:gd name="T19" fmla="*/ 1314450 h 82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14" h="828">
                <a:moveTo>
                  <a:pt x="0" y="828"/>
                </a:moveTo>
                <a:lnTo>
                  <a:pt x="91" y="783"/>
                </a:lnTo>
                <a:lnTo>
                  <a:pt x="486" y="0"/>
                </a:lnTo>
                <a:lnTo>
                  <a:pt x="1364" y="9"/>
                </a:lnTo>
                <a:lnTo>
                  <a:pt x="1501" y="201"/>
                </a:lnTo>
                <a:lnTo>
                  <a:pt x="1675" y="110"/>
                </a:lnTo>
                <a:lnTo>
                  <a:pt x="1803" y="238"/>
                </a:lnTo>
                <a:lnTo>
                  <a:pt x="2268" y="738"/>
                </a:lnTo>
                <a:lnTo>
                  <a:pt x="2314" y="828"/>
                </a:lnTo>
                <a:lnTo>
                  <a:pt x="0" y="828"/>
                </a:lnTo>
                <a:close/>
              </a:path>
            </a:pathLst>
          </a:cu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1547813" y="5734050"/>
            <a:ext cx="1149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600">
                <a:solidFill>
                  <a:schemeClr val="accent2"/>
                </a:solidFill>
              </a:rPr>
              <a:t>zima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5940425" y="5734050"/>
            <a:ext cx="920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600">
                <a:solidFill>
                  <a:schemeClr val="accent2"/>
                </a:solidFill>
              </a:rPr>
              <a:t>léto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3348038" y="4149725"/>
            <a:ext cx="1944687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600" dirty="0">
                <a:solidFill>
                  <a:schemeClr val="bg1"/>
                </a:solidFill>
              </a:rPr>
              <a:t>sněžná</a:t>
            </a:r>
          </a:p>
          <a:p>
            <a:pPr eaLnBrk="1" hangingPunct="1"/>
            <a:r>
              <a:rPr lang="cs-CZ" altLang="cs-CZ" sz="3600" dirty="0">
                <a:solidFill>
                  <a:schemeClr val="bg1"/>
                </a:solidFill>
              </a:rPr>
              <a:t>  čára</a:t>
            </a:r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4716463" y="4941888"/>
            <a:ext cx="719137" cy="21590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77281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Podívej se na obrázek. Jak se jmenuje </a:t>
            </a:r>
            <a:r>
              <a:rPr lang="cs-CZ" sz="2400" b="1" dirty="0" smtClean="0"/>
              <a:t>hranice</a:t>
            </a:r>
            <a:r>
              <a:rPr lang="cs-CZ" sz="2400" dirty="0" smtClean="0"/>
              <a:t>, nad kterou netaje sníh?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36912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zde zůstává sníh </a:t>
            </a:r>
            <a:r>
              <a:rPr lang="cs-CZ" sz="2400" b="1" dirty="0" smtClean="0"/>
              <a:t>i v létě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098577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vysoko nad mořem bude sněžná čára v Arktidě a Antarktidě?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908720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Spodní vrstvy sněhu jsou jeho vlastní tíhou </a:t>
            </a:r>
            <a:r>
              <a:rPr lang="cs-CZ" sz="2400" b="1" dirty="0"/>
              <a:t>stlačovány</a:t>
            </a:r>
            <a:r>
              <a:rPr lang="cs-CZ" sz="2400" dirty="0"/>
              <a:t> a za současného působení změn teploty se mění na </a:t>
            </a:r>
            <a:r>
              <a:rPr lang="cs-CZ" sz="2400" b="1" dirty="0"/>
              <a:t>led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1906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se mění sníh na led?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9938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asi budou jmenovat ledovce </a:t>
            </a:r>
            <a:r>
              <a:rPr lang="cs-CZ" sz="2400" b="1" dirty="0" smtClean="0">
                <a:solidFill>
                  <a:srgbClr val="FF0000"/>
                </a:solidFill>
              </a:rPr>
              <a:t>v horách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194" y="5055566"/>
            <a:ext cx="51599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jmenují ledovce </a:t>
            </a:r>
            <a:r>
              <a:rPr lang="cs-CZ" sz="2400" b="1" dirty="0" smtClean="0">
                <a:solidFill>
                  <a:srgbClr val="FF0000"/>
                </a:solidFill>
              </a:rPr>
              <a:t>na pevnině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28380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se vyskytují?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93998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najdeš pevninské ledovce?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75047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kterých oblastech Země bude zůstávat sníh po celý rok?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34076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 chladných oblastech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568" y="213285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 horách nad sněžnou čarou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50305" y="4326195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</a:t>
            </a:r>
            <a:r>
              <a:rPr lang="cs-CZ" sz="2400" b="1" dirty="0"/>
              <a:t>horách nad sněžnou </a:t>
            </a:r>
            <a:r>
              <a:rPr lang="cs-CZ" sz="2400" b="1" dirty="0" smtClean="0"/>
              <a:t>čarou.</a:t>
            </a:r>
            <a:endParaRPr lang="cs-CZ" sz="2400" b="1" dirty="0"/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5910371"/>
            <a:ext cx="3635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</a:t>
            </a:r>
            <a:r>
              <a:rPr lang="cs-CZ" sz="2400" b="1" dirty="0"/>
              <a:t>chladných </a:t>
            </a:r>
            <a:r>
              <a:rPr lang="cs-CZ" sz="2400" b="1" dirty="0" smtClean="0"/>
              <a:t>oblastech</a:t>
            </a:r>
            <a:r>
              <a:rPr lang="cs-CZ" sz="2400" b="1" dirty="0"/>
              <a:t>.</a:t>
            </a:r>
          </a:p>
          <a:p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339938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HORSKÉ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504513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PEVNINSKÉ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4099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  <p:bldP spid="9" grpId="0"/>
      <p:bldP spid="12" grpId="0"/>
      <p:bldP spid="7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1" y="1988840"/>
            <a:ext cx="79928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Pevninské ledovce -</a:t>
            </a:r>
            <a:r>
              <a:rPr lang="cs-CZ" sz="2800" dirty="0"/>
              <a:t> </a:t>
            </a:r>
            <a:r>
              <a:rPr lang="cs-CZ" sz="2800" dirty="0" smtClean="0"/>
              <a:t>v </a:t>
            </a:r>
            <a:r>
              <a:rPr lang="cs-CZ" sz="2800" dirty="0"/>
              <a:t>chladných oblastech: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      </a:t>
            </a:r>
            <a:r>
              <a:rPr lang="cs-CZ" sz="2800" dirty="0" smtClean="0"/>
              <a:t>Antarktida</a:t>
            </a:r>
            <a:endParaRPr lang="cs-CZ" sz="2800" dirty="0"/>
          </a:p>
          <a:p>
            <a:r>
              <a:rPr lang="cs-CZ" sz="2800" dirty="0" smtClean="0"/>
              <a:t>                                  Grónsko</a:t>
            </a:r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Horské ledovce -</a:t>
            </a:r>
            <a:r>
              <a:rPr lang="cs-CZ" sz="2800" dirty="0" smtClean="0"/>
              <a:t> v </a:t>
            </a:r>
            <a:r>
              <a:rPr lang="cs-CZ" sz="2800" dirty="0"/>
              <a:t>horách nad sněžnou čarou: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</a:t>
            </a:r>
          </a:p>
          <a:p>
            <a:r>
              <a:rPr lang="cs-CZ" sz="2800" dirty="0" smtClean="0"/>
              <a:t>ve </a:t>
            </a:r>
            <a:r>
              <a:rPr lang="cs-CZ" sz="2800" dirty="0"/>
              <a:t>všech </a:t>
            </a:r>
            <a:r>
              <a:rPr lang="cs-CZ" sz="2800" b="1" dirty="0"/>
              <a:t>vysokých</a:t>
            </a:r>
            <a:r>
              <a:rPr lang="cs-CZ" sz="2800" dirty="0"/>
              <a:t> pohořích </a:t>
            </a:r>
            <a:r>
              <a:rPr lang="cs-CZ" sz="2800" dirty="0" smtClean="0"/>
              <a:t>(</a:t>
            </a:r>
            <a:r>
              <a:rPr lang="cs-CZ" sz="2800" dirty="0"/>
              <a:t>Alpy, Himaláje, </a:t>
            </a:r>
            <a:r>
              <a:rPr lang="cs-CZ" sz="2800" dirty="0" smtClean="0"/>
              <a:t> 	   	                                      Kilimandžáro</a:t>
            </a:r>
            <a:r>
              <a:rPr lang="cs-CZ" sz="2800" dirty="0"/>
              <a:t>)</a:t>
            </a:r>
          </a:p>
          <a:p>
            <a:endParaRPr lang="cs-CZ" sz="2800" dirty="0" smtClean="0"/>
          </a:p>
          <a:p>
            <a:r>
              <a:rPr lang="cs-CZ" sz="2800" b="1" dirty="0" smtClean="0"/>
              <a:t>Nižší</a:t>
            </a:r>
            <a:r>
              <a:rPr lang="cs-CZ" sz="2800" dirty="0" smtClean="0"/>
              <a:t> </a:t>
            </a:r>
            <a:r>
              <a:rPr lang="cs-CZ" sz="2800" dirty="0"/>
              <a:t>pohoří</a:t>
            </a:r>
            <a:r>
              <a:rPr lang="cs-CZ" sz="2800" b="1" dirty="0"/>
              <a:t> v polární </a:t>
            </a:r>
            <a:r>
              <a:rPr lang="cs-CZ" sz="2800" dirty="0"/>
              <a:t>oblasti (Island, Špicberky)</a:t>
            </a:r>
          </a:p>
          <a:p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2125474" y="44624"/>
            <a:ext cx="489307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ZOPAKUJEME  SI 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33572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dva typy ledovců znáš a kde se nacházejí?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59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663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Švédsko a Norsko: Ledovec </a:t>
            </a:r>
            <a:r>
              <a:rPr lang="cs-CZ" sz="2400" dirty="0" err="1"/>
              <a:t>Briksdalsbreen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889" y="1700807"/>
            <a:ext cx="5088567" cy="38164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12" y="1124744"/>
            <a:ext cx="3294366" cy="43924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89312" y="5661248"/>
            <a:ext cx="8678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L</a:t>
            </a:r>
            <a:r>
              <a:rPr lang="cs-CZ" sz="2000" b="1" dirty="0" smtClean="0"/>
              <a:t>edovcový splaz </a:t>
            </a:r>
            <a:r>
              <a:rPr lang="cs-CZ" sz="2000" dirty="0"/>
              <a:t>– dlouhý jazyk ledovce, který </a:t>
            </a:r>
            <a:r>
              <a:rPr lang="cs-CZ" sz="2000" dirty="0" smtClean="0"/>
              <a:t>směřuje dále </a:t>
            </a:r>
            <a:r>
              <a:rPr lang="cs-CZ" sz="2000" dirty="0"/>
              <a:t>dolů do </a:t>
            </a:r>
            <a:r>
              <a:rPr lang="cs-CZ" sz="2000" dirty="0" smtClean="0"/>
              <a:t>údolí.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9312" y="6307579"/>
            <a:ext cx="8678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</a:t>
            </a:r>
            <a:r>
              <a:rPr lang="cs-CZ" sz="2000" b="1" dirty="0" smtClean="0"/>
              <a:t> tvar </a:t>
            </a:r>
            <a:r>
              <a:rPr lang="cs-CZ" sz="2000" dirty="0" smtClean="0"/>
              <a:t>mají údolí modelované ledovcem?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243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559" y="260648"/>
            <a:ext cx="7320881" cy="549066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5751309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Za svou barvu vděčí led krystalové struktuře, která absorbuje všechny vlnové délky světla kromě té nejkratší (nejmodřejší</a:t>
            </a:r>
            <a:r>
              <a:rPr lang="cs-CZ" sz="2000" b="1" dirty="0"/>
              <a:t>). Modrý led </a:t>
            </a:r>
            <a:r>
              <a:rPr lang="cs-CZ" sz="2000" dirty="0"/>
              <a:t>je pevnější a obsahuje méně vzduchu než led bílý.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812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 descr="800px-Alte_prager_huette_p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90838"/>
            <a:ext cx="91440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88640"/>
            <a:ext cx="8676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myslíš, že mají řeky a ledovce společného?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8493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Společnou mají </a:t>
            </a:r>
            <a:r>
              <a:rPr lang="cs-CZ" sz="2400" b="1" dirty="0"/>
              <a:t>vodu</a:t>
            </a:r>
            <a:r>
              <a:rPr lang="cs-CZ" sz="2400" dirty="0"/>
              <a:t> a hlavně to, že </a:t>
            </a:r>
            <a:r>
              <a:rPr lang="cs-CZ" sz="2400" b="1" dirty="0"/>
              <a:t>„tečou“.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ledovcový spla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734" y="1565916"/>
            <a:ext cx="6921642" cy="5191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Ledovce se většinou </a:t>
            </a:r>
            <a:r>
              <a:rPr lang="cs-CZ" sz="2400" b="1" dirty="0"/>
              <a:t>pohybují</a:t>
            </a:r>
            <a:r>
              <a:rPr lang="cs-CZ" sz="2400" dirty="0"/>
              <a:t> rychlostí od 3 do 300 metrů za </a:t>
            </a:r>
            <a:r>
              <a:rPr lang="cs-CZ" sz="2400" dirty="0" smtClean="0"/>
              <a:t>rok. Jejich </a:t>
            </a:r>
            <a:r>
              <a:rPr lang="cs-CZ" sz="2400" dirty="0"/>
              <a:t>rychlosti mohou dosáhnout </a:t>
            </a:r>
            <a:r>
              <a:rPr lang="cs-CZ" sz="2400" dirty="0" smtClean="0"/>
              <a:t>až několik kilometrů za </a:t>
            </a:r>
            <a:r>
              <a:rPr lang="cs-CZ" sz="2400" dirty="0"/>
              <a:t>rok, pokud jsou k tomu vhodné podmínky </a:t>
            </a:r>
            <a:r>
              <a:rPr lang="cs-CZ" sz="2400" dirty="0" smtClean="0"/>
              <a:t>(příkrý </a:t>
            </a:r>
            <a:r>
              <a:rPr lang="cs-CZ" sz="2400" dirty="0"/>
              <a:t>svah </a:t>
            </a:r>
            <a:r>
              <a:rPr lang="cs-CZ" sz="2400" dirty="0" smtClean="0"/>
              <a:t>a vysoká </a:t>
            </a:r>
            <a:r>
              <a:rPr lang="cs-CZ" sz="2400" dirty="0"/>
              <a:t>rychlost tvoření </a:t>
            </a:r>
            <a:r>
              <a:rPr lang="cs-CZ" sz="2400" dirty="0" smtClean="0"/>
              <a:t>ledovce).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62097"/>
            <a:ext cx="7344816" cy="50311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341258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Ledovec</a:t>
            </a:r>
            <a:r>
              <a:rPr lang="cs-CZ" sz="2000" dirty="0" smtClean="0"/>
              <a:t>, nacházející se v </a:t>
            </a:r>
            <a:r>
              <a:rPr lang="cs-CZ" sz="2000" dirty="0"/>
              <a:t>argentinském národním parku </a:t>
            </a:r>
            <a:r>
              <a:rPr lang="cs-CZ" sz="2000" b="1" dirty="0"/>
              <a:t>Los </a:t>
            </a:r>
            <a:r>
              <a:rPr lang="cs-CZ" sz="2000" b="1" dirty="0" err="1"/>
              <a:t>Glaciares</a:t>
            </a:r>
            <a:r>
              <a:rPr lang="cs-CZ" sz="2000" dirty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32336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Ledovce</a:t>
            </a:r>
            <a:r>
              <a:rPr lang="cs-CZ" sz="2400" dirty="0"/>
              <a:t> se vyskytují na všech kontinentech s výjimkou Austrálie.</a:t>
            </a:r>
          </a:p>
        </p:txBody>
      </p:sp>
    </p:spTree>
    <p:extLst>
      <p:ext uri="{BB962C8B-B14F-4D97-AF65-F5344CB8AC3E}">
        <p14:creationId xmlns:p14="http://schemas.microsoft.com/office/powerpoint/2010/main" val="142643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38532" y="2132856"/>
            <a:ext cx="56669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Činnost ledovců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879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reeform 2"/>
          <p:cNvSpPr>
            <a:spLocks/>
          </p:cNvSpPr>
          <p:nvPr/>
        </p:nvSpPr>
        <p:spPr bwMode="auto">
          <a:xfrm>
            <a:off x="6659563" y="2708275"/>
            <a:ext cx="2119312" cy="360363"/>
          </a:xfrm>
          <a:custGeom>
            <a:avLst/>
            <a:gdLst>
              <a:gd name="T0" fmla="*/ 0 w 1335"/>
              <a:gd name="T1" fmla="*/ 0 h 227"/>
              <a:gd name="T2" fmla="*/ 2119312 w 1335"/>
              <a:gd name="T3" fmla="*/ 149225 h 227"/>
              <a:gd name="T4" fmla="*/ 1655762 w 1335"/>
              <a:gd name="T5" fmla="*/ 287338 h 227"/>
              <a:gd name="T6" fmla="*/ 71437 w 1335"/>
              <a:gd name="T7" fmla="*/ 360363 h 227"/>
              <a:gd name="T8" fmla="*/ 0 w 1335"/>
              <a:gd name="T9" fmla="*/ 0 h 22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335" h="227">
                <a:moveTo>
                  <a:pt x="0" y="0"/>
                </a:moveTo>
                <a:lnTo>
                  <a:pt x="1335" y="94"/>
                </a:lnTo>
                <a:lnTo>
                  <a:pt x="1043" y="181"/>
                </a:lnTo>
                <a:lnTo>
                  <a:pt x="45" y="227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1" name="Freeform 3"/>
          <p:cNvSpPr>
            <a:spLocks/>
          </p:cNvSpPr>
          <p:nvPr/>
        </p:nvSpPr>
        <p:spPr bwMode="auto">
          <a:xfrm>
            <a:off x="6588125" y="5589588"/>
            <a:ext cx="2119313" cy="360362"/>
          </a:xfrm>
          <a:custGeom>
            <a:avLst/>
            <a:gdLst>
              <a:gd name="T0" fmla="*/ 0 w 1335"/>
              <a:gd name="T1" fmla="*/ 0 h 227"/>
              <a:gd name="T2" fmla="*/ 2119313 w 1335"/>
              <a:gd name="T3" fmla="*/ 149225 h 227"/>
              <a:gd name="T4" fmla="*/ 1655763 w 1335"/>
              <a:gd name="T5" fmla="*/ 287337 h 227"/>
              <a:gd name="T6" fmla="*/ 71438 w 1335"/>
              <a:gd name="T7" fmla="*/ 360362 h 227"/>
              <a:gd name="T8" fmla="*/ 0 w 1335"/>
              <a:gd name="T9" fmla="*/ 0 h 22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335" h="227">
                <a:moveTo>
                  <a:pt x="0" y="0"/>
                </a:moveTo>
                <a:lnTo>
                  <a:pt x="1335" y="94"/>
                </a:lnTo>
                <a:lnTo>
                  <a:pt x="1043" y="181"/>
                </a:lnTo>
                <a:lnTo>
                  <a:pt x="45" y="227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2" name="Freeform 4"/>
          <p:cNvSpPr>
            <a:spLocks/>
          </p:cNvSpPr>
          <p:nvPr/>
        </p:nvSpPr>
        <p:spPr bwMode="auto">
          <a:xfrm>
            <a:off x="5154613" y="5516563"/>
            <a:ext cx="1152525" cy="279400"/>
          </a:xfrm>
          <a:custGeom>
            <a:avLst/>
            <a:gdLst>
              <a:gd name="T0" fmla="*/ 0 w 726"/>
              <a:gd name="T1" fmla="*/ 22225 h 176"/>
              <a:gd name="T2" fmla="*/ 1152525 w 726"/>
              <a:gd name="T3" fmla="*/ 0 h 176"/>
              <a:gd name="T4" fmla="*/ 1038225 w 726"/>
              <a:gd name="T5" fmla="*/ 279400 h 176"/>
              <a:gd name="T6" fmla="*/ 158750 w 726"/>
              <a:gd name="T7" fmla="*/ 76200 h 176"/>
              <a:gd name="T8" fmla="*/ 0 w 726"/>
              <a:gd name="T9" fmla="*/ 22225 h 17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726" h="176">
                <a:moveTo>
                  <a:pt x="0" y="14"/>
                </a:moveTo>
                <a:lnTo>
                  <a:pt x="726" y="0"/>
                </a:lnTo>
                <a:lnTo>
                  <a:pt x="654" y="176"/>
                </a:lnTo>
                <a:lnTo>
                  <a:pt x="100" y="48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3" name="Freeform 5"/>
          <p:cNvSpPr>
            <a:spLocks/>
          </p:cNvSpPr>
          <p:nvPr/>
        </p:nvSpPr>
        <p:spPr bwMode="auto">
          <a:xfrm>
            <a:off x="323850" y="5445125"/>
            <a:ext cx="8424863" cy="1025525"/>
          </a:xfrm>
          <a:custGeom>
            <a:avLst/>
            <a:gdLst>
              <a:gd name="T0" fmla="*/ 1588 w 5307"/>
              <a:gd name="T1" fmla="*/ 0 h 646"/>
              <a:gd name="T2" fmla="*/ 0 w 5307"/>
              <a:gd name="T3" fmla="*/ 1025525 h 646"/>
              <a:gd name="T4" fmla="*/ 8424863 w 5307"/>
              <a:gd name="T5" fmla="*/ 1025525 h 646"/>
              <a:gd name="T6" fmla="*/ 8424863 w 5307"/>
              <a:gd name="T7" fmla="*/ 304800 h 646"/>
              <a:gd name="T8" fmla="*/ 6481763 w 5307"/>
              <a:gd name="T9" fmla="*/ 377825 h 646"/>
              <a:gd name="T10" fmla="*/ 4752975 w 5307"/>
              <a:gd name="T11" fmla="*/ 88900 h 646"/>
              <a:gd name="T12" fmla="*/ 3529013 w 5307"/>
              <a:gd name="T13" fmla="*/ 161925 h 646"/>
              <a:gd name="T14" fmla="*/ 2305050 w 5307"/>
              <a:gd name="T15" fmla="*/ 377825 h 646"/>
              <a:gd name="T16" fmla="*/ 1008063 w 5307"/>
              <a:gd name="T17" fmla="*/ 17463 h 646"/>
              <a:gd name="T18" fmla="*/ 517525 w 5307"/>
              <a:gd name="T19" fmla="*/ 39688 h 646"/>
              <a:gd name="T20" fmla="*/ 185738 w 5307"/>
              <a:gd name="T21" fmla="*/ 26988 h 646"/>
              <a:gd name="T22" fmla="*/ 14288 w 5307"/>
              <a:gd name="T23" fmla="*/ 0 h 64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5307" h="646">
                <a:moveTo>
                  <a:pt x="1" y="0"/>
                </a:moveTo>
                <a:lnTo>
                  <a:pt x="0" y="646"/>
                </a:lnTo>
                <a:lnTo>
                  <a:pt x="5307" y="646"/>
                </a:lnTo>
                <a:lnTo>
                  <a:pt x="5307" y="192"/>
                </a:lnTo>
                <a:lnTo>
                  <a:pt x="4083" y="238"/>
                </a:lnTo>
                <a:lnTo>
                  <a:pt x="2994" y="56"/>
                </a:lnTo>
                <a:lnTo>
                  <a:pt x="2223" y="102"/>
                </a:lnTo>
                <a:lnTo>
                  <a:pt x="1452" y="238"/>
                </a:lnTo>
                <a:lnTo>
                  <a:pt x="635" y="11"/>
                </a:lnTo>
                <a:lnTo>
                  <a:pt x="326" y="25"/>
                </a:lnTo>
                <a:lnTo>
                  <a:pt x="117" y="17"/>
                </a:lnTo>
                <a:lnTo>
                  <a:pt x="9" y="0"/>
                </a:lnTo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/>
          </a:p>
        </p:txBody>
      </p:sp>
      <p:sp>
        <p:nvSpPr>
          <p:cNvPr id="12294" name="Freeform 6"/>
          <p:cNvSpPr>
            <a:spLocks/>
          </p:cNvSpPr>
          <p:nvPr/>
        </p:nvSpPr>
        <p:spPr bwMode="auto">
          <a:xfrm>
            <a:off x="323850" y="1773238"/>
            <a:ext cx="6048375" cy="1223962"/>
          </a:xfrm>
          <a:custGeom>
            <a:avLst/>
            <a:gdLst>
              <a:gd name="T0" fmla="*/ 0 w 3810"/>
              <a:gd name="T1" fmla="*/ 863600 h 771"/>
              <a:gd name="T2" fmla="*/ 0 w 3810"/>
              <a:gd name="T3" fmla="*/ 71437 h 771"/>
              <a:gd name="T4" fmla="*/ 719138 w 3810"/>
              <a:gd name="T5" fmla="*/ 0 h 771"/>
              <a:gd name="T6" fmla="*/ 1439863 w 3810"/>
              <a:gd name="T7" fmla="*/ 360362 h 771"/>
              <a:gd name="T8" fmla="*/ 2016125 w 3810"/>
              <a:gd name="T9" fmla="*/ 71437 h 771"/>
              <a:gd name="T10" fmla="*/ 3816350 w 3810"/>
              <a:gd name="T11" fmla="*/ 360362 h 771"/>
              <a:gd name="T12" fmla="*/ 4608513 w 3810"/>
              <a:gd name="T13" fmla="*/ 360362 h 771"/>
              <a:gd name="T14" fmla="*/ 5256213 w 3810"/>
              <a:gd name="T15" fmla="*/ 576262 h 771"/>
              <a:gd name="T16" fmla="*/ 5761038 w 3810"/>
              <a:gd name="T17" fmla="*/ 503237 h 771"/>
              <a:gd name="T18" fmla="*/ 6048375 w 3810"/>
              <a:gd name="T19" fmla="*/ 792162 h 771"/>
              <a:gd name="T20" fmla="*/ 5976938 w 3810"/>
              <a:gd name="T21" fmla="*/ 1150937 h 771"/>
              <a:gd name="T22" fmla="*/ 4752975 w 3810"/>
              <a:gd name="T23" fmla="*/ 935037 h 771"/>
              <a:gd name="T24" fmla="*/ 3671888 w 3810"/>
              <a:gd name="T25" fmla="*/ 1008062 h 771"/>
              <a:gd name="T26" fmla="*/ 2303463 w 3810"/>
              <a:gd name="T27" fmla="*/ 1223962 h 771"/>
              <a:gd name="T28" fmla="*/ 935038 w 3810"/>
              <a:gd name="T29" fmla="*/ 863600 h 771"/>
              <a:gd name="T30" fmla="*/ 0 w 3810"/>
              <a:gd name="T31" fmla="*/ 863600 h 77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3810" h="771">
                <a:moveTo>
                  <a:pt x="0" y="544"/>
                </a:moveTo>
                <a:lnTo>
                  <a:pt x="0" y="45"/>
                </a:lnTo>
                <a:lnTo>
                  <a:pt x="453" y="0"/>
                </a:lnTo>
                <a:lnTo>
                  <a:pt x="907" y="227"/>
                </a:lnTo>
                <a:lnTo>
                  <a:pt x="1270" y="45"/>
                </a:lnTo>
                <a:lnTo>
                  <a:pt x="2404" y="227"/>
                </a:lnTo>
                <a:lnTo>
                  <a:pt x="2903" y="227"/>
                </a:lnTo>
                <a:lnTo>
                  <a:pt x="3311" y="363"/>
                </a:lnTo>
                <a:lnTo>
                  <a:pt x="3629" y="317"/>
                </a:lnTo>
                <a:lnTo>
                  <a:pt x="3810" y="499"/>
                </a:lnTo>
                <a:lnTo>
                  <a:pt x="3765" y="725"/>
                </a:lnTo>
                <a:lnTo>
                  <a:pt x="2994" y="589"/>
                </a:lnTo>
                <a:lnTo>
                  <a:pt x="2313" y="635"/>
                </a:lnTo>
                <a:lnTo>
                  <a:pt x="1451" y="771"/>
                </a:lnTo>
                <a:lnTo>
                  <a:pt x="589" y="544"/>
                </a:lnTo>
                <a:lnTo>
                  <a:pt x="0" y="544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395288" y="188913"/>
            <a:ext cx="502413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>
                <a:solidFill>
                  <a:schemeClr val="tx2"/>
                </a:solidFill>
              </a:rPr>
              <a:t>Činnost </a:t>
            </a:r>
            <a:r>
              <a:rPr lang="cs-CZ" altLang="cs-CZ" sz="2800" b="1" dirty="0">
                <a:solidFill>
                  <a:schemeClr val="tx2"/>
                </a:solidFill>
              </a:rPr>
              <a:t>pevninských</a:t>
            </a:r>
            <a:r>
              <a:rPr lang="cs-CZ" altLang="cs-CZ" sz="2800" dirty="0">
                <a:solidFill>
                  <a:schemeClr val="tx2"/>
                </a:solidFill>
              </a:rPr>
              <a:t> ledovců</a:t>
            </a:r>
          </a:p>
        </p:txBody>
      </p:sp>
      <p:sp>
        <p:nvSpPr>
          <p:cNvPr id="12296" name="Freeform 8"/>
          <p:cNvSpPr>
            <a:spLocks/>
          </p:cNvSpPr>
          <p:nvPr/>
        </p:nvSpPr>
        <p:spPr bwMode="auto">
          <a:xfrm>
            <a:off x="323850" y="2565400"/>
            <a:ext cx="8424863" cy="1025525"/>
          </a:xfrm>
          <a:custGeom>
            <a:avLst/>
            <a:gdLst>
              <a:gd name="T0" fmla="*/ 1588 w 5307"/>
              <a:gd name="T1" fmla="*/ 0 h 646"/>
              <a:gd name="T2" fmla="*/ 0 w 5307"/>
              <a:gd name="T3" fmla="*/ 1025525 h 646"/>
              <a:gd name="T4" fmla="*/ 8424863 w 5307"/>
              <a:gd name="T5" fmla="*/ 1025525 h 646"/>
              <a:gd name="T6" fmla="*/ 8424863 w 5307"/>
              <a:gd name="T7" fmla="*/ 304800 h 646"/>
              <a:gd name="T8" fmla="*/ 6481763 w 5307"/>
              <a:gd name="T9" fmla="*/ 377825 h 646"/>
              <a:gd name="T10" fmla="*/ 4752975 w 5307"/>
              <a:gd name="T11" fmla="*/ 88900 h 646"/>
              <a:gd name="T12" fmla="*/ 3529013 w 5307"/>
              <a:gd name="T13" fmla="*/ 161925 h 646"/>
              <a:gd name="T14" fmla="*/ 2305050 w 5307"/>
              <a:gd name="T15" fmla="*/ 377825 h 646"/>
              <a:gd name="T16" fmla="*/ 1008063 w 5307"/>
              <a:gd name="T17" fmla="*/ 17463 h 646"/>
              <a:gd name="T18" fmla="*/ 517525 w 5307"/>
              <a:gd name="T19" fmla="*/ 39688 h 646"/>
              <a:gd name="T20" fmla="*/ 185738 w 5307"/>
              <a:gd name="T21" fmla="*/ 26988 h 646"/>
              <a:gd name="T22" fmla="*/ 14288 w 5307"/>
              <a:gd name="T23" fmla="*/ 0 h 64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5307" h="646">
                <a:moveTo>
                  <a:pt x="1" y="0"/>
                </a:moveTo>
                <a:lnTo>
                  <a:pt x="0" y="646"/>
                </a:lnTo>
                <a:lnTo>
                  <a:pt x="5307" y="646"/>
                </a:lnTo>
                <a:lnTo>
                  <a:pt x="5307" y="192"/>
                </a:lnTo>
                <a:lnTo>
                  <a:pt x="4083" y="238"/>
                </a:lnTo>
                <a:lnTo>
                  <a:pt x="2994" y="56"/>
                </a:lnTo>
                <a:lnTo>
                  <a:pt x="2223" y="102"/>
                </a:lnTo>
                <a:lnTo>
                  <a:pt x="1452" y="238"/>
                </a:lnTo>
                <a:lnTo>
                  <a:pt x="635" y="11"/>
                </a:lnTo>
                <a:lnTo>
                  <a:pt x="326" y="25"/>
                </a:lnTo>
                <a:lnTo>
                  <a:pt x="117" y="17"/>
                </a:lnTo>
                <a:lnTo>
                  <a:pt x="9" y="0"/>
                </a:lnTo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/>
          </a:p>
        </p:txBody>
      </p:sp>
      <p:sp>
        <p:nvSpPr>
          <p:cNvPr id="12297" name="Freeform 9"/>
          <p:cNvSpPr>
            <a:spLocks/>
          </p:cNvSpPr>
          <p:nvPr/>
        </p:nvSpPr>
        <p:spPr bwMode="auto">
          <a:xfrm>
            <a:off x="6300788" y="2565400"/>
            <a:ext cx="576262" cy="358775"/>
          </a:xfrm>
          <a:custGeom>
            <a:avLst/>
            <a:gdLst>
              <a:gd name="T0" fmla="*/ 0 w 363"/>
              <a:gd name="T1" fmla="*/ 287338 h 226"/>
              <a:gd name="T2" fmla="*/ 71437 w 363"/>
              <a:gd name="T3" fmla="*/ 71438 h 226"/>
              <a:gd name="T4" fmla="*/ 287337 w 363"/>
              <a:gd name="T5" fmla="*/ 0 h 226"/>
              <a:gd name="T6" fmla="*/ 431800 w 363"/>
              <a:gd name="T7" fmla="*/ 142875 h 226"/>
              <a:gd name="T8" fmla="*/ 576262 w 363"/>
              <a:gd name="T9" fmla="*/ 358775 h 226"/>
              <a:gd name="T10" fmla="*/ 287337 w 363"/>
              <a:gd name="T11" fmla="*/ 358775 h 226"/>
              <a:gd name="T12" fmla="*/ 0 w 363"/>
              <a:gd name="T13" fmla="*/ 287338 h 22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363" h="226">
                <a:moveTo>
                  <a:pt x="0" y="181"/>
                </a:moveTo>
                <a:lnTo>
                  <a:pt x="45" y="45"/>
                </a:lnTo>
                <a:lnTo>
                  <a:pt x="181" y="0"/>
                </a:lnTo>
                <a:lnTo>
                  <a:pt x="272" y="90"/>
                </a:lnTo>
                <a:lnTo>
                  <a:pt x="363" y="226"/>
                </a:lnTo>
                <a:lnTo>
                  <a:pt x="181" y="226"/>
                </a:lnTo>
                <a:lnTo>
                  <a:pt x="0" y="181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8" name="Freeform 10"/>
          <p:cNvSpPr>
            <a:spLocks/>
          </p:cNvSpPr>
          <p:nvPr/>
        </p:nvSpPr>
        <p:spPr bwMode="auto">
          <a:xfrm>
            <a:off x="6227763" y="5445125"/>
            <a:ext cx="576262" cy="358775"/>
          </a:xfrm>
          <a:custGeom>
            <a:avLst/>
            <a:gdLst>
              <a:gd name="T0" fmla="*/ 0 w 363"/>
              <a:gd name="T1" fmla="*/ 287338 h 226"/>
              <a:gd name="T2" fmla="*/ 71437 w 363"/>
              <a:gd name="T3" fmla="*/ 71438 h 226"/>
              <a:gd name="T4" fmla="*/ 287337 w 363"/>
              <a:gd name="T5" fmla="*/ 0 h 226"/>
              <a:gd name="T6" fmla="*/ 431800 w 363"/>
              <a:gd name="T7" fmla="*/ 142875 h 226"/>
              <a:gd name="T8" fmla="*/ 576262 w 363"/>
              <a:gd name="T9" fmla="*/ 358775 h 226"/>
              <a:gd name="T10" fmla="*/ 287337 w 363"/>
              <a:gd name="T11" fmla="*/ 358775 h 226"/>
              <a:gd name="T12" fmla="*/ 0 w 363"/>
              <a:gd name="T13" fmla="*/ 287338 h 22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363" h="226">
                <a:moveTo>
                  <a:pt x="0" y="181"/>
                </a:moveTo>
                <a:lnTo>
                  <a:pt x="45" y="45"/>
                </a:lnTo>
                <a:lnTo>
                  <a:pt x="181" y="0"/>
                </a:lnTo>
                <a:lnTo>
                  <a:pt x="272" y="90"/>
                </a:lnTo>
                <a:lnTo>
                  <a:pt x="363" y="226"/>
                </a:lnTo>
                <a:lnTo>
                  <a:pt x="181" y="226"/>
                </a:lnTo>
                <a:lnTo>
                  <a:pt x="0" y="181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9" name="Freeform 11"/>
          <p:cNvSpPr>
            <a:spLocks/>
          </p:cNvSpPr>
          <p:nvPr/>
        </p:nvSpPr>
        <p:spPr bwMode="auto">
          <a:xfrm>
            <a:off x="6300192" y="2276872"/>
            <a:ext cx="465138" cy="466725"/>
          </a:xfrm>
          <a:custGeom>
            <a:avLst/>
            <a:gdLst>
              <a:gd name="T0" fmla="*/ 158750 w 293"/>
              <a:gd name="T1" fmla="*/ 338138 h 294"/>
              <a:gd name="T2" fmla="*/ 146050 w 293"/>
              <a:gd name="T3" fmla="*/ 258763 h 294"/>
              <a:gd name="T4" fmla="*/ 198438 w 293"/>
              <a:gd name="T5" fmla="*/ 273050 h 294"/>
              <a:gd name="T6" fmla="*/ 131763 w 293"/>
              <a:gd name="T7" fmla="*/ 404813 h 294"/>
              <a:gd name="T8" fmla="*/ 52388 w 293"/>
              <a:gd name="T9" fmla="*/ 352425 h 294"/>
              <a:gd name="T10" fmla="*/ 26988 w 293"/>
              <a:gd name="T11" fmla="*/ 273050 h 294"/>
              <a:gd name="T12" fmla="*/ 39688 w 293"/>
              <a:gd name="T13" fmla="*/ 206375 h 294"/>
              <a:gd name="T14" fmla="*/ 79375 w 293"/>
              <a:gd name="T15" fmla="*/ 219075 h 294"/>
              <a:gd name="T16" fmla="*/ 66675 w 293"/>
              <a:gd name="T17" fmla="*/ 273050 h 294"/>
              <a:gd name="T18" fmla="*/ 0 w 293"/>
              <a:gd name="T19" fmla="*/ 179388 h 294"/>
              <a:gd name="T20" fmla="*/ 146050 w 293"/>
              <a:gd name="T21" fmla="*/ 139700 h 294"/>
              <a:gd name="T22" fmla="*/ 146050 w 293"/>
              <a:gd name="T23" fmla="*/ 273050 h 294"/>
              <a:gd name="T24" fmla="*/ 92075 w 293"/>
              <a:gd name="T25" fmla="*/ 258763 h 294"/>
              <a:gd name="T26" fmla="*/ 119063 w 293"/>
              <a:gd name="T27" fmla="*/ 114300 h 294"/>
              <a:gd name="T28" fmla="*/ 198438 w 293"/>
              <a:gd name="T29" fmla="*/ 179388 h 294"/>
              <a:gd name="T30" fmla="*/ 158750 w 293"/>
              <a:gd name="T31" fmla="*/ 206375 h 294"/>
              <a:gd name="T32" fmla="*/ 171450 w 293"/>
              <a:gd name="T33" fmla="*/ 127000 h 294"/>
              <a:gd name="T34" fmla="*/ 211138 w 293"/>
              <a:gd name="T35" fmla="*/ 325438 h 294"/>
              <a:gd name="T36" fmla="*/ 119063 w 293"/>
              <a:gd name="T37" fmla="*/ 246063 h 294"/>
              <a:gd name="T38" fmla="*/ 225425 w 293"/>
              <a:gd name="T39" fmla="*/ 166688 h 294"/>
              <a:gd name="T40" fmla="*/ 317500 w 293"/>
              <a:gd name="T41" fmla="*/ 258763 h 294"/>
              <a:gd name="T42" fmla="*/ 344488 w 293"/>
              <a:gd name="T43" fmla="*/ 298450 h 294"/>
              <a:gd name="T44" fmla="*/ 331788 w 293"/>
              <a:gd name="T45" fmla="*/ 444500 h 294"/>
              <a:gd name="T46" fmla="*/ 277813 w 293"/>
              <a:gd name="T47" fmla="*/ 365125 h 294"/>
              <a:gd name="T48" fmla="*/ 277813 w 293"/>
              <a:gd name="T49" fmla="*/ 258763 h 294"/>
              <a:gd name="T50" fmla="*/ 357188 w 293"/>
              <a:gd name="T51" fmla="*/ 233363 h 294"/>
              <a:gd name="T52" fmla="*/ 384175 w 293"/>
              <a:gd name="T53" fmla="*/ 419100 h 294"/>
              <a:gd name="T54" fmla="*/ 317500 w 293"/>
              <a:gd name="T55" fmla="*/ 312738 h 294"/>
              <a:gd name="T56" fmla="*/ 463550 w 293"/>
              <a:gd name="T57" fmla="*/ 325438 h 294"/>
              <a:gd name="T58" fmla="*/ 450850 w 293"/>
              <a:gd name="T59" fmla="*/ 379413 h 294"/>
              <a:gd name="T60" fmla="*/ 411163 w 293"/>
              <a:gd name="T61" fmla="*/ 365125 h 294"/>
              <a:gd name="T62" fmla="*/ 304800 w 293"/>
              <a:gd name="T63" fmla="*/ 166688 h 294"/>
              <a:gd name="T64" fmla="*/ 317500 w 293"/>
              <a:gd name="T65" fmla="*/ 127000 h 294"/>
              <a:gd name="T66" fmla="*/ 357188 w 293"/>
              <a:gd name="T67" fmla="*/ 114300 h 294"/>
              <a:gd name="T68" fmla="*/ 344488 w 293"/>
              <a:gd name="T69" fmla="*/ 233363 h 294"/>
              <a:gd name="T70" fmla="*/ 252413 w 293"/>
              <a:gd name="T71" fmla="*/ 219075 h 294"/>
              <a:gd name="T72" fmla="*/ 171450 w 293"/>
              <a:gd name="T73" fmla="*/ 139700 h 294"/>
              <a:gd name="T74" fmla="*/ 211138 w 293"/>
              <a:gd name="T75" fmla="*/ 100013 h 294"/>
              <a:gd name="T76" fmla="*/ 252413 w 293"/>
              <a:gd name="T77" fmla="*/ 114300 h 294"/>
              <a:gd name="T78" fmla="*/ 265113 w 293"/>
              <a:gd name="T79" fmla="*/ 74613 h 294"/>
              <a:gd name="T80" fmla="*/ 304800 w 293"/>
              <a:gd name="T81" fmla="*/ 87313 h 294"/>
              <a:gd name="T82" fmla="*/ 304800 w 293"/>
              <a:gd name="T83" fmla="*/ 153988 h 294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0" t="0" r="r" b="b"/>
            <a:pathLst>
              <a:path w="293" h="294">
                <a:moveTo>
                  <a:pt x="100" y="213"/>
                </a:moveTo>
                <a:cubicBezTo>
                  <a:pt x="57" y="199"/>
                  <a:pt x="54" y="189"/>
                  <a:pt x="92" y="163"/>
                </a:cubicBezTo>
                <a:cubicBezTo>
                  <a:pt x="103" y="166"/>
                  <a:pt x="123" y="161"/>
                  <a:pt x="125" y="172"/>
                </a:cubicBezTo>
                <a:cubicBezTo>
                  <a:pt x="139" y="245"/>
                  <a:pt x="121" y="243"/>
                  <a:pt x="83" y="255"/>
                </a:cubicBezTo>
                <a:cubicBezTo>
                  <a:pt x="59" y="247"/>
                  <a:pt x="47" y="248"/>
                  <a:pt x="33" y="222"/>
                </a:cubicBezTo>
                <a:cubicBezTo>
                  <a:pt x="25" y="207"/>
                  <a:pt x="17" y="172"/>
                  <a:pt x="17" y="172"/>
                </a:cubicBezTo>
                <a:cubicBezTo>
                  <a:pt x="20" y="158"/>
                  <a:pt x="15" y="140"/>
                  <a:pt x="25" y="130"/>
                </a:cubicBezTo>
                <a:cubicBezTo>
                  <a:pt x="31" y="124"/>
                  <a:pt x="47" y="130"/>
                  <a:pt x="50" y="138"/>
                </a:cubicBezTo>
                <a:cubicBezTo>
                  <a:pt x="54" y="149"/>
                  <a:pt x="45" y="161"/>
                  <a:pt x="42" y="172"/>
                </a:cubicBezTo>
                <a:cubicBezTo>
                  <a:pt x="4" y="158"/>
                  <a:pt x="12" y="150"/>
                  <a:pt x="0" y="113"/>
                </a:cubicBezTo>
                <a:cubicBezTo>
                  <a:pt x="19" y="54"/>
                  <a:pt x="45" y="73"/>
                  <a:pt x="92" y="88"/>
                </a:cubicBezTo>
                <a:cubicBezTo>
                  <a:pt x="100" y="114"/>
                  <a:pt x="114" y="145"/>
                  <a:pt x="92" y="172"/>
                </a:cubicBezTo>
                <a:cubicBezTo>
                  <a:pt x="84" y="181"/>
                  <a:pt x="69" y="166"/>
                  <a:pt x="58" y="163"/>
                </a:cubicBezTo>
                <a:cubicBezTo>
                  <a:pt x="33" y="125"/>
                  <a:pt x="21" y="89"/>
                  <a:pt x="75" y="72"/>
                </a:cubicBezTo>
                <a:cubicBezTo>
                  <a:pt x="94" y="77"/>
                  <a:pt x="131" y="77"/>
                  <a:pt x="125" y="113"/>
                </a:cubicBezTo>
                <a:cubicBezTo>
                  <a:pt x="123" y="123"/>
                  <a:pt x="108" y="124"/>
                  <a:pt x="100" y="130"/>
                </a:cubicBezTo>
                <a:cubicBezTo>
                  <a:pt x="103" y="113"/>
                  <a:pt x="94" y="89"/>
                  <a:pt x="108" y="80"/>
                </a:cubicBezTo>
                <a:cubicBezTo>
                  <a:pt x="181" y="34"/>
                  <a:pt x="216" y="180"/>
                  <a:pt x="133" y="205"/>
                </a:cubicBezTo>
                <a:cubicBezTo>
                  <a:pt x="100" y="194"/>
                  <a:pt x="86" y="189"/>
                  <a:pt x="75" y="155"/>
                </a:cubicBezTo>
                <a:cubicBezTo>
                  <a:pt x="95" y="125"/>
                  <a:pt x="113" y="125"/>
                  <a:pt x="142" y="105"/>
                </a:cubicBezTo>
                <a:cubicBezTo>
                  <a:pt x="186" y="119"/>
                  <a:pt x="162" y="106"/>
                  <a:pt x="200" y="163"/>
                </a:cubicBezTo>
                <a:cubicBezTo>
                  <a:pt x="206" y="171"/>
                  <a:pt x="217" y="188"/>
                  <a:pt x="217" y="188"/>
                </a:cubicBezTo>
                <a:cubicBezTo>
                  <a:pt x="214" y="219"/>
                  <a:pt x="231" y="258"/>
                  <a:pt x="209" y="280"/>
                </a:cubicBezTo>
                <a:cubicBezTo>
                  <a:pt x="195" y="294"/>
                  <a:pt x="175" y="230"/>
                  <a:pt x="175" y="230"/>
                </a:cubicBezTo>
                <a:cubicBezTo>
                  <a:pt x="169" y="210"/>
                  <a:pt x="155" y="183"/>
                  <a:pt x="175" y="163"/>
                </a:cubicBezTo>
                <a:cubicBezTo>
                  <a:pt x="187" y="151"/>
                  <a:pt x="225" y="147"/>
                  <a:pt x="225" y="147"/>
                </a:cubicBezTo>
                <a:cubicBezTo>
                  <a:pt x="252" y="187"/>
                  <a:pt x="251" y="218"/>
                  <a:pt x="242" y="264"/>
                </a:cubicBezTo>
                <a:cubicBezTo>
                  <a:pt x="212" y="243"/>
                  <a:pt x="212" y="230"/>
                  <a:pt x="200" y="197"/>
                </a:cubicBezTo>
                <a:cubicBezTo>
                  <a:pt x="234" y="185"/>
                  <a:pt x="258" y="194"/>
                  <a:pt x="292" y="205"/>
                </a:cubicBezTo>
                <a:cubicBezTo>
                  <a:pt x="289" y="216"/>
                  <a:pt x="293" y="232"/>
                  <a:pt x="284" y="239"/>
                </a:cubicBezTo>
                <a:cubicBezTo>
                  <a:pt x="277" y="244"/>
                  <a:pt x="265" y="236"/>
                  <a:pt x="259" y="230"/>
                </a:cubicBezTo>
                <a:cubicBezTo>
                  <a:pt x="224" y="195"/>
                  <a:pt x="206" y="150"/>
                  <a:pt x="192" y="105"/>
                </a:cubicBezTo>
                <a:cubicBezTo>
                  <a:pt x="195" y="97"/>
                  <a:pt x="194" y="86"/>
                  <a:pt x="200" y="80"/>
                </a:cubicBezTo>
                <a:cubicBezTo>
                  <a:pt x="206" y="74"/>
                  <a:pt x="223" y="64"/>
                  <a:pt x="225" y="72"/>
                </a:cubicBezTo>
                <a:cubicBezTo>
                  <a:pt x="231" y="96"/>
                  <a:pt x="220" y="122"/>
                  <a:pt x="217" y="147"/>
                </a:cubicBezTo>
                <a:cubicBezTo>
                  <a:pt x="198" y="144"/>
                  <a:pt x="176" y="147"/>
                  <a:pt x="159" y="138"/>
                </a:cubicBezTo>
                <a:cubicBezTo>
                  <a:pt x="138" y="127"/>
                  <a:pt x="108" y="88"/>
                  <a:pt x="108" y="88"/>
                </a:cubicBezTo>
                <a:cubicBezTo>
                  <a:pt x="124" y="0"/>
                  <a:pt x="105" y="40"/>
                  <a:pt x="133" y="63"/>
                </a:cubicBezTo>
                <a:cubicBezTo>
                  <a:pt x="140" y="69"/>
                  <a:pt x="150" y="69"/>
                  <a:pt x="159" y="72"/>
                </a:cubicBezTo>
                <a:cubicBezTo>
                  <a:pt x="162" y="64"/>
                  <a:pt x="159" y="51"/>
                  <a:pt x="167" y="47"/>
                </a:cubicBezTo>
                <a:cubicBezTo>
                  <a:pt x="175" y="43"/>
                  <a:pt x="188" y="47"/>
                  <a:pt x="192" y="55"/>
                </a:cubicBezTo>
                <a:cubicBezTo>
                  <a:pt x="198" y="68"/>
                  <a:pt x="192" y="83"/>
                  <a:pt x="192" y="97"/>
                </a:cubicBez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0" name="Freeform 12"/>
          <p:cNvSpPr>
            <a:spLocks/>
          </p:cNvSpPr>
          <p:nvPr/>
        </p:nvSpPr>
        <p:spPr bwMode="auto">
          <a:xfrm>
            <a:off x="6300788" y="5373688"/>
            <a:ext cx="465137" cy="466725"/>
          </a:xfrm>
          <a:custGeom>
            <a:avLst/>
            <a:gdLst>
              <a:gd name="T0" fmla="*/ 158750 w 293"/>
              <a:gd name="T1" fmla="*/ 338138 h 294"/>
              <a:gd name="T2" fmla="*/ 146050 w 293"/>
              <a:gd name="T3" fmla="*/ 258763 h 294"/>
              <a:gd name="T4" fmla="*/ 198437 w 293"/>
              <a:gd name="T5" fmla="*/ 273050 h 294"/>
              <a:gd name="T6" fmla="*/ 131762 w 293"/>
              <a:gd name="T7" fmla="*/ 404813 h 294"/>
              <a:gd name="T8" fmla="*/ 52387 w 293"/>
              <a:gd name="T9" fmla="*/ 352425 h 294"/>
              <a:gd name="T10" fmla="*/ 26987 w 293"/>
              <a:gd name="T11" fmla="*/ 273050 h 294"/>
              <a:gd name="T12" fmla="*/ 39687 w 293"/>
              <a:gd name="T13" fmla="*/ 206375 h 294"/>
              <a:gd name="T14" fmla="*/ 79375 w 293"/>
              <a:gd name="T15" fmla="*/ 219075 h 294"/>
              <a:gd name="T16" fmla="*/ 66675 w 293"/>
              <a:gd name="T17" fmla="*/ 273050 h 294"/>
              <a:gd name="T18" fmla="*/ 0 w 293"/>
              <a:gd name="T19" fmla="*/ 179388 h 294"/>
              <a:gd name="T20" fmla="*/ 146050 w 293"/>
              <a:gd name="T21" fmla="*/ 139700 h 294"/>
              <a:gd name="T22" fmla="*/ 146050 w 293"/>
              <a:gd name="T23" fmla="*/ 273050 h 294"/>
              <a:gd name="T24" fmla="*/ 92075 w 293"/>
              <a:gd name="T25" fmla="*/ 258763 h 294"/>
              <a:gd name="T26" fmla="*/ 119062 w 293"/>
              <a:gd name="T27" fmla="*/ 114300 h 294"/>
              <a:gd name="T28" fmla="*/ 198437 w 293"/>
              <a:gd name="T29" fmla="*/ 179388 h 294"/>
              <a:gd name="T30" fmla="*/ 158750 w 293"/>
              <a:gd name="T31" fmla="*/ 206375 h 294"/>
              <a:gd name="T32" fmla="*/ 171450 w 293"/>
              <a:gd name="T33" fmla="*/ 127000 h 294"/>
              <a:gd name="T34" fmla="*/ 211137 w 293"/>
              <a:gd name="T35" fmla="*/ 325438 h 294"/>
              <a:gd name="T36" fmla="*/ 119062 w 293"/>
              <a:gd name="T37" fmla="*/ 246063 h 294"/>
              <a:gd name="T38" fmla="*/ 225425 w 293"/>
              <a:gd name="T39" fmla="*/ 166688 h 294"/>
              <a:gd name="T40" fmla="*/ 317500 w 293"/>
              <a:gd name="T41" fmla="*/ 258763 h 294"/>
              <a:gd name="T42" fmla="*/ 344487 w 293"/>
              <a:gd name="T43" fmla="*/ 298450 h 294"/>
              <a:gd name="T44" fmla="*/ 331787 w 293"/>
              <a:gd name="T45" fmla="*/ 444500 h 294"/>
              <a:gd name="T46" fmla="*/ 277812 w 293"/>
              <a:gd name="T47" fmla="*/ 365125 h 294"/>
              <a:gd name="T48" fmla="*/ 277812 w 293"/>
              <a:gd name="T49" fmla="*/ 258763 h 294"/>
              <a:gd name="T50" fmla="*/ 357187 w 293"/>
              <a:gd name="T51" fmla="*/ 233363 h 294"/>
              <a:gd name="T52" fmla="*/ 384175 w 293"/>
              <a:gd name="T53" fmla="*/ 419100 h 294"/>
              <a:gd name="T54" fmla="*/ 317500 w 293"/>
              <a:gd name="T55" fmla="*/ 312738 h 294"/>
              <a:gd name="T56" fmla="*/ 463550 w 293"/>
              <a:gd name="T57" fmla="*/ 325438 h 294"/>
              <a:gd name="T58" fmla="*/ 450850 w 293"/>
              <a:gd name="T59" fmla="*/ 379413 h 294"/>
              <a:gd name="T60" fmla="*/ 411162 w 293"/>
              <a:gd name="T61" fmla="*/ 365125 h 294"/>
              <a:gd name="T62" fmla="*/ 304800 w 293"/>
              <a:gd name="T63" fmla="*/ 166688 h 294"/>
              <a:gd name="T64" fmla="*/ 317500 w 293"/>
              <a:gd name="T65" fmla="*/ 127000 h 294"/>
              <a:gd name="T66" fmla="*/ 357187 w 293"/>
              <a:gd name="T67" fmla="*/ 114300 h 294"/>
              <a:gd name="T68" fmla="*/ 344487 w 293"/>
              <a:gd name="T69" fmla="*/ 233363 h 294"/>
              <a:gd name="T70" fmla="*/ 252412 w 293"/>
              <a:gd name="T71" fmla="*/ 219075 h 294"/>
              <a:gd name="T72" fmla="*/ 171450 w 293"/>
              <a:gd name="T73" fmla="*/ 139700 h 294"/>
              <a:gd name="T74" fmla="*/ 211137 w 293"/>
              <a:gd name="T75" fmla="*/ 100013 h 294"/>
              <a:gd name="T76" fmla="*/ 252412 w 293"/>
              <a:gd name="T77" fmla="*/ 114300 h 294"/>
              <a:gd name="T78" fmla="*/ 265112 w 293"/>
              <a:gd name="T79" fmla="*/ 74613 h 294"/>
              <a:gd name="T80" fmla="*/ 304800 w 293"/>
              <a:gd name="T81" fmla="*/ 87313 h 294"/>
              <a:gd name="T82" fmla="*/ 304800 w 293"/>
              <a:gd name="T83" fmla="*/ 153988 h 294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0" t="0" r="r" b="b"/>
            <a:pathLst>
              <a:path w="293" h="294">
                <a:moveTo>
                  <a:pt x="100" y="213"/>
                </a:moveTo>
                <a:cubicBezTo>
                  <a:pt x="57" y="199"/>
                  <a:pt x="54" y="189"/>
                  <a:pt x="92" y="163"/>
                </a:cubicBezTo>
                <a:cubicBezTo>
                  <a:pt x="103" y="166"/>
                  <a:pt x="123" y="161"/>
                  <a:pt x="125" y="172"/>
                </a:cubicBezTo>
                <a:cubicBezTo>
                  <a:pt x="139" y="245"/>
                  <a:pt x="121" y="243"/>
                  <a:pt x="83" y="255"/>
                </a:cubicBezTo>
                <a:cubicBezTo>
                  <a:pt x="59" y="247"/>
                  <a:pt x="47" y="248"/>
                  <a:pt x="33" y="222"/>
                </a:cubicBezTo>
                <a:cubicBezTo>
                  <a:pt x="25" y="207"/>
                  <a:pt x="17" y="172"/>
                  <a:pt x="17" y="172"/>
                </a:cubicBezTo>
                <a:cubicBezTo>
                  <a:pt x="20" y="158"/>
                  <a:pt x="15" y="140"/>
                  <a:pt x="25" y="130"/>
                </a:cubicBezTo>
                <a:cubicBezTo>
                  <a:pt x="31" y="124"/>
                  <a:pt x="47" y="130"/>
                  <a:pt x="50" y="138"/>
                </a:cubicBezTo>
                <a:cubicBezTo>
                  <a:pt x="54" y="149"/>
                  <a:pt x="45" y="161"/>
                  <a:pt x="42" y="172"/>
                </a:cubicBezTo>
                <a:cubicBezTo>
                  <a:pt x="4" y="158"/>
                  <a:pt x="12" y="150"/>
                  <a:pt x="0" y="113"/>
                </a:cubicBezTo>
                <a:cubicBezTo>
                  <a:pt x="19" y="54"/>
                  <a:pt x="45" y="73"/>
                  <a:pt x="92" y="88"/>
                </a:cubicBezTo>
                <a:cubicBezTo>
                  <a:pt x="100" y="114"/>
                  <a:pt x="114" y="145"/>
                  <a:pt x="92" y="172"/>
                </a:cubicBezTo>
                <a:cubicBezTo>
                  <a:pt x="84" y="181"/>
                  <a:pt x="69" y="166"/>
                  <a:pt x="58" y="163"/>
                </a:cubicBezTo>
                <a:cubicBezTo>
                  <a:pt x="33" y="125"/>
                  <a:pt x="21" y="89"/>
                  <a:pt x="75" y="72"/>
                </a:cubicBezTo>
                <a:cubicBezTo>
                  <a:pt x="94" y="77"/>
                  <a:pt x="131" y="77"/>
                  <a:pt x="125" y="113"/>
                </a:cubicBezTo>
                <a:cubicBezTo>
                  <a:pt x="123" y="123"/>
                  <a:pt x="108" y="124"/>
                  <a:pt x="100" y="130"/>
                </a:cubicBezTo>
                <a:cubicBezTo>
                  <a:pt x="103" y="113"/>
                  <a:pt x="94" y="89"/>
                  <a:pt x="108" y="80"/>
                </a:cubicBezTo>
                <a:cubicBezTo>
                  <a:pt x="181" y="34"/>
                  <a:pt x="216" y="180"/>
                  <a:pt x="133" y="205"/>
                </a:cubicBezTo>
                <a:cubicBezTo>
                  <a:pt x="100" y="194"/>
                  <a:pt x="86" y="189"/>
                  <a:pt x="75" y="155"/>
                </a:cubicBezTo>
                <a:cubicBezTo>
                  <a:pt x="95" y="125"/>
                  <a:pt x="113" y="125"/>
                  <a:pt x="142" y="105"/>
                </a:cubicBezTo>
                <a:cubicBezTo>
                  <a:pt x="186" y="119"/>
                  <a:pt x="162" y="106"/>
                  <a:pt x="200" y="163"/>
                </a:cubicBezTo>
                <a:cubicBezTo>
                  <a:pt x="206" y="171"/>
                  <a:pt x="217" y="188"/>
                  <a:pt x="217" y="188"/>
                </a:cubicBezTo>
                <a:cubicBezTo>
                  <a:pt x="214" y="219"/>
                  <a:pt x="231" y="258"/>
                  <a:pt x="209" y="280"/>
                </a:cubicBezTo>
                <a:cubicBezTo>
                  <a:pt x="195" y="294"/>
                  <a:pt x="175" y="230"/>
                  <a:pt x="175" y="230"/>
                </a:cubicBezTo>
                <a:cubicBezTo>
                  <a:pt x="169" y="210"/>
                  <a:pt x="155" y="183"/>
                  <a:pt x="175" y="163"/>
                </a:cubicBezTo>
                <a:cubicBezTo>
                  <a:pt x="187" y="151"/>
                  <a:pt x="225" y="147"/>
                  <a:pt x="225" y="147"/>
                </a:cubicBezTo>
                <a:cubicBezTo>
                  <a:pt x="252" y="187"/>
                  <a:pt x="251" y="218"/>
                  <a:pt x="242" y="264"/>
                </a:cubicBezTo>
                <a:cubicBezTo>
                  <a:pt x="212" y="243"/>
                  <a:pt x="212" y="230"/>
                  <a:pt x="200" y="197"/>
                </a:cubicBezTo>
                <a:cubicBezTo>
                  <a:pt x="234" y="185"/>
                  <a:pt x="258" y="194"/>
                  <a:pt x="292" y="205"/>
                </a:cubicBezTo>
                <a:cubicBezTo>
                  <a:pt x="289" y="216"/>
                  <a:pt x="293" y="232"/>
                  <a:pt x="284" y="239"/>
                </a:cubicBezTo>
                <a:cubicBezTo>
                  <a:pt x="277" y="244"/>
                  <a:pt x="265" y="236"/>
                  <a:pt x="259" y="230"/>
                </a:cubicBezTo>
                <a:cubicBezTo>
                  <a:pt x="224" y="195"/>
                  <a:pt x="206" y="150"/>
                  <a:pt x="192" y="105"/>
                </a:cubicBezTo>
                <a:cubicBezTo>
                  <a:pt x="195" y="97"/>
                  <a:pt x="194" y="86"/>
                  <a:pt x="200" y="80"/>
                </a:cubicBezTo>
                <a:cubicBezTo>
                  <a:pt x="206" y="74"/>
                  <a:pt x="223" y="64"/>
                  <a:pt x="225" y="72"/>
                </a:cubicBezTo>
                <a:cubicBezTo>
                  <a:pt x="231" y="96"/>
                  <a:pt x="220" y="122"/>
                  <a:pt x="217" y="147"/>
                </a:cubicBezTo>
                <a:cubicBezTo>
                  <a:pt x="198" y="144"/>
                  <a:pt x="176" y="147"/>
                  <a:pt x="159" y="138"/>
                </a:cubicBezTo>
                <a:cubicBezTo>
                  <a:pt x="138" y="127"/>
                  <a:pt x="108" y="88"/>
                  <a:pt x="108" y="88"/>
                </a:cubicBezTo>
                <a:cubicBezTo>
                  <a:pt x="124" y="0"/>
                  <a:pt x="105" y="40"/>
                  <a:pt x="133" y="63"/>
                </a:cubicBezTo>
                <a:cubicBezTo>
                  <a:pt x="140" y="69"/>
                  <a:pt x="150" y="69"/>
                  <a:pt x="159" y="72"/>
                </a:cubicBezTo>
                <a:cubicBezTo>
                  <a:pt x="162" y="64"/>
                  <a:pt x="159" y="51"/>
                  <a:pt x="167" y="47"/>
                </a:cubicBezTo>
                <a:cubicBezTo>
                  <a:pt x="175" y="43"/>
                  <a:pt x="188" y="47"/>
                  <a:pt x="192" y="55"/>
                </a:cubicBezTo>
                <a:cubicBezTo>
                  <a:pt x="198" y="68"/>
                  <a:pt x="192" y="83"/>
                  <a:pt x="192" y="97"/>
                </a:cubicBez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1" name="AutoShape 13"/>
          <p:cNvSpPr>
            <a:spLocks noChangeArrowheads="1"/>
          </p:cNvSpPr>
          <p:nvPr/>
        </p:nvSpPr>
        <p:spPr bwMode="auto">
          <a:xfrm>
            <a:off x="3203575" y="1484313"/>
            <a:ext cx="1439863" cy="485775"/>
          </a:xfrm>
          <a:prstGeom prst="rightArrow">
            <a:avLst>
              <a:gd name="adj1" fmla="val 50000"/>
              <a:gd name="adj2" fmla="val 74101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2302" name="AutoShape 14"/>
          <p:cNvSpPr>
            <a:spLocks noChangeArrowheads="1"/>
          </p:cNvSpPr>
          <p:nvPr/>
        </p:nvSpPr>
        <p:spPr bwMode="auto">
          <a:xfrm rot="10800000">
            <a:off x="323850" y="4797425"/>
            <a:ext cx="1368425" cy="485775"/>
          </a:xfrm>
          <a:prstGeom prst="rightArrow">
            <a:avLst>
              <a:gd name="adj1" fmla="val 50000"/>
              <a:gd name="adj2" fmla="val 70425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1908175" y="4149725"/>
            <a:ext cx="274466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>
                <a:solidFill>
                  <a:srgbClr val="FF3300"/>
                </a:solidFill>
              </a:rPr>
              <a:t>ústup ledovce</a:t>
            </a:r>
          </a:p>
          <a:p>
            <a:pPr eaLnBrk="1" hangingPunct="1"/>
            <a:r>
              <a:rPr lang="cs-CZ" altLang="cs-CZ" sz="2800" dirty="0">
                <a:solidFill>
                  <a:srgbClr val="FF3300"/>
                </a:solidFill>
              </a:rPr>
              <a:t>v teplém období</a:t>
            </a: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5292725" y="4341813"/>
            <a:ext cx="288572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>
                <a:solidFill>
                  <a:schemeClr val="accent2"/>
                </a:solidFill>
              </a:rPr>
              <a:t>ledovcové jezero</a:t>
            </a:r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 flipH="1">
            <a:off x="5867400" y="4868863"/>
            <a:ext cx="576263" cy="43180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6" name="Line 18"/>
          <p:cNvSpPr>
            <a:spLocks noChangeShapeType="1"/>
          </p:cNvSpPr>
          <p:nvPr/>
        </p:nvSpPr>
        <p:spPr bwMode="auto">
          <a:xfrm flipH="1">
            <a:off x="6732588" y="5373688"/>
            <a:ext cx="935037" cy="1444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6948488" y="4797425"/>
            <a:ext cx="155892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/>
              <a:t>moréna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376238" y="900113"/>
            <a:ext cx="564609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>
                <a:solidFill>
                  <a:srgbClr val="FF3300"/>
                </a:solidFill>
              </a:rPr>
              <a:t>posun ledovce v chladném období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4788024" y="1484784"/>
            <a:ext cx="140615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/>
              <a:t>moréna</a:t>
            </a:r>
          </a:p>
        </p:txBody>
      </p:sp>
      <p:sp>
        <p:nvSpPr>
          <p:cNvPr id="12312" name="Line 24"/>
          <p:cNvSpPr>
            <a:spLocks noChangeShapeType="1"/>
          </p:cNvSpPr>
          <p:nvPr/>
        </p:nvSpPr>
        <p:spPr bwMode="auto">
          <a:xfrm>
            <a:off x="6084888" y="1988840"/>
            <a:ext cx="358775" cy="431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443663" y="44624"/>
            <a:ext cx="2592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moréna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7138" y="476672"/>
            <a:ext cx="28368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Val</a:t>
            </a:r>
            <a:r>
              <a:rPr lang="cs-CZ" sz="2000" dirty="0" smtClean="0"/>
              <a:t> </a:t>
            </a:r>
            <a:r>
              <a:rPr lang="cs-CZ" sz="2000" dirty="0"/>
              <a:t>vzniklý z materiálu, který </a:t>
            </a:r>
            <a:r>
              <a:rPr lang="cs-CZ" sz="2000" dirty="0" smtClean="0"/>
              <a:t>před sebou </a:t>
            </a:r>
            <a:r>
              <a:rPr lang="cs-CZ" sz="2000" b="1" dirty="0" smtClean="0"/>
              <a:t>hrne </a:t>
            </a:r>
            <a:r>
              <a:rPr lang="cs-CZ" sz="2000" dirty="0" smtClean="0"/>
              <a:t>ledovec. </a:t>
            </a:r>
            <a:endParaRPr lang="cs-CZ" sz="2000" dirty="0"/>
          </a:p>
          <a:p>
            <a:r>
              <a:rPr lang="cs-CZ" sz="2000" dirty="0"/>
              <a:t>                                    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364502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reeform 2"/>
          <p:cNvSpPr>
            <a:spLocks/>
          </p:cNvSpPr>
          <p:nvPr/>
        </p:nvSpPr>
        <p:spPr bwMode="auto">
          <a:xfrm>
            <a:off x="5724128" y="5876925"/>
            <a:ext cx="1511300" cy="288925"/>
          </a:xfrm>
          <a:custGeom>
            <a:avLst/>
            <a:gdLst>
              <a:gd name="T0" fmla="*/ 0 w 952"/>
              <a:gd name="T1" fmla="*/ 0 h 182"/>
              <a:gd name="T2" fmla="*/ 1511300 w 952"/>
              <a:gd name="T3" fmla="*/ 0 h 182"/>
              <a:gd name="T4" fmla="*/ 1511300 w 952"/>
              <a:gd name="T5" fmla="*/ 215900 h 182"/>
              <a:gd name="T6" fmla="*/ 576263 w 952"/>
              <a:gd name="T7" fmla="*/ 288925 h 182"/>
              <a:gd name="T8" fmla="*/ 0 w 952"/>
              <a:gd name="T9" fmla="*/ 0 h 1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952" h="182">
                <a:moveTo>
                  <a:pt x="0" y="0"/>
                </a:moveTo>
                <a:lnTo>
                  <a:pt x="952" y="0"/>
                </a:lnTo>
                <a:lnTo>
                  <a:pt x="952" y="136"/>
                </a:lnTo>
                <a:lnTo>
                  <a:pt x="363" y="18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5" name="Freeform 3"/>
          <p:cNvSpPr>
            <a:spLocks/>
          </p:cNvSpPr>
          <p:nvPr/>
        </p:nvSpPr>
        <p:spPr bwMode="auto">
          <a:xfrm>
            <a:off x="3059113" y="5372447"/>
            <a:ext cx="1296987" cy="504825"/>
          </a:xfrm>
          <a:custGeom>
            <a:avLst/>
            <a:gdLst>
              <a:gd name="T0" fmla="*/ 73025 w 817"/>
              <a:gd name="T1" fmla="*/ 0 h 318"/>
              <a:gd name="T2" fmla="*/ 144462 w 817"/>
              <a:gd name="T3" fmla="*/ 71438 h 318"/>
              <a:gd name="T4" fmla="*/ 1296987 w 817"/>
              <a:gd name="T5" fmla="*/ 71438 h 318"/>
              <a:gd name="T6" fmla="*/ 1008062 w 817"/>
              <a:gd name="T7" fmla="*/ 504825 h 318"/>
              <a:gd name="T8" fmla="*/ 288925 w 817"/>
              <a:gd name="T9" fmla="*/ 504825 h 318"/>
              <a:gd name="T10" fmla="*/ 0 w 817"/>
              <a:gd name="T11" fmla="*/ 215900 h 318"/>
              <a:gd name="T12" fmla="*/ 73025 w 817"/>
              <a:gd name="T13" fmla="*/ 0 h 31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817" h="318">
                <a:moveTo>
                  <a:pt x="46" y="0"/>
                </a:moveTo>
                <a:lnTo>
                  <a:pt x="91" y="45"/>
                </a:lnTo>
                <a:lnTo>
                  <a:pt x="817" y="45"/>
                </a:lnTo>
                <a:lnTo>
                  <a:pt x="635" y="318"/>
                </a:lnTo>
                <a:lnTo>
                  <a:pt x="182" y="318"/>
                </a:lnTo>
                <a:lnTo>
                  <a:pt x="0" y="136"/>
                </a:lnTo>
                <a:lnTo>
                  <a:pt x="46" y="0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6" name="Freeform 4"/>
          <p:cNvSpPr>
            <a:spLocks/>
          </p:cNvSpPr>
          <p:nvPr/>
        </p:nvSpPr>
        <p:spPr bwMode="auto">
          <a:xfrm>
            <a:off x="477838" y="4061668"/>
            <a:ext cx="8069262" cy="2679700"/>
          </a:xfrm>
          <a:custGeom>
            <a:avLst/>
            <a:gdLst>
              <a:gd name="T0" fmla="*/ 133350 w 5083"/>
              <a:gd name="T1" fmla="*/ 1871663 h 1688"/>
              <a:gd name="T2" fmla="*/ 998537 w 5083"/>
              <a:gd name="T3" fmla="*/ 574675 h 1688"/>
              <a:gd name="T4" fmla="*/ 1790700 w 5083"/>
              <a:gd name="T5" fmla="*/ 0 h 1688"/>
              <a:gd name="T6" fmla="*/ 2365375 w 5083"/>
              <a:gd name="T7" fmla="*/ 503238 h 1688"/>
              <a:gd name="T8" fmla="*/ 2509837 w 5083"/>
              <a:gd name="T9" fmla="*/ 1008063 h 1688"/>
              <a:gd name="T10" fmla="*/ 2870200 w 5083"/>
              <a:gd name="T11" fmla="*/ 1511300 h 1688"/>
              <a:gd name="T12" fmla="*/ 3446462 w 5083"/>
              <a:gd name="T13" fmla="*/ 1655763 h 1688"/>
              <a:gd name="T14" fmla="*/ 3878262 w 5083"/>
              <a:gd name="T15" fmla="*/ 1366838 h 1688"/>
              <a:gd name="T16" fmla="*/ 4381500 w 5083"/>
              <a:gd name="T17" fmla="*/ 1511300 h 1688"/>
              <a:gd name="T18" fmla="*/ 5030787 w 5083"/>
              <a:gd name="T19" fmla="*/ 1800225 h 1688"/>
              <a:gd name="T20" fmla="*/ 6254750 w 5083"/>
              <a:gd name="T21" fmla="*/ 2016125 h 1688"/>
              <a:gd name="T22" fmla="*/ 7839075 w 5083"/>
              <a:gd name="T23" fmla="*/ 2159000 h 1688"/>
              <a:gd name="T24" fmla="*/ 8069262 w 5083"/>
              <a:gd name="T25" fmla="*/ 2640013 h 1688"/>
              <a:gd name="T26" fmla="*/ 0 w 5083"/>
              <a:gd name="T27" fmla="*/ 2679700 h 1688"/>
              <a:gd name="T28" fmla="*/ 133350 w 5083"/>
              <a:gd name="T29" fmla="*/ 1871663 h 1688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5083" h="1688">
                <a:moveTo>
                  <a:pt x="84" y="1179"/>
                </a:moveTo>
                <a:lnTo>
                  <a:pt x="629" y="362"/>
                </a:lnTo>
                <a:lnTo>
                  <a:pt x="1128" y="0"/>
                </a:lnTo>
                <a:lnTo>
                  <a:pt x="1490" y="317"/>
                </a:lnTo>
                <a:lnTo>
                  <a:pt x="1581" y="635"/>
                </a:lnTo>
                <a:lnTo>
                  <a:pt x="1808" y="952"/>
                </a:lnTo>
                <a:lnTo>
                  <a:pt x="2171" y="1043"/>
                </a:lnTo>
                <a:lnTo>
                  <a:pt x="2443" y="861"/>
                </a:lnTo>
                <a:lnTo>
                  <a:pt x="2760" y="952"/>
                </a:lnTo>
                <a:lnTo>
                  <a:pt x="3169" y="1134"/>
                </a:lnTo>
                <a:lnTo>
                  <a:pt x="3940" y="1270"/>
                </a:lnTo>
                <a:lnTo>
                  <a:pt x="4938" y="1360"/>
                </a:lnTo>
                <a:lnTo>
                  <a:pt x="5083" y="1663"/>
                </a:lnTo>
                <a:lnTo>
                  <a:pt x="0" y="1688"/>
                </a:lnTo>
                <a:lnTo>
                  <a:pt x="84" y="1179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/>
          </a:p>
        </p:txBody>
      </p:sp>
      <p:sp>
        <p:nvSpPr>
          <p:cNvPr id="13317" name="Freeform 5"/>
          <p:cNvSpPr>
            <a:spLocks/>
          </p:cNvSpPr>
          <p:nvPr/>
        </p:nvSpPr>
        <p:spPr bwMode="auto">
          <a:xfrm>
            <a:off x="2483768" y="1844675"/>
            <a:ext cx="4824413" cy="1584325"/>
          </a:xfrm>
          <a:custGeom>
            <a:avLst/>
            <a:gdLst>
              <a:gd name="T0" fmla="*/ 130175 w 3039"/>
              <a:gd name="T1" fmla="*/ 128588 h 998"/>
              <a:gd name="T2" fmla="*/ 223838 w 3039"/>
              <a:gd name="T3" fmla="*/ 101600 h 998"/>
              <a:gd name="T4" fmla="*/ 431800 w 3039"/>
              <a:gd name="T5" fmla="*/ 0 h 998"/>
              <a:gd name="T6" fmla="*/ 863600 w 3039"/>
              <a:gd name="T7" fmla="*/ 144463 h 998"/>
              <a:gd name="T8" fmla="*/ 1079500 w 3039"/>
              <a:gd name="T9" fmla="*/ 504825 h 998"/>
              <a:gd name="T10" fmla="*/ 1439863 w 3039"/>
              <a:gd name="T11" fmla="*/ 576263 h 998"/>
              <a:gd name="T12" fmla="*/ 1512888 w 3039"/>
              <a:gd name="T13" fmla="*/ 504825 h 998"/>
              <a:gd name="T14" fmla="*/ 1728788 w 3039"/>
              <a:gd name="T15" fmla="*/ 649288 h 998"/>
              <a:gd name="T16" fmla="*/ 2305050 w 3039"/>
              <a:gd name="T17" fmla="*/ 792163 h 998"/>
              <a:gd name="T18" fmla="*/ 2808288 w 3039"/>
              <a:gd name="T19" fmla="*/ 1081088 h 998"/>
              <a:gd name="T20" fmla="*/ 3529013 w 3039"/>
              <a:gd name="T21" fmla="*/ 1223963 h 998"/>
              <a:gd name="T22" fmla="*/ 4516438 w 3039"/>
              <a:gd name="T23" fmla="*/ 1228725 h 998"/>
              <a:gd name="T24" fmla="*/ 4756150 w 3039"/>
              <a:gd name="T25" fmla="*/ 1268413 h 998"/>
              <a:gd name="T26" fmla="*/ 4824413 w 3039"/>
              <a:gd name="T27" fmla="*/ 1441450 h 998"/>
              <a:gd name="T28" fmla="*/ 4752975 w 3039"/>
              <a:gd name="T29" fmla="*/ 1584325 h 998"/>
              <a:gd name="T30" fmla="*/ 2808288 w 3039"/>
              <a:gd name="T31" fmla="*/ 1512888 h 998"/>
              <a:gd name="T32" fmla="*/ 1584325 w 3039"/>
              <a:gd name="T33" fmla="*/ 1081088 h 998"/>
              <a:gd name="T34" fmla="*/ 792163 w 3039"/>
              <a:gd name="T35" fmla="*/ 1296988 h 998"/>
              <a:gd name="T36" fmla="*/ 287338 w 3039"/>
              <a:gd name="T37" fmla="*/ 1008063 h 998"/>
              <a:gd name="T38" fmla="*/ 0 w 3039"/>
              <a:gd name="T39" fmla="*/ 504825 h 998"/>
              <a:gd name="T40" fmla="*/ 130175 w 3039"/>
              <a:gd name="T41" fmla="*/ 128588 h 998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0" t="0" r="r" b="b"/>
            <a:pathLst>
              <a:path w="3039" h="998">
                <a:moveTo>
                  <a:pt x="82" y="81"/>
                </a:moveTo>
                <a:cubicBezTo>
                  <a:pt x="130" y="72"/>
                  <a:pt x="111" y="80"/>
                  <a:pt x="141" y="64"/>
                </a:cubicBezTo>
                <a:lnTo>
                  <a:pt x="272" y="0"/>
                </a:lnTo>
                <a:lnTo>
                  <a:pt x="544" y="91"/>
                </a:lnTo>
                <a:lnTo>
                  <a:pt x="680" y="318"/>
                </a:lnTo>
                <a:lnTo>
                  <a:pt x="907" y="363"/>
                </a:lnTo>
                <a:lnTo>
                  <a:pt x="953" y="318"/>
                </a:lnTo>
                <a:lnTo>
                  <a:pt x="1089" y="409"/>
                </a:lnTo>
                <a:lnTo>
                  <a:pt x="1452" y="499"/>
                </a:lnTo>
                <a:lnTo>
                  <a:pt x="1769" y="681"/>
                </a:lnTo>
                <a:lnTo>
                  <a:pt x="2223" y="771"/>
                </a:lnTo>
                <a:lnTo>
                  <a:pt x="2845" y="774"/>
                </a:lnTo>
                <a:lnTo>
                  <a:pt x="2996" y="799"/>
                </a:lnTo>
                <a:lnTo>
                  <a:pt x="3039" y="908"/>
                </a:lnTo>
                <a:lnTo>
                  <a:pt x="2994" y="998"/>
                </a:lnTo>
                <a:lnTo>
                  <a:pt x="1769" y="953"/>
                </a:lnTo>
                <a:lnTo>
                  <a:pt x="998" y="681"/>
                </a:lnTo>
                <a:lnTo>
                  <a:pt x="499" y="817"/>
                </a:lnTo>
                <a:lnTo>
                  <a:pt x="181" y="635"/>
                </a:lnTo>
                <a:lnTo>
                  <a:pt x="0" y="318"/>
                </a:lnTo>
                <a:lnTo>
                  <a:pt x="82" y="81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179512" y="44624"/>
            <a:ext cx="454323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/>
              <a:t>Činnost </a:t>
            </a:r>
            <a:r>
              <a:rPr lang="cs-CZ" altLang="cs-CZ" sz="2800" b="1" dirty="0"/>
              <a:t>horských</a:t>
            </a:r>
            <a:r>
              <a:rPr lang="cs-CZ" altLang="cs-CZ" sz="2800" dirty="0"/>
              <a:t> </a:t>
            </a:r>
            <a:r>
              <a:rPr lang="cs-CZ" altLang="cs-CZ" sz="2800" dirty="0" smtClean="0"/>
              <a:t>ledovců.</a:t>
            </a:r>
            <a:endParaRPr lang="cs-CZ" altLang="cs-CZ" sz="2800" dirty="0"/>
          </a:p>
        </p:txBody>
      </p:sp>
      <p:sp>
        <p:nvSpPr>
          <p:cNvPr id="13319" name="Freeform 7"/>
          <p:cNvSpPr>
            <a:spLocks/>
          </p:cNvSpPr>
          <p:nvPr/>
        </p:nvSpPr>
        <p:spPr bwMode="auto">
          <a:xfrm>
            <a:off x="179512" y="1341115"/>
            <a:ext cx="8029575" cy="2447925"/>
          </a:xfrm>
          <a:custGeom>
            <a:avLst/>
            <a:gdLst>
              <a:gd name="T0" fmla="*/ 107950 w 5058"/>
              <a:gd name="T1" fmla="*/ 1871663 h 1542"/>
              <a:gd name="T2" fmla="*/ 973138 w 5058"/>
              <a:gd name="T3" fmla="*/ 574675 h 1542"/>
              <a:gd name="T4" fmla="*/ 1765300 w 5058"/>
              <a:gd name="T5" fmla="*/ 0 h 1542"/>
              <a:gd name="T6" fmla="*/ 2339975 w 5058"/>
              <a:gd name="T7" fmla="*/ 503238 h 1542"/>
              <a:gd name="T8" fmla="*/ 2484438 w 5058"/>
              <a:gd name="T9" fmla="*/ 1008063 h 1542"/>
              <a:gd name="T10" fmla="*/ 2844800 w 5058"/>
              <a:gd name="T11" fmla="*/ 1511300 h 1542"/>
              <a:gd name="T12" fmla="*/ 3421063 w 5058"/>
              <a:gd name="T13" fmla="*/ 1655763 h 1542"/>
              <a:gd name="T14" fmla="*/ 3852863 w 5058"/>
              <a:gd name="T15" fmla="*/ 1366838 h 1542"/>
              <a:gd name="T16" fmla="*/ 4356100 w 5058"/>
              <a:gd name="T17" fmla="*/ 1511300 h 1542"/>
              <a:gd name="T18" fmla="*/ 5005388 w 5058"/>
              <a:gd name="T19" fmla="*/ 1800225 h 1542"/>
              <a:gd name="T20" fmla="*/ 6229350 w 5058"/>
              <a:gd name="T21" fmla="*/ 2016125 h 1542"/>
              <a:gd name="T22" fmla="*/ 7813675 w 5058"/>
              <a:gd name="T23" fmla="*/ 2159000 h 1542"/>
              <a:gd name="T24" fmla="*/ 8029575 w 5058"/>
              <a:gd name="T25" fmla="*/ 2447925 h 1542"/>
              <a:gd name="T26" fmla="*/ 0 w 5058"/>
              <a:gd name="T27" fmla="*/ 2420938 h 1542"/>
              <a:gd name="T28" fmla="*/ 107950 w 5058"/>
              <a:gd name="T29" fmla="*/ 1871663 h 154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5058" h="1542">
                <a:moveTo>
                  <a:pt x="68" y="1179"/>
                </a:moveTo>
                <a:lnTo>
                  <a:pt x="613" y="362"/>
                </a:lnTo>
                <a:lnTo>
                  <a:pt x="1112" y="0"/>
                </a:lnTo>
                <a:lnTo>
                  <a:pt x="1474" y="317"/>
                </a:lnTo>
                <a:lnTo>
                  <a:pt x="1565" y="635"/>
                </a:lnTo>
                <a:lnTo>
                  <a:pt x="1792" y="952"/>
                </a:lnTo>
                <a:lnTo>
                  <a:pt x="2155" y="1043"/>
                </a:lnTo>
                <a:lnTo>
                  <a:pt x="2427" y="861"/>
                </a:lnTo>
                <a:lnTo>
                  <a:pt x="2744" y="952"/>
                </a:lnTo>
                <a:lnTo>
                  <a:pt x="3153" y="1134"/>
                </a:lnTo>
                <a:lnTo>
                  <a:pt x="3924" y="1270"/>
                </a:lnTo>
                <a:lnTo>
                  <a:pt x="4922" y="1360"/>
                </a:lnTo>
                <a:lnTo>
                  <a:pt x="5058" y="1542"/>
                </a:lnTo>
                <a:lnTo>
                  <a:pt x="0" y="1525"/>
                </a:lnTo>
                <a:lnTo>
                  <a:pt x="68" y="1179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/>
          </a:p>
        </p:txBody>
      </p:sp>
      <p:sp>
        <p:nvSpPr>
          <p:cNvPr id="13320" name="Freeform 8"/>
          <p:cNvSpPr>
            <a:spLocks/>
          </p:cNvSpPr>
          <p:nvPr/>
        </p:nvSpPr>
        <p:spPr bwMode="auto">
          <a:xfrm>
            <a:off x="7380312" y="3342258"/>
            <a:ext cx="319087" cy="158750"/>
          </a:xfrm>
          <a:custGeom>
            <a:avLst/>
            <a:gdLst>
              <a:gd name="T0" fmla="*/ 0 w 201"/>
              <a:gd name="T1" fmla="*/ 131763 h 100"/>
              <a:gd name="T2" fmla="*/ 82550 w 201"/>
              <a:gd name="T3" fmla="*/ 0 h 100"/>
              <a:gd name="T4" fmla="*/ 298450 w 201"/>
              <a:gd name="T5" fmla="*/ 0 h 100"/>
              <a:gd name="T6" fmla="*/ 319087 w 201"/>
              <a:gd name="T7" fmla="*/ 158750 h 100"/>
              <a:gd name="T8" fmla="*/ 0 w 201"/>
              <a:gd name="T9" fmla="*/ 131763 h 1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1" h="100">
                <a:moveTo>
                  <a:pt x="0" y="83"/>
                </a:moveTo>
                <a:lnTo>
                  <a:pt x="52" y="0"/>
                </a:lnTo>
                <a:lnTo>
                  <a:pt x="188" y="0"/>
                </a:lnTo>
                <a:lnTo>
                  <a:pt x="201" y="100"/>
                </a:lnTo>
                <a:lnTo>
                  <a:pt x="0" y="83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21" name="Freeform 9"/>
          <p:cNvSpPr>
            <a:spLocks/>
          </p:cNvSpPr>
          <p:nvPr/>
        </p:nvSpPr>
        <p:spPr bwMode="auto">
          <a:xfrm>
            <a:off x="7236296" y="6006554"/>
            <a:ext cx="319088" cy="158750"/>
          </a:xfrm>
          <a:custGeom>
            <a:avLst/>
            <a:gdLst>
              <a:gd name="T0" fmla="*/ 0 w 201"/>
              <a:gd name="T1" fmla="*/ 131763 h 100"/>
              <a:gd name="T2" fmla="*/ 82550 w 201"/>
              <a:gd name="T3" fmla="*/ 0 h 100"/>
              <a:gd name="T4" fmla="*/ 298450 w 201"/>
              <a:gd name="T5" fmla="*/ 0 h 100"/>
              <a:gd name="T6" fmla="*/ 319088 w 201"/>
              <a:gd name="T7" fmla="*/ 158750 h 100"/>
              <a:gd name="T8" fmla="*/ 0 w 201"/>
              <a:gd name="T9" fmla="*/ 131763 h 1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1" h="100">
                <a:moveTo>
                  <a:pt x="0" y="83"/>
                </a:moveTo>
                <a:lnTo>
                  <a:pt x="52" y="0"/>
                </a:lnTo>
                <a:lnTo>
                  <a:pt x="188" y="0"/>
                </a:lnTo>
                <a:lnTo>
                  <a:pt x="201" y="100"/>
                </a:lnTo>
                <a:lnTo>
                  <a:pt x="0" y="83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22" name="Freeform 10"/>
          <p:cNvSpPr>
            <a:spLocks/>
          </p:cNvSpPr>
          <p:nvPr/>
        </p:nvSpPr>
        <p:spPr bwMode="auto">
          <a:xfrm>
            <a:off x="7236296" y="3273996"/>
            <a:ext cx="334962" cy="227012"/>
          </a:xfrm>
          <a:custGeom>
            <a:avLst/>
            <a:gdLst>
              <a:gd name="T0" fmla="*/ 85725 w 211"/>
              <a:gd name="T1" fmla="*/ 160337 h 143"/>
              <a:gd name="T2" fmla="*/ 33337 w 211"/>
              <a:gd name="T3" fmla="*/ 147637 h 143"/>
              <a:gd name="T4" fmla="*/ 98425 w 211"/>
              <a:gd name="T5" fmla="*/ 160337 h 143"/>
              <a:gd name="T6" fmla="*/ 73025 w 211"/>
              <a:gd name="T7" fmla="*/ 120650 h 143"/>
              <a:gd name="T8" fmla="*/ 19050 w 211"/>
              <a:gd name="T9" fmla="*/ 53975 h 143"/>
              <a:gd name="T10" fmla="*/ 85725 w 211"/>
              <a:gd name="T11" fmla="*/ 173037 h 143"/>
              <a:gd name="T12" fmla="*/ 73025 w 211"/>
              <a:gd name="T13" fmla="*/ 80962 h 143"/>
              <a:gd name="T14" fmla="*/ 152400 w 211"/>
              <a:gd name="T15" fmla="*/ 93662 h 143"/>
              <a:gd name="T16" fmla="*/ 85725 w 211"/>
              <a:gd name="T17" fmla="*/ 93662 h 143"/>
              <a:gd name="T18" fmla="*/ 138112 w 211"/>
              <a:gd name="T19" fmla="*/ 66675 h 143"/>
              <a:gd name="T20" fmla="*/ 177800 w 211"/>
              <a:gd name="T21" fmla="*/ 41275 h 143"/>
              <a:gd name="T22" fmla="*/ 217487 w 211"/>
              <a:gd name="T23" fmla="*/ 53975 h 143"/>
              <a:gd name="T24" fmla="*/ 192087 w 211"/>
              <a:gd name="T25" fmla="*/ 80962 h 143"/>
              <a:gd name="T26" fmla="*/ 152400 w 211"/>
              <a:gd name="T27" fmla="*/ 107950 h 143"/>
              <a:gd name="T28" fmla="*/ 192087 w 211"/>
              <a:gd name="T29" fmla="*/ 147637 h 143"/>
              <a:gd name="T30" fmla="*/ 231775 w 211"/>
              <a:gd name="T31" fmla="*/ 227012 h 143"/>
              <a:gd name="T32" fmla="*/ 257175 w 211"/>
              <a:gd name="T33" fmla="*/ 187325 h 143"/>
              <a:gd name="T34" fmla="*/ 257175 w 211"/>
              <a:gd name="T35" fmla="*/ 160337 h 143"/>
              <a:gd name="T36" fmla="*/ 244475 w 211"/>
              <a:gd name="T37" fmla="*/ 66675 h 143"/>
              <a:gd name="T38" fmla="*/ 177800 w 211"/>
              <a:gd name="T39" fmla="*/ 53975 h 143"/>
              <a:gd name="T40" fmla="*/ 284162 w 211"/>
              <a:gd name="T41" fmla="*/ 80962 h 143"/>
              <a:gd name="T42" fmla="*/ 311150 w 211"/>
              <a:gd name="T43" fmla="*/ 66675 h 143"/>
              <a:gd name="T44" fmla="*/ 298450 w 211"/>
              <a:gd name="T45" fmla="*/ 26987 h 143"/>
              <a:gd name="T46" fmla="*/ 246062 w 211"/>
              <a:gd name="T47" fmla="*/ 100012 h 1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211" h="143">
                <a:moveTo>
                  <a:pt x="54" y="101"/>
                </a:moveTo>
                <a:cubicBezTo>
                  <a:pt x="43" y="98"/>
                  <a:pt x="10" y="93"/>
                  <a:pt x="21" y="93"/>
                </a:cubicBezTo>
                <a:cubicBezTo>
                  <a:pt x="35" y="93"/>
                  <a:pt x="50" y="109"/>
                  <a:pt x="62" y="101"/>
                </a:cubicBezTo>
                <a:cubicBezTo>
                  <a:pt x="70" y="95"/>
                  <a:pt x="51" y="84"/>
                  <a:pt x="46" y="76"/>
                </a:cubicBezTo>
                <a:cubicBezTo>
                  <a:pt x="1" y="90"/>
                  <a:pt x="0" y="72"/>
                  <a:pt x="12" y="34"/>
                </a:cubicBezTo>
                <a:cubicBezTo>
                  <a:pt x="69" y="47"/>
                  <a:pt x="65" y="53"/>
                  <a:pt x="54" y="109"/>
                </a:cubicBezTo>
                <a:cubicBezTo>
                  <a:pt x="48" y="100"/>
                  <a:pt x="14" y="64"/>
                  <a:pt x="46" y="51"/>
                </a:cubicBezTo>
                <a:cubicBezTo>
                  <a:pt x="62" y="44"/>
                  <a:pt x="79" y="56"/>
                  <a:pt x="96" y="59"/>
                </a:cubicBezTo>
                <a:cubicBezTo>
                  <a:pt x="114" y="116"/>
                  <a:pt x="75" y="73"/>
                  <a:pt x="54" y="59"/>
                </a:cubicBezTo>
                <a:cubicBezTo>
                  <a:pt x="70" y="9"/>
                  <a:pt x="48" y="48"/>
                  <a:pt x="87" y="42"/>
                </a:cubicBezTo>
                <a:cubicBezTo>
                  <a:pt x="97" y="40"/>
                  <a:pt x="104" y="31"/>
                  <a:pt x="112" y="26"/>
                </a:cubicBezTo>
                <a:cubicBezTo>
                  <a:pt x="120" y="29"/>
                  <a:pt x="130" y="29"/>
                  <a:pt x="137" y="34"/>
                </a:cubicBezTo>
                <a:cubicBezTo>
                  <a:pt x="190" y="75"/>
                  <a:pt x="131" y="53"/>
                  <a:pt x="121" y="51"/>
                </a:cubicBezTo>
                <a:cubicBezTo>
                  <a:pt x="121" y="51"/>
                  <a:pt x="104" y="62"/>
                  <a:pt x="96" y="68"/>
                </a:cubicBezTo>
                <a:cubicBezTo>
                  <a:pt x="96" y="68"/>
                  <a:pt x="114" y="84"/>
                  <a:pt x="121" y="93"/>
                </a:cubicBezTo>
                <a:cubicBezTo>
                  <a:pt x="137" y="113"/>
                  <a:pt x="138" y="120"/>
                  <a:pt x="146" y="143"/>
                </a:cubicBezTo>
                <a:cubicBezTo>
                  <a:pt x="151" y="135"/>
                  <a:pt x="154" y="124"/>
                  <a:pt x="162" y="118"/>
                </a:cubicBezTo>
                <a:cubicBezTo>
                  <a:pt x="182" y="102"/>
                  <a:pt x="211" y="116"/>
                  <a:pt x="162" y="101"/>
                </a:cubicBezTo>
                <a:cubicBezTo>
                  <a:pt x="135" y="74"/>
                  <a:pt x="105" y="60"/>
                  <a:pt x="154" y="42"/>
                </a:cubicBezTo>
                <a:cubicBezTo>
                  <a:pt x="175" y="109"/>
                  <a:pt x="125" y="47"/>
                  <a:pt x="112" y="34"/>
                </a:cubicBezTo>
                <a:cubicBezTo>
                  <a:pt x="162" y="0"/>
                  <a:pt x="123" y="31"/>
                  <a:pt x="179" y="51"/>
                </a:cubicBezTo>
                <a:cubicBezTo>
                  <a:pt x="210" y="128"/>
                  <a:pt x="184" y="82"/>
                  <a:pt x="196" y="42"/>
                </a:cubicBezTo>
                <a:cubicBezTo>
                  <a:pt x="193" y="34"/>
                  <a:pt x="188" y="17"/>
                  <a:pt x="188" y="17"/>
                </a:cubicBezTo>
                <a:lnTo>
                  <a:pt x="155" y="63"/>
                </a:ln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23" name="Freeform 11"/>
          <p:cNvSpPr>
            <a:spLocks/>
          </p:cNvSpPr>
          <p:nvPr/>
        </p:nvSpPr>
        <p:spPr bwMode="auto">
          <a:xfrm>
            <a:off x="7236296" y="5733256"/>
            <a:ext cx="463103" cy="504056"/>
          </a:xfrm>
          <a:custGeom>
            <a:avLst/>
            <a:gdLst>
              <a:gd name="T0" fmla="*/ 85725 w 211"/>
              <a:gd name="T1" fmla="*/ 160337 h 143"/>
              <a:gd name="T2" fmla="*/ 33338 w 211"/>
              <a:gd name="T3" fmla="*/ 147637 h 143"/>
              <a:gd name="T4" fmla="*/ 98425 w 211"/>
              <a:gd name="T5" fmla="*/ 160337 h 143"/>
              <a:gd name="T6" fmla="*/ 73025 w 211"/>
              <a:gd name="T7" fmla="*/ 120650 h 143"/>
              <a:gd name="T8" fmla="*/ 19050 w 211"/>
              <a:gd name="T9" fmla="*/ 53975 h 143"/>
              <a:gd name="T10" fmla="*/ 85725 w 211"/>
              <a:gd name="T11" fmla="*/ 173037 h 143"/>
              <a:gd name="T12" fmla="*/ 73025 w 211"/>
              <a:gd name="T13" fmla="*/ 80962 h 143"/>
              <a:gd name="T14" fmla="*/ 152400 w 211"/>
              <a:gd name="T15" fmla="*/ 93662 h 143"/>
              <a:gd name="T16" fmla="*/ 85725 w 211"/>
              <a:gd name="T17" fmla="*/ 93662 h 143"/>
              <a:gd name="T18" fmla="*/ 138113 w 211"/>
              <a:gd name="T19" fmla="*/ 66675 h 143"/>
              <a:gd name="T20" fmla="*/ 177800 w 211"/>
              <a:gd name="T21" fmla="*/ 41275 h 143"/>
              <a:gd name="T22" fmla="*/ 217488 w 211"/>
              <a:gd name="T23" fmla="*/ 53975 h 143"/>
              <a:gd name="T24" fmla="*/ 192088 w 211"/>
              <a:gd name="T25" fmla="*/ 80962 h 143"/>
              <a:gd name="T26" fmla="*/ 152400 w 211"/>
              <a:gd name="T27" fmla="*/ 107950 h 143"/>
              <a:gd name="T28" fmla="*/ 192088 w 211"/>
              <a:gd name="T29" fmla="*/ 147637 h 143"/>
              <a:gd name="T30" fmla="*/ 231775 w 211"/>
              <a:gd name="T31" fmla="*/ 227012 h 143"/>
              <a:gd name="T32" fmla="*/ 257175 w 211"/>
              <a:gd name="T33" fmla="*/ 187325 h 143"/>
              <a:gd name="T34" fmla="*/ 257175 w 211"/>
              <a:gd name="T35" fmla="*/ 160337 h 143"/>
              <a:gd name="T36" fmla="*/ 244475 w 211"/>
              <a:gd name="T37" fmla="*/ 66675 h 143"/>
              <a:gd name="T38" fmla="*/ 177800 w 211"/>
              <a:gd name="T39" fmla="*/ 53975 h 143"/>
              <a:gd name="T40" fmla="*/ 284163 w 211"/>
              <a:gd name="T41" fmla="*/ 80962 h 143"/>
              <a:gd name="T42" fmla="*/ 311150 w 211"/>
              <a:gd name="T43" fmla="*/ 66675 h 143"/>
              <a:gd name="T44" fmla="*/ 298450 w 211"/>
              <a:gd name="T45" fmla="*/ 26987 h 143"/>
              <a:gd name="T46" fmla="*/ 246063 w 211"/>
              <a:gd name="T47" fmla="*/ 100012 h 1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211" h="143">
                <a:moveTo>
                  <a:pt x="54" y="101"/>
                </a:moveTo>
                <a:cubicBezTo>
                  <a:pt x="43" y="98"/>
                  <a:pt x="10" y="93"/>
                  <a:pt x="21" y="93"/>
                </a:cubicBezTo>
                <a:cubicBezTo>
                  <a:pt x="35" y="93"/>
                  <a:pt x="50" y="109"/>
                  <a:pt x="62" y="101"/>
                </a:cubicBezTo>
                <a:cubicBezTo>
                  <a:pt x="70" y="95"/>
                  <a:pt x="51" y="84"/>
                  <a:pt x="46" y="76"/>
                </a:cubicBezTo>
                <a:cubicBezTo>
                  <a:pt x="1" y="90"/>
                  <a:pt x="0" y="72"/>
                  <a:pt x="12" y="34"/>
                </a:cubicBezTo>
                <a:cubicBezTo>
                  <a:pt x="69" y="47"/>
                  <a:pt x="65" y="53"/>
                  <a:pt x="54" y="109"/>
                </a:cubicBezTo>
                <a:cubicBezTo>
                  <a:pt x="48" y="100"/>
                  <a:pt x="14" y="64"/>
                  <a:pt x="46" y="51"/>
                </a:cubicBezTo>
                <a:cubicBezTo>
                  <a:pt x="62" y="44"/>
                  <a:pt x="79" y="56"/>
                  <a:pt x="96" y="59"/>
                </a:cubicBezTo>
                <a:cubicBezTo>
                  <a:pt x="114" y="116"/>
                  <a:pt x="75" y="73"/>
                  <a:pt x="54" y="59"/>
                </a:cubicBezTo>
                <a:cubicBezTo>
                  <a:pt x="70" y="9"/>
                  <a:pt x="48" y="48"/>
                  <a:pt x="87" y="42"/>
                </a:cubicBezTo>
                <a:cubicBezTo>
                  <a:pt x="97" y="40"/>
                  <a:pt x="104" y="31"/>
                  <a:pt x="112" y="26"/>
                </a:cubicBezTo>
                <a:cubicBezTo>
                  <a:pt x="120" y="29"/>
                  <a:pt x="130" y="29"/>
                  <a:pt x="137" y="34"/>
                </a:cubicBezTo>
                <a:cubicBezTo>
                  <a:pt x="190" y="75"/>
                  <a:pt x="131" y="53"/>
                  <a:pt x="121" y="51"/>
                </a:cubicBezTo>
                <a:cubicBezTo>
                  <a:pt x="121" y="51"/>
                  <a:pt x="104" y="62"/>
                  <a:pt x="96" y="68"/>
                </a:cubicBezTo>
                <a:cubicBezTo>
                  <a:pt x="96" y="68"/>
                  <a:pt x="114" y="84"/>
                  <a:pt x="121" y="93"/>
                </a:cubicBezTo>
                <a:cubicBezTo>
                  <a:pt x="137" y="113"/>
                  <a:pt x="138" y="120"/>
                  <a:pt x="146" y="143"/>
                </a:cubicBezTo>
                <a:cubicBezTo>
                  <a:pt x="151" y="135"/>
                  <a:pt x="154" y="124"/>
                  <a:pt x="162" y="118"/>
                </a:cubicBezTo>
                <a:cubicBezTo>
                  <a:pt x="182" y="102"/>
                  <a:pt x="211" y="116"/>
                  <a:pt x="162" y="101"/>
                </a:cubicBezTo>
                <a:cubicBezTo>
                  <a:pt x="135" y="74"/>
                  <a:pt x="105" y="60"/>
                  <a:pt x="154" y="42"/>
                </a:cubicBezTo>
                <a:cubicBezTo>
                  <a:pt x="175" y="109"/>
                  <a:pt x="125" y="47"/>
                  <a:pt x="112" y="34"/>
                </a:cubicBezTo>
                <a:cubicBezTo>
                  <a:pt x="162" y="0"/>
                  <a:pt x="123" y="31"/>
                  <a:pt x="179" y="51"/>
                </a:cubicBezTo>
                <a:cubicBezTo>
                  <a:pt x="210" y="128"/>
                  <a:pt x="184" y="82"/>
                  <a:pt x="196" y="42"/>
                </a:cubicBezTo>
                <a:cubicBezTo>
                  <a:pt x="193" y="34"/>
                  <a:pt x="188" y="17"/>
                  <a:pt x="188" y="17"/>
                </a:cubicBezTo>
                <a:lnTo>
                  <a:pt x="155" y="63"/>
                </a:ln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1835150" y="4437063"/>
            <a:ext cx="79861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b="1" dirty="0"/>
              <a:t>štít</a:t>
            </a:r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3203575" y="4221163"/>
            <a:ext cx="110959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karové</a:t>
            </a:r>
          </a:p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jezero</a:t>
            </a: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6156325" y="4797152"/>
            <a:ext cx="1298753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hrazené</a:t>
            </a:r>
          </a:p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jezero</a:t>
            </a:r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3419475" y="5516563"/>
            <a:ext cx="80021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b="1" dirty="0"/>
              <a:t>kar</a:t>
            </a:r>
          </a:p>
        </p:txBody>
      </p:sp>
      <p:sp>
        <p:nvSpPr>
          <p:cNvPr id="13328" name="Text Box 16"/>
          <p:cNvSpPr txBox="1">
            <a:spLocks noChangeArrowheads="1"/>
          </p:cNvSpPr>
          <p:nvPr/>
        </p:nvSpPr>
        <p:spPr bwMode="auto">
          <a:xfrm>
            <a:off x="4716016" y="6156593"/>
            <a:ext cx="327846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b="1" dirty="0"/>
              <a:t>ledovcové údolí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3708400" y="1125538"/>
            <a:ext cx="1058303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místo</a:t>
            </a:r>
          </a:p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vzniku</a:t>
            </a: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5004048" y="1826821"/>
            <a:ext cx="155523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ledovcový</a:t>
            </a:r>
          </a:p>
          <a:p>
            <a:pPr eaLnBrk="1" hangingPunct="1"/>
            <a:r>
              <a:rPr lang="cs-CZ" altLang="cs-CZ" sz="2400" dirty="0">
                <a:solidFill>
                  <a:schemeClr val="accent2"/>
                </a:solidFill>
              </a:rPr>
              <a:t>splaz</a:t>
            </a:r>
          </a:p>
        </p:txBody>
      </p:sp>
      <p:sp>
        <p:nvSpPr>
          <p:cNvPr id="13331" name="Line 19"/>
          <p:cNvSpPr>
            <a:spLocks noChangeShapeType="1"/>
          </p:cNvSpPr>
          <p:nvPr/>
        </p:nvSpPr>
        <p:spPr bwMode="auto">
          <a:xfrm flipH="1">
            <a:off x="3563938" y="2133600"/>
            <a:ext cx="503237" cy="503238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32" name="Text Box 20"/>
          <p:cNvSpPr txBox="1">
            <a:spLocks noChangeArrowheads="1"/>
          </p:cNvSpPr>
          <p:nvPr/>
        </p:nvSpPr>
        <p:spPr bwMode="auto">
          <a:xfrm>
            <a:off x="7903361" y="3049796"/>
            <a:ext cx="84510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dirty="0">
                <a:solidFill>
                  <a:schemeClr val="accent2"/>
                </a:solidFill>
              </a:rPr>
              <a:t>čelo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372350" y="181089"/>
            <a:ext cx="28801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ar</a:t>
            </a:r>
            <a:r>
              <a:rPr lang="cs-CZ" sz="2000" dirty="0" smtClean="0"/>
              <a:t> je sníženina </a:t>
            </a:r>
            <a:r>
              <a:rPr lang="cs-CZ" sz="2000" dirty="0"/>
              <a:t>odkud </a:t>
            </a:r>
            <a:r>
              <a:rPr lang="cs-CZ" sz="2000" dirty="0" smtClean="0"/>
              <a:t>vystupuje ledovec </a:t>
            </a:r>
            <a:endParaRPr lang="cs-CZ" sz="2000" dirty="0"/>
          </a:p>
          <a:p>
            <a:r>
              <a:rPr lang="cs-CZ" sz="2000" dirty="0"/>
              <a:t>                                                       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28130" y="1889537"/>
            <a:ext cx="23158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dlouhý </a:t>
            </a:r>
            <a:r>
              <a:rPr lang="cs-CZ" sz="2000" dirty="0"/>
              <a:t>jazyk ledovce, který </a:t>
            </a:r>
            <a:r>
              <a:rPr lang="cs-CZ" sz="2000" b="1" dirty="0" smtClean="0"/>
              <a:t>směřuje do údolí </a:t>
            </a:r>
            <a:endParaRPr lang="cs-CZ" sz="2000" b="1" dirty="0"/>
          </a:p>
          <a:p>
            <a:r>
              <a:rPr lang="cs-CZ" sz="2000" dirty="0"/>
              <a:t>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59113" y="2492896"/>
            <a:ext cx="116058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altLang="cs-CZ" sz="3200" b="1" dirty="0">
                <a:solidFill>
                  <a:srgbClr val="000000"/>
                </a:solidFill>
              </a:rPr>
              <a:t>kar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88640"/>
            <a:ext cx="24779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kar?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1196975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Popiš ledovcový splaz.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061668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vzniká po ústupu ledovců?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459997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4048" y="609329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effectLst/>
              </a:rPr>
              <a:t>Geirangerfjord</a:t>
            </a:r>
            <a:r>
              <a:rPr lang="cs-CZ" dirty="0" smtClean="0">
                <a:effectLst/>
              </a:rPr>
              <a:t>, Norsko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548680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Fjord</a:t>
            </a:r>
            <a:r>
              <a:rPr lang="cs-CZ" sz="2400" dirty="0" smtClean="0">
                <a:effectLst/>
              </a:rPr>
              <a:t> je pozůstatek po </a:t>
            </a:r>
            <a:r>
              <a:rPr lang="cs-CZ" sz="2400" b="1" dirty="0" smtClean="0">
                <a:solidFill>
                  <a:srgbClr val="FF0000"/>
                </a:solidFill>
                <a:effectLst/>
              </a:rPr>
              <a:t>ledovcové</a:t>
            </a:r>
            <a:r>
              <a:rPr lang="cs-CZ" sz="2400" dirty="0" smtClean="0">
                <a:effectLst/>
              </a:rPr>
              <a:t> činnosti v dobách ledových. Jedná se o dlouhý  a úzký mořský záliv, který  je typický svými strmými svahy.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218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59" y="288807"/>
            <a:ext cx="4725777" cy="63010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278482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Černé jezero</a:t>
            </a:r>
            <a:r>
              <a:rPr lang="cs-CZ" sz="2400" dirty="0" smtClean="0">
                <a:effectLst/>
              </a:rPr>
              <a:t>  </a:t>
            </a:r>
            <a:r>
              <a:rPr lang="cs-CZ" sz="2400" dirty="0" smtClean="0"/>
              <a:t>na Šumavě je pozůstatek zalednění v naší zemi.</a:t>
            </a:r>
          </a:p>
        </p:txBody>
      </p:sp>
    </p:spTree>
    <p:extLst>
      <p:ext uri="{BB962C8B-B14F-4D97-AF65-F5344CB8AC3E}">
        <p14:creationId xmlns:p14="http://schemas.microsoft.com/office/powerpoint/2010/main" val="101872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6881108" cy="515027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92280" y="3140968"/>
            <a:ext cx="21602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Antarktidský</a:t>
            </a:r>
            <a:r>
              <a:rPr lang="cs-CZ" sz="2000" dirty="0"/>
              <a:t> pevninský </a:t>
            </a:r>
            <a:r>
              <a:rPr lang="cs-CZ" sz="2000" dirty="0" smtClean="0"/>
              <a:t>ledovec je největší.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60648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Největší ledovce jsou v Antarktidě a v Grónsku.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536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177498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</a:t>
            </a:r>
            <a:r>
              <a:rPr lang="cs-CZ" sz="2000" dirty="0"/>
              <a:t>skutečnosti byla nad hladinou vidět jen malinká část obřího ledovce. Zbytek byl pod </a:t>
            </a:r>
            <a:r>
              <a:rPr lang="cs-CZ" sz="2000" dirty="0" smtClean="0"/>
              <a:t>hladinou. 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60278"/>
            <a:ext cx="3755367" cy="56050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3968" y="2091620"/>
            <a:ext cx="4608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14</a:t>
            </a:r>
            <a:r>
              <a:rPr lang="cs-CZ" sz="2400" dirty="0"/>
              <a:t>. dubna 1912 </a:t>
            </a:r>
            <a:r>
              <a:rPr lang="cs-CZ" sz="2400" dirty="0" smtClean="0"/>
              <a:t> </a:t>
            </a:r>
            <a:r>
              <a:rPr lang="cs-CZ" sz="2400" dirty="0"/>
              <a:t>se </a:t>
            </a:r>
            <a:r>
              <a:rPr lang="cs-CZ" sz="2400" dirty="0" smtClean="0"/>
              <a:t>Titanic </a:t>
            </a:r>
            <a:r>
              <a:rPr lang="cs-CZ" sz="2400" dirty="0"/>
              <a:t>srazil s ledovcem. Po necelých třech hodinách, nad ránem 15. dubna v 02:20, klesl ke dnu. </a:t>
            </a:r>
            <a:endParaRPr lang="cs-CZ" sz="2400" dirty="0" smtClean="0"/>
          </a:p>
          <a:p>
            <a:r>
              <a:rPr lang="cs-CZ" sz="2400" dirty="0" smtClean="0"/>
              <a:t>Zahynulo </a:t>
            </a:r>
            <a:r>
              <a:rPr lang="cs-CZ" sz="2400" dirty="0"/>
              <a:t>kolem 1 500 cestujících a členů </a:t>
            </a:r>
            <a:r>
              <a:rPr lang="cs-CZ" sz="2400" dirty="0" smtClean="0"/>
              <a:t>posádky.</a:t>
            </a:r>
            <a:r>
              <a:rPr lang="cs-CZ" sz="2400" baseline="30000" dirty="0"/>
              <a:t> </a:t>
            </a:r>
            <a:r>
              <a:rPr lang="cs-CZ" sz="2400" dirty="0" smtClean="0"/>
              <a:t>Příčinou </a:t>
            </a:r>
            <a:r>
              <a:rPr lang="cs-CZ" sz="2400" dirty="0"/>
              <a:t>vysokého počtu obětí byl zejména nedostatek záchranných člunů a špatná organizace záchranných prací.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Určitě jste slyšeli o zaoceánské lodi, kterou potopil právě plovoucí ledovec?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-891480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90872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1516722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víš o potopení Titaniku?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632882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pl-PL" sz="2000" dirty="0">
                <a:solidFill>
                  <a:srgbClr val="000000"/>
                </a:solidFill>
              </a:rPr>
              <a:t>Po 2 roky plul po oceánu až se osudné noci dostal do cesty Titanicu</a:t>
            </a:r>
            <a:r>
              <a:rPr lang="pl-PL" sz="2000" dirty="0" smtClean="0">
                <a:solidFill>
                  <a:srgbClr val="000000"/>
                </a:solidFill>
              </a:rPr>
              <a:t>.</a:t>
            </a:r>
            <a:endParaRPr 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36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55" t="29787" r="7248" b="47334"/>
          <a:stretch/>
        </p:blipFill>
        <p:spPr>
          <a:xfrm rot="10800000">
            <a:off x="-3" y="2708106"/>
            <a:ext cx="9144002" cy="29531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59023"/>
            <a:ext cx="8640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Kry překážejí lodní dopravě.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12776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altLang="cs-CZ" sz="2000" dirty="0">
                <a:solidFill>
                  <a:srgbClr val="FF3300"/>
                </a:solidFill>
              </a:rPr>
              <a:t>odlomení</a:t>
            </a:r>
          </a:p>
          <a:p>
            <a:pPr eaLnBrk="1" hangingPunct="1"/>
            <a:r>
              <a:rPr lang="cs-CZ" altLang="cs-CZ" sz="2000" dirty="0">
                <a:solidFill>
                  <a:srgbClr val="FF3300"/>
                </a:solidFill>
              </a:rPr>
              <a:t>okraje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948264" y="90872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>
                <a:solidFill>
                  <a:srgbClr val="FF3300"/>
                </a:solidFill>
              </a:rPr>
              <a:t>růst ledovce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564904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altLang="cs-CZ" sz="2000" dirty="0">
                <a:solidFill>
                  <a:srgbClr val="FF3300"/>
                </a:solidFill>
              </a:rPr>
              <a:t>odplouvající</a:t>
            </a:r>
          </a:p>
          <a:p>
            <a:pPr eaLnBrk="1" hangingPunct="1"/>
            <a:r>
              <a:rPr lang="cs-CZ" altLang="cs-CZ" sz="2000" dirty="0">
                <a:solidFill>
                  <a:srgbClr val="FF3300"/>
                </a:solidFill>
              </a:rPr>
              <a:t>ledovec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661248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Jestliže pevninský ledovec dosáhne moře, odlamují se z něj </a:t>
            </a:r>
            <a:r>
              <a:rPr lang="cs-CZ" sz="2000" dirty="0" smtClean="0"/>
              <a:t> kry, které putují po moři. Skutečnost, že </a:t>
            </a:r>
            <a:r>
              <a:rPr lang="cs-CZ" sz="2000" dirty="0"/>
              <a:t>l</a:t>
            </a:r>
            <a:r>
              <a:rPr lang="cs-CZ" sz="2000" dirty="0" smtClean="0"/>
              <a:t>edovce </a:t>
            </a:r>
            <a:r>
              <a:rPr lang="cs-CZ" sz="2000" dirty="0"/>
              <a:t>vyčnívá jen nepatrná část oproti části  </a:t>
            </a:r>
            <a:r>
              <a:rPr lang="cs-CZ" sz="2000" dirty="0" smtClean="0"/>
              <a:t>pod vodou, se stala osudnou právě Titaniku.  </a:t>
            </a:r>
            <a:endParaRPr lang="cs-CZ" sz="20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7668344" y="1412776"/>
            <a:ext cx="144016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004048" y="2276872"/>
            <a:ext cx="576064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707904" y="3284984"/>
            <a:ext cx="216024" cy="8996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558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539750" y="188913"/>
            <a:ext cx="475297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 dirty="0">
                <a:solidFill>
                  <a:srgbClr val="FF3300"/>
                </a:solidFill>
              </a:rPr>
              <a:t>Ledovce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468313" y="836613"/>
            <a:ext cx="820737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dirty="0"/>
              <a:t>ledovec je těleso tvořené ledovcovým </a:t>
            </a:r>
            <a:r>
              <a:rPr lang="cs-CZ" altLang="cs-CZ" sz="2000" b="1" dirty="0"/>
              <a:t>ledem</a:t>
            </a:r>
            <a:r>
              <a:rPr lang="cs-CZ" altLang="cs-CZ" sz="2000" dirty="0"/>
              <a:t>, mají</a:t>
            </a:r>
            <a:r>
              <a:rPr lang="cs-CZ" altLang="cs-CZ" sz="2000" b="1" dirty="0"/>
              <a:t> jazykovitý</a:t>
            </a:r>
            <a:r>
              <a:rPr lang="cs-CZ" altLang="cs-CZ" sz="2000" dirty="0"/>
              <a:t> nebo </a:t>
            </a:r>
            <a:r>
              <a:rPr lang="cs-CZ" altLang="cs-CZ" sz="2000" b="1" dirty="0"/>
              <a:t>bochníkovitý</a:t>
            </a:r>
            <a:r>
              <a:rPr lang="cs-CZ" altLang="cs-CZ" sz="2000" dirty="0"/>
              <a:t> tvar.</a:t>
            </a:r>
            <a:br>
              <a:rPr lang="cs-CZ" altLang="cs-CZ" sz="2000" dirty="0"/>
            </a:br>
            <a:r>
              <a:rPr lang="cs-CZ" altLang="cs-CZ" sz="2000" dirty="0"/>
              <a:t>Dělíme je na :</a:t>
            </a:r>
          </a:p>
          <a:p>
            <a:pPr eaLnBrk="1" hangingPunct="1">
              <a:spcBef>
                <a:spcPct val="50000"/>
              </a:spcBef>
              <a:buFontTx/>
              <a:buChar char="-"/>
            </a:pPr>
            <a:r>
              <a:rPr lang="cs-CZ" altLang="cs-CZ" sz="2000" dirty="0"/>
              <a:t> </a:t>
            </a:r>
            <a:r>
              <a:rPr lang="cs-CZ" altLang="cs-CZ" sz="2000" b="1" dirty="0"/>
              <a:t>horské</a:t>
            </a:r>
            <a:r>
              <a:rPr lang="cs-CZ" altLang="cs-CZ" sz="2000" dirty="0"/>
              <a:t> – ve velehorách nad sněžnou čarou ( př. </a:t>
            </a:r>
            <a:r>
              <a:rPr lang="cs-CZ" altLang="cs-CZ" sz="2000" b="1" dirty="0">
                <a:solidFill>
                  <a:schemeClr val="accent2"/>
                </a:solidFill>
              </a:rPr>
              <a:t>Dachstein </a:t>
            </a:r>
            <a:r>
              <a:rPr lang="cs-CZ" altLang="cs-CZ" sz="2000" dirty="0"/>
              <a:t>)</a:t>
            </a:r>
          </a:p>
          <a:p>
            <a:pPr eaLnBrk="1" hangingPunct="1">
              <a:spcBef>
                <a:spcPct val="50000"/>
              </a:spcBef>
              <a:buFontTx/>
              <a:buChar char="-"/>
            </a:pPr>
            <a:r>
              <a:rPr lang="cs-CZ" altLang="cs-CZ" sz="2000" dirty="0"/>
              <a:t> </a:t>
            </a:r>
            <a:r>
              <a:rPr lang="cs-CZ" altLang="cs-CZ" sz="2000" b="1" dirty="0"/>
              <a:t>pevninské</a:t>
            </a:r>
            <a:r>
              <a:rPr lang="cs-CZ" altLang="cs-CZ" sz="2000" dirty="0"/>
              <a:t> – v chladných oblastech (</a:t>
            </a:r>
            <a:r>
              <a:rPr lang="cs-CZ" altLang="cs-CZ" sz="2000" b="1" dirty="0">
                <a:solidFill>
                  <a:schemeClr val="accent2"/>
                </a:solidFill>
              </a:rPr>
              <a:t> antarktický</a:t>
            </a:r>
            <a:r>
              <a:rPr lang="cs-CZ" altLang="cs-CZ" sz="2000" dirty="0"/>
              <a:t> ledovec )</a:t>
            </a:r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395288" y="3147690"/>
            <a:ext cx="856932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 dirty="0"/>
              <a:t>Sněžná čára</a:t>
            </a:r>
            <a:r>
              <a:rPr lang="cs-CZ" altLang="cs-CZ" sz="2000" dirty="0"/>
              <a:t> – hranice nad kterou </a:t>
            </a:r>
            <a:r>
              <a:rPr lang="cs-CZ" altLang="cs-CZ" sz="2000" u="sng" dirty="0"/>
              <a:t>netaje sníh</a:t>
            </a:r>
            <a:r>
              <a:rPr lang="cs-CZ" altLang="cs-CZ" sz="2000" dirty="0"/>
              <a:t> ( k pólům se snižuje až k 		         	           hladině moře 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228184" y="188913"/>
            <a:ext cx="2447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Vývojový diagram: ruční operace 3"/>
          <p:cNvSpPr/>
          <p:nvPr/>
        </p:nvSpPr>
        <p:spPr>
          <a:xfrm rot="10800000">
            <a:off x="405080" y="5319786"/>
            <a:ext cx="3086800" cy="106154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043608" y="4293096"/>
            <a:ext cx="1800622" cy="1008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16237" y="3501633"/>
            <a:ext cx="71587" cy="15835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51520" y="5301208"/>
            <a:ext cx="3816424" cy="18578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25081"/>
            <a:ext cx="8964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 </a:t>
            </a:r>
            <a:r>
              <a:rPr lang="cs-CZ" sz="2400" dirty="0"/>
              <a:t>jakých oblastech mohou vznikat </a:t>
            </a:r>
            <a:r>
              <a:rPr lang="cs-CZ" sz="2400" dirty="0" smtClean="0"/>
              <a:t>ledovce?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Jaký tvar mají ledovce? Jaké dva druhy </a:t>
            </a:r>
            <a:r>
              <a:rPr lang="cs-CZ" sz="2400" smtClean="0"/>
              <a:t>ledovce znáš?</a:t>
            </a:r>
            <a:endParaRPr lang="cs-CZ" sz="2400" dirty="0" smtClean="0"/>
          </a:p>
          <a:p>
            <a:r>
              <a:rPr lang="cs-CZ" sz="2400" dirty="0" smtClean="0"/>
              <a:t>3.  Co je sněžná čára?</a:t>
            </a:r>
            <a:endParaRPr lang="cs-CZ" sz="2400" dirty="0"/>
          </a:p>
          <a:p>
            <a:r>
              <a:rPr lang="cs-CZ" sz="2400" dirty="0" smtClean="0"/>
              <a:t>4.  Jaký tvar mají ledovcová údolí?</a:t>
            </a:r>
          </a:p>
          <a:p>
            <a:r>
              <a:rPr lang="cs-CZ" sz="2400" dirty="0" smtClean="0"/>
              <a:t>5.  Mají </a:t>
            </a:r>
            <a:r>
              <a:rPr lang="cs-CZ" sz="2400" dirty="0"/>
              <a:t>ledovec a řeka něco společného?</a:t>
            </a:r>
          </a:p>
          <a:p>
            <a:r>
              <a:rPr lang="cs-CZ" sz="2400" dirty="0" smtClean="0"/>
              <a:t>6.  Jak </a:t>
            </a:r>
            <a:r>
              <a:rPr lang="cs-CZ" sz="2400" dirty="0"/>
              <a:t>vzniká kra? Co víš o ztroskotání Titaniku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7.  Určete</a:t>
            </a:r>
            <a:r>
              <a:rPr lang="cs-CZ" sz="2400" dirty="0"/>
              <a:t>, zda platí:</a:t>
            </a:r>
          </a:p>
          <a:p>
            <a:r>
              <a:rPr lang="cs-CZ" sz="2400" dirty="0"/>
              <a:t>   </a:t>
            </a:r>
            <a:r>
              <a:rPr lang="cs-CZ" sz="2400" dirty="0" smtClean="0"/>
              <a:t>  A. Sněžná </a:t>
            </a:r>
            <a:r>
              <a:rPr lang="cs-CZ" sz="2400" dirty="0"/>
              <a:t>čára se směrem k rovníku snižuje.</a:t>
            </a:r>
          </a:p>
          <a:p>
            <a:r>
              <a:rPr lang="cs-CZ" sz="2400" dirty="0" smtClean="0"/>
              <a:t>     B. Největší </a:t>
            </a:r>
            <a:r>
              <a:rPr lang="cs-CZ" sz="2400" dirty="0"/>
              <a:t>ledovce jsou v Grónsku a v Antarktidě.</a:t>
            </a:r>
          </a:p>
          <a:p>
            <a:r>
              <a:rPr lang="cs-CZ" sz="2400" dirty="0" smtClean="0"/>
              <a:t>     C. Horské </a:t>
            </a:r>
            <a:r>
              <a:rPr lang="cs-CZ" sz="2400" dirty="0"/>
              <a:t>ledovce jsou větší než pevninské</a:t>
            </a:r>
          </a:p>
          <a:p>
            <a:r>
              <a:rPr lang="cs-CZ" sz="2400" dirty="0" smtClean="0"/>
              <a:t>     D. Pozůstatky </a:t>
            </a:r>
            <a:r>
              <a:rPr lang="cs-CZ" sz="2400" dirty="0"/>
              <a:t>po ledovcích jsou jezera a morény</a:t>
            </a:r>
          </a:p>
          <a:p>
            <a:r>
              <a:rPr lang="cs-CZ" sz="2400" dirty="0" smtClean="0"/>
              <a:t>8.  Bylo </a:t>
            </a:r>
            <a:r>
              <a:rPr lang="cs-CZ" sz="2400" dirty="0"/>
              <a:t>naše území někdy zaledněno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9.  Jaká jezera ledovcového původu v naší zemi znáš?</a:t>
            </a:r>
            <a:endParaRPr lang="cs-CZ" sz="2400" dirty="0"/>
          </a:p>
          <a:p>
            <a:r>
              <a:rPr lang="cs-CZ" sz="2400" dirty="0" smtClean="0"/>
              <a:t>10.Jaký </a:t>
            </a:r>
            <a:r>
              <a:rPr lang="cs-CZ" sz="2400" dirty="0"/>
              <a:t>je současný největší ledovec?       </a:t>
            </a:r>
          </a:p>
          <a:p>
            <a:endParaRPr lang="cs-CZ" sz="2400" dirty="0"/>
          </a:p>
          <a:p>
            <a:r>
              <a:rPr lang="cs-CZ" sz="2400" dirty="0"/>
              <a:t> 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699792" y="44624"/>
            <a:ext cx="27302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Otázky: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047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55" t="29787" r="7248" b="47334"/>
          <a:stretch/>
        </p:blipFill>
        <p:spPr>
          <a:xfrm rot="10800000">
            <a:off x="341784" y="879537"/>
            <a:ext cx="3707906" cy="11975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16016" y="764704"/>
            <a:ext cx="417646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</a:t>
            </a:r>
            <a:r>
              <a:rPr lang="cs-CZ" dirty="0" err="1" smtClean="0"/>
              <a:t>BRINKE</a:t>
            </a:r>
            <a:r>
              <a:rPr lang="cs-CZ" dirty="0" smtClean="0"/>
              <a:t>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pPr eaLnBrk="1" hangingPunct="1"/>
            <a:r>
              <a:rPr lang="cs-CZ" sz="2000" dirty="0" smtClean="0"/>
              <a:t>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2420888"/>
            <a:ext cx="4572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effectLst/>
              </a:rPr>
              <a:t>DE GOLDSCHMIDT, Frédéric. </a:t>
            </a:r>
            <a:r>
              <a:rPr lang="nl-NL" i="1" dirty="0" smtClean="0">
                <a:effectLst/>
              </a:rPr>
              <a:t>Wikipedia.org</a:t>
            </a:r>
            <a:r>
              <a:rPr lang="nl-NL" dirty="0" smtClean="0">
                <a:effectLst/>
              </a:rPr>
              <a:t> [online]. [cit. 17.2.2014]. Dostupný na WWW: http://commons.wikimedia.org/wiki/File:Geirangerfjord_(6-2007).jpg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87499"/>
            <a:ext cx="1378458" cy="205511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91880" y="5157192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ŠORMOVÁ, Hanička. </a:t>
            </a:r>
            <a:r>
              <a:rPr lang="cs-CZ" i="1" dirty="0" err="1"/>
              <a:t>www.google.cz</a:t>
            </a:r>
            <a:r>
              <a:rPr lang="cs-CZ" dirty="0"/>
              <a:t> [online]. [cit. 17.2.2014]. Dostupný na WWW: http://</a:t>
            </a:r>
            <a:r>
              <a:rPr lang="cs-CZ" dirty="0" err="1"/>
              <a:t>www.milansorm.cz</a:t>
            </a:r>
            <a:r>
              <a:rPr lang="cs-CZ" dirty="0"/>
              <a:t>/</a:t>
            </a:r>
            <a:r>
              <a:rPr lang="cs-CZ" dirty="0" err="1"/>
              <a:t>lumik</a:t>
            </a:r>
            <a:r>
              <a:rPr lang="cs-CZ" dirty="0"/>
              <a:t>/f-</a:t>
            </a:r>
            <a:r>
              <a:rPr lang="cs-CZ" dirty="0" err="1"/>
              <a:t>norsko.html</a:t>
            </a:r>
            <a:r>
              <a:rPr lang="cs-CZ" dirty="0"/>
              <a:t> </a:t>
            </a:r>
          </a:p>
        </p:txBody>
      </p:sp>
      <p:pic>
        <p:nvPicPr>
          <p:cNvPr id="7" name="Picture 2" descr="ledovcový splaz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4" y="5115343"/>
            <a:ext cx="2380909" cy="1785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857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548680"/>
            <a:ext cx="5616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ST-AMANT, Martin. </a:t>
            </a:r>
            <a:r>
              <a:rPr lang="cs-CZ" i="1" dirty="0" err="1"/>
              <a:t>Wikipedia.org</a:t>
            </a:r>
            <a:r>
              <a:rPr lang="cs-CZ" dirty="0"/>
              <a:t> [online]. [cit. 17.2.2014]. Dostupný na WWW: http://</a:t>
            </a:r>
            <a:r>
              <a:rPr lang="cs-CZ" dirty="0" err="1"/>
              <a:t>en.wikipedia.org</a:t>
            </a:r>
            <a:r>
              <a:rPr lang="cs-CZ" dirty="0"/>
              <a:t>/wiki/File:153_-_Glacier_Perito_Moreno_-_Grotte_glaciaire_-_Janvier_2010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06" y="286644"/>
            <a:ext cx="2921752" cy="20014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79912" y="3068960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AUTOR </a:t>
            </a:r>
            <a:r>
              <a:rPr lang="pt-BR" dirty="0" smtClean="0"/>
              <a:t>NEUVE</a:t>
            </a:r>
            <a:r>
              <a:rPr lang="cs-CZ" dirty="0"/>
              <a:t>D</a:t>
            </a:r>
            <a:r>
              <a:rPr lang="pt-BR" dirty="0" smtClean="0"/>
              <a:t>EN</a:t>
            </a:r>
            <a:r>
              <a:rPr lang="pt-BR" dirty="0"/>
              <a:t>. </a:t>
            </a:r>
            <a:r>
              <a:rPr lang="pt-BR" i="1" dirty="0"/>
              <a:t>blog.cz</a:t>
            </a:r>
            <a:r>
              <a:rPr lang="pt-BR" dirty="0"/>
              <a:t> [online]. [cit. 17.2.2014]. Dostupný na WWW: http://titanic-forever.blog.cz/1204/plavba-titanicu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038" y="2433561"/>
            <a:ext cx="1333888" cy="19908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91880" y="5229200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 err="1"/>
              <a:t>Wikipedia.org</a:t>
            </a:r>
            <a:r>
              <a:rPr lang="cs-CZ" dirty="0"/>
              <a:t> [online]. [cit. 17.2.2014]. Dostupný na WWW: http://</a:t>
            </a:r>
            <a:r>
              <a:rPr lang="cs-CZ" dirty="0" err="1"/>
              <a:t>commons.wikimedia.org</a:t>
            </a:r>
            <a:r>
              <a:rPr lang="cs-CZ" dirty="0"/>
              <a:t>/wiki/</a:t>
            </a:r>
            <a:r>
              <a:rPr lang="cs-CZ" dirty="0" err="1"/>
              <a:t>File:Austral-Ice.jpg</a:t>
            </a:r>
            <a:r>
              <a:rPr lang="cs-CZ" dirty="0"/>
              <a:t>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56" y="4840432"/>
            <a:ext cx="2411760" cy="1805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14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00" y="548680"/>
            <a:ext cx="43204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KARHÁNEK</a:t>
            </a:r>
            <a:r>
              <a:rPr lang="cs-CZ" dirty="0"/>
              <a:t>, Jan. </a:t>
            </a:r>
            <a:r>
              <a:rPr lang="cs-CZ" i="1" dirty="0" err="1"/>
              <a:t>hany.info</a:t>
            </a:r>
            <a:r>
              <a:rPr lang="cs-CZ" dirty="0"/>
              <a:t> [online]. [cit. 3.3.2014]. Dostupný na WWW: http://</a:t>
            </a:r>
            <a:r>
              <a:rPr lang="cs-CZ" dirty="0" err="1"/>
              <a:t>hany.info</a:t>
            </a:r>
            <a:r>
              <a:rPr lang="cs-CZ" dirty="0"/>
              <a:t>/</a:t>
            </a:r>
            <a:r>
              <a:rPr lang="cs-CZ" dirty="0" err="1"/>
              <a:t>cz</a:t>
            </a:r>
            <a:r>
              <a:rPr lang="cs-CZ" dirty="0"/>
              <a:t>/galerie/norsko-</a:t>
            </a:r>
            <a:r>
              <a:rPr lang="cs-CZ" dirty="0" err="1"/>
              <a:t>svedsko</a:t>
            </a:r>
            <a:r>
              <a:rPr lang="cs-CZ" dirty="0"/>
              <a:t>-ledovec-</a:t>
            </a:r>
            <a:r>
              <a:rPr lang="cs-CZ" dirty="0" err="1"/>
              <a:t>briksdalsbreen.html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KARHÁNEK</a:t>
            </a:r>
            <a:r>
              <a:rPr lang="cs-CZ" dirty="0"/>
              <a:t>, Jan. </a:t>
            </a:r>
            <a:r>
              <a:rPr lang="cs-CZ" i="1" dirty="0" err="1"/>
              <a:t>hany.info</a:t>
            </a:r>
            <a:r>
              <a:rPr lang="cs-CZ" dirty="0"/>
              <a:t> [online]. [cit. 3.3.2014]. Dostupný na WWW: http://</a:t>
            </a:r>
            <a:r>
              <a:rPr lang="cs-CZ" dirty="0" err="1"/>
              <a:t>hany.info</a:t>
            </a:r>
            <a:r>
              <a:rPr lang="cs-CZ" dirty="0"/>
              <a:t>/</a:t>
            </a:r>
            <a:r>
              <a:rPr lang="cs-CZ" dirty="0" err="1"/>
              <a:t>cz</a:t>
            </a:r>
            <a:r>
              <a:rPr lang="cs-CZ" dirty="0"/>
              <a:t>/galerie/norsko-</a:t>
            </a:r>
            <a:r>
              <a:rPr lang="cs-CZ" dirty="0" err="1"/>
              <a:t>svedsko</a:t>
            </a:r>
            <a:r>
              <a:rPr lang="cs-CZ" dirty="0"/>
              <a:t>-ledovec-</a:t>
            </a:r>
            <a:r>
              <a:rPr lang="cs-CZ" dirty="0" err="1"/>
              <a:t>briksdalsbreen.html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184" y="4869160"/>
            <a:ext cx="2160240" cy="16201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095" y="337595"/>
            <a:ext cx="1647183" cy="21962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28392"/>
            <a:ext cx="2292289" cy="17192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572000" y="5013176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KARHÁNEK</a:t>
            </a:r>
            <a:r>
              <a:rPr lang="cs-CZ" dirty="0"/>
              <a:t>, Jan. </a:t>
            </a:r>
            <a:r>
              <a:rPr lang="cs-CZ" i="1" dirty="0" err="1"/>
              <a:t>hany.info</a:t>
            </a:r>
            <a:r>
              <a:rPr lang="cs-CZ" dirty="0"/>
              <a:t> [online]. [cit. 3.3.2014]. Dostupný na WWW: http://</a:t>
            </a:r>
            <a:r>
              <a:rPr lang="cs-CZ" dirty="0" err="1"/>
              <a:t>hany.info</a:t>
            </a:r>
            <a:r>
              <a:rPr lang="cs-CZ" dirty="0"/>
              <a:t>/</a:t>
            </a:r>
            <a:r>
              <a:rPr lang="cs-CZ" dirty="0" err="1"/>
              <a:t>cz</a:t>
            </a:r>
            <a:r>
              <a:rPr lang="cs-CZ" dirty="0"/>
              <a:t>/galerie/norsko-</a:t>
            </a:r>
            <a:r>
              <a:rPr lang="cs-CZ" dirty="0" err="1"/>
              <a:t>svedsko</a:t>
            </a:r>
            <a:r>
              <a:rPr lang="cs-CZ" dirty="0"/>
              <a:t>-ledovec-</a:t>
            </a:r>
            <a:r>
              <a:rPr lang="cs-CZ" dirty="0" err="1"/>
              <a:t>briksdalsbreen.html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95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1278143" cy="170419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75856" y="476672"/>
            <a:ext cx="5400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KUBEŠ, Zdeněk. </a:t>
            </a:r>
            <a:r>
              <a:rPr lang="cs-CZ" i="1" dirty="0"/>
              <a:t>Wikipedia.org</a:t>
            </a:r>
            <a:r>
              <a:rPr lang="cs-CZ" dirty="0"/>
              <a:t> [online]. [cit. 12.2.2014]. Dostupný na WWW: http://commons.wikimedia.org/wiki/File:%C4%8Cern%C3%A9_jezero_zab%C3%ADran%C3%A9_z_karov%C3%A9_st%C4%9Bny.JPG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Ostatní obrázky – vlastní dílo autora prezentace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356992"/>
            <a:ext cx="835292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57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1029</TotalTime>
  <Words>949</Words>
  <Application>Microsoft Office PowerPoint</Application>
  <PresentationFormat>Předvádění na obrazovce (4:3)</PresentationFormat>
  <Paragraphs>151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aaa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Uživatel</cp:lastModifiedBy>
  <cp:revision>115</cp:revision>
  <dcterms:created xsi:type="dcterms:W3CDTF">2007-03-07T09:48:08Z</dcterms:created>
  <dcterms:modified xsi:type="dcterms:W3CDTF">2014-03-10T18:03:06Z</dcterms:modified>
</cp:coreProperties>
</file>