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0" r:id="rId2"/>
    <p:sldId id="256" r:id="rId3"/>
    <p:sldId id="261" r:id="rId4"/>
    <p:sldId id="262" r:id="rId5"/>
    <p:sldId id="270" r:id="rId6"/>
    <p:sldId id="271" r:id="rId7"/>
    <p:sldId id="272" r:id="rId8"/>
    <p:sldId id="267" r:id="rId9"/>
    <p:sldId id="257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6" autoAdjust="0"/>
    <p:restoredTop sz="94585" autoAdjust="0"/>
  </p:normalViewPr>
  <p:slideViewPr>
    <p:cSldViewPr>
      <p:cViewPr varScale="1">
        <p:scale>
          <a:sx n="65" d="100"/>
          <a:sy n="65" d="100"/>
        </p:scale>
        <p:origin x="-1428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378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FED154B-0A0D-4D0B-B2A1-C9FFDFFA632E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14DAEB3-A36D-4645-AF6B-D87C6D42660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715AA8-E9A3-4D66-B1AF-E13E88188510}" type="slidenum">
              <a:rPr lang="cs-CZ" smtClean="0"/>
              <a:pPr/>
              <a:t>1</a:t>
            </a:fld>
            <a:endParaRPr lang="cs-CZ" smtClean="0"/>
          </a:p>
        </p:txBody>
      </p:sp>
      <p:sp>
        <p:nvSpPr>
          <p:cNvPr id="1536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536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DAEB3-A36D-4645-AF6B-D87C6D426600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DAEB3-A36D-4645-AF6B-D87C6D426600}" type="slidenum">
              <a:rPr lang="cs-CZ" smtClean="0"/>
              <a:pPr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DAEB3-A36D-4645-AF6B-D87C6D426600}" type="slidenum">
              <a:rPr lang="cs-CZ" smtClean="0"/>
              <a:pPr/>
              <a:t>4</a:t>
            </a:fld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DAEB3-A36D-4645-AF6B-D87C6D426600}" type="slidenum">
              <a:rPr lang="cs-CZ" smtClean="0"/>
              <a:pPr/>
              <a:t>5</a:t>
            </a:fld>
            <a:endParaRPr lang="cs-CZ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DAEB3-A36D-4645-AF6B-D87C6D426600}" type="slidenum">
              <a:rPr lang="cs-CZ" smtClean="0"/>
              <a:pPr/>
              <a:t>6</a:t>
            </a:fld>
            <a:endParaRPr lang="cs-CZ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DAEB3-A36D-4645-AF6B-D87C6D426600}" type="slidenum">
              <a:rPr lang="cs-CZ" smtClean="0"/>
              <a:pPr/>
              <a:t>7</a:t>
            </a:fld>
            <a:endParaRPr lang="cs-CZ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389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smtClean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3F755E3-7DD4-4123-8C25-FF6CAF9ECBEB}" type="slidenum">
              <a:rPr lang="cs-CZ" smtClean="0"/>
              <a:pPr>
                <a:defRPr/>
              </a:pPr>
              <a:t>8</a:t>
            </a:fld>
            <a:endParaRPr lang="cs-CZ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14DAEB3-A36D-4645-AF6B-D87C6D426600}" type="slidenum">
              <a:rPr lang="cs-CZ" smtClean="0"/>
              <a:pPr/>
              <a:t>9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B45728-3018-4696-AE85-4F5DDE445253}" type="datetimeFigureOut">
              <a:rPr lang="cs-CZ" smtClean="0"/>
              <a:pPr/>
              <a:t>10.3.2014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09FB6D-A58E-4C96-BDF7-43828656121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jpeg"/><Relationship Id="rId5" Type="http://schemas.openxmlformats.org/officeDocument/2006/relationships/image" Target="../media/image7.png"/><Relationship Id="rId4" Type="http://schemas.openxmlformats.org/officeDocument/2006/relationships/image" Target="../media/image6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www.fitness4u.cz/283-571-thickbox/cinka-jednorucni-nakladaci-20-kg-litina.jpg" TargetMode="External"/><Relationship Id="rId13" Type="http://schemas.openxmlformats.org/officeDocument/2006/relationships/hyperlink" Target="https://www.cee.siemens.com/web/cz/cz/corporate/portal/home/o_nas/inovace/PublishingImages/setreni-oceli-2-450x300.jpg" TargetMode="External"/><Relationship Id="rId3" Type="http://schemas.openxmlformats.org/officeDocument/2006/relationships/hyperlink" Target="http://img.ephoto.sk/images/content/articles/6eae7815aedd8588218ca6f07d18dc1c9bdbaa41_big.jpg" TargetMode="External"/><Relationship Id="rId7" Type="http://schemas.openxmlformats.org/officeDocument/2006/relationships/hyperlink" Target="http://www.kvalitni-hrnce.cz/wp-content/uploads/hrnec-litina.jpg" TargetMode="External"/><Relationship Id="rId12" Type="http://schemas.openxmlformats.org/officeDocument/2006/relationships/hyperlink" Target="http://geologie.vsb.cz/loziska/suroviny/zelezo/poldi1.JPG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rojan.cz/obrazky/kanalova-mriz-zn-rpg-2.jpg" TargetMode="External"/><Relationship Id="rId11" Type="http://schemas.openxmlformats.org/officeDocument/2006/relationships/hyperlink" Target="http://www.strojirenstvi.wz.cz/stt/rocnik1/obr/01-02-konvertor.jpg" TargetMode="External"/><Relationship Id="rId5" Type="http://schemas.openxmlformats.org/officeDocument/2006/relationships/hyperlink" Target="http://www.heunisch-guss.com/typo3temp/pics/dc6127669e.png" TargetMode="External"/><Relationship Id="rId10" Type="http://schemas.openxmlformats.org/officeDocument/2006/relationships/hyperlink" Target="http://upload.wikimedia.org/wikipedia/commons/3/3a/Bessemer_5180.JPG" TargetMode="External"/><Relationship Id="rId4" Type="http://schemas.openxmlformats.org/officeDocument/2006/relationships/hyperlink" Target="http://upload.wikimedia.org/wikipedia/commons/5/5b/%D0%A3%D0%B3%D0%BE%D0%BB%D1%8C%D0%BD%D0%B8%D0%BA_%D0%92-%D0%92_%D1%87%D1%83%D0%B3%D1%83%D0%BD%D0%BD%D1%8B%D0%B9_15.jpg" TargetMode="External"/><Relationship Id="rId9" Type="http://schemas.openxmlformats.org/officeDocument/2006/relationships/hyperlink" Target="http://viadrus.cz/doc/radiatory_img/foto3-3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539750" y="0"/>
            <a:ext cx="8208963" cy="1579563"/>
          </a:xfrm>
        </p:spPr>
      </p:pic>
      <p:graphicFrame>
        <p:nvGraphicFramePr>
          <p:cNvPr id="25603" name="Group 3"/>
          <p:cNvGraphicFramePr>
            <a:graphicFrameLocks noGrp="1"/>
          </p:cNvGraphicFramePr>
          <p:nvPr>
            <p:ph sz="half" idx="2"/>
          </p:nvPr>
        </p:nvGraphicFramePr>
        <p:xfrm>
          <a:off x="611188" y="1824038"/>
          <a:ext cx="8002587" cy="4241995"/>
        </p:xfrm>
        <a:graphic>
          <a:graphicData uri="http://schemas.openxmlformats.org/drawingml/2006/table">
            <a:tbl>
              <a:tblPr/>
              <a:tblGrid>
                <a:gridCol w="2874962"/>
                <a:gridCol w="5127625"/>
              </a:tblGrid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ZŠ 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Elementária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 s.</a:t>
                      </a:r>
                      <a:r>
                        <a:rPr kumimoji="0" lang="cs-CZ" sz="18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r.o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Adresa školy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Jesenická 11, Plzeň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CZ.1.07/1.4.00/21.3312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DUMu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VY_32_INOVACE_06.43.10.175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Předmět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CHEMIE 9.ROČNÍK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Téma 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Zpracování železa a výroba oceli a litiny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5064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Tomáš Starove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49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popis (anotace)</a:t>
                      </a:r>
                    </a:p>
                  </a:txBody>
                  <a:tcPr marL="90000" marR="90000" marT="46800" marB="46800" anchor="ctr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Zpracování železa a výroba oceli a litiny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0000" marR="90000" marT="46800" marB="46800" horzOverflow="overflow">
                    <a:lnL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http://img.ephoto.sk/images/content/articles/6eae7815aedd8588218ca6f07d18dc1c9bdbaa41_big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056" y="764704"/>
            <a:ext cx="9139944" cy="609329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332656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b="1" u="sng" dirty="0" smtClean="0">
                <a:ln>
                  <a:solidFill>
                    <a:srgbClr val="FF0000"/>
                  </a:solidFill>
                </a:ln>
                <a:solidFill>
                  <a:srgbClr val="FFC000"/>
                </a:solidFill>
                <a:effectLst>
                  <a:outerShdw blurRad="50800" dist="38100" algn="l" rotWithShape="0">
                    <a:srgbClr val="FF0000">
                      <a:alpha val="40000"/>
                    </a:srgbClr>
                  </a:outerShdw>
                </a:effectLst>
              </a:rPr>
              <a:t>ZPRACOVÁNÍ ŽELEZA</a:t>
            </a:r>
            <a:endParaRPr lang="cs-CZ" sz="6600" b="1" u="sng" dirty="0">
              <a:ln>
                <a:solidFill>
                  <a:srgbClr val="FF0000"/>
                </a:solidFill>
              </a:ln>
              <a:solidFill>
                <a:srgbClr val="FFC000"/>
              </a:solidFill>
              <a:effectLst>
                <a:outerShdw blurRad="50800" dist="38100" algn="l" rotWithShape="0">
                  <a:srgbClr val="FF0000">
                    <a:alpha val="4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/>
              <a:t>Litina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289451"/>
          </a:xfrm>
        </p:spPr>
        <p:txBody>
          <a:bodyPr>
            <a:normAutofit/>
          </a:bodyPr>
          <a:lstStyle/>
          <a:p>
            <a:r>
              <a:rPr lang="cs-CZ" sz="2800" dirty="0" smtClean="0">
                <a:latin typeface="+mj-lt"/>
              </a:rPr>
              <a:t>přímý produkt ze surového železa (5% výroby)</a:t>
            </a:r>
          </a:p>
          <a:p>
            <a:r>
              <a:rPr lang="cs-CZ" sz="2800" dirty="0" smtClean="0">
                <a:latin typeface="+mj-lt"/>
              </a:rPr>
              <a:t>má vyšší podíl uhlíku více než 2 %</a:t>
            </a:r>
          </a:p>
          <a:p>
            <a:r>
              <a:rPr lang="cs-CZ" sz="2800" dirty="0" smtClean="0">
                <a:latin typeface="+mj-lt"/>
                <a:cs typeface="Arial" charset="0"/>
              </a:rPr>
              <a:t>pomalé chlazení</a:t>
            </a:r>
          </a:p>
          <a:p>
            <a:r>
              <a:rPr lang="cs-CZ" sz="2800" dirty="0" smtClean="0">
                <a:latin typeface="+mj-lt"/>
                <a:cs typeface="Arial" charset="0"/>
              </a:rPr>
              <a:t>pevná, odolná vysokým teplotám, levná </a:t>
            </a:r>
          </a:p>
          <a:p>
            <a:r>
              <a:rPr lang="cs-CZ" sz="2800" dirty="0" smtClean="0">
                <a:latin typeface="+mj-lt"/>
                <a:cs typeface="Arial" charset="0"/>
              </a:rPr>
              <a:t>nedá se obrábět, křehká, není pružná a kujná</a:t>
            </a:r>
          </a:p>
          <a:p>
            <a:pPr>
              <a:buNone/>
            </a:pPr>
            <a:endParaRPr lang="cs-CZ" sz="2800" dirty="0">
              <a:latin typeface="+mj-lt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705225"/>
            <a:ext cx="4686300" cy="3152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1" name="Picture 3" descr="http://www.heunisch-guss.com/typo3temp/pics/dc6127669e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36096" y="4005064"/>
            <a:ext cx="3366464" cy="2852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Užití litiny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08720"/>
            <a:ext cx="2987824" cy="5217443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Poklopy kanálů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Radiátory topení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Krby 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Pouliční lampy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Nádobí 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Součásti strojů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Lavičky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Motory </a:t>
            </a:r>
          </a:p>
          <a:p>
            <a:pPr>
              <a:defRPr/>
            </a:pPr>
            <a:r>
              <a:rPr lang="cs-CZ" sz="2400" dirty="0" smtClean="0">
                <a:latin typeface="Arial" pitchFamily="34" charset="0"/>
                <a:cs typeface="Arial" pitchFamily="34" charset="0"/>
              </a:rPr>
              <a:t>Potrubí </a:t>
            </a:r>
          </a:p>
          <a:p>
            <a:pPr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defRPr/>
            </a:pP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400" dirty="0"/>
          </a:p>
        </p:txBody>
      </p:sp>
      <p:pic>
        <p:nvPicPr>
          <p:cNvPr id="27650" name="Picture 2" descr="http://www.rojan.cz/obrazky/kanalova-mriz-zn-rpg-2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123102" y="2348880"/>
            <a:ext cx="6020898" cy="4509120"/>
          </a:xfrm>
          <a:prstGeom prst="rect">
            <a:avLst/>
          </a:prstGeom>
          <a:noFill/>
        </p:spPr>
      </p:pic>
      <p:pic>
        <p:nvPicPr>
          <p:cNvPr id="27652" name="Picture 4" descr="http://www.kvalitni-hrnce.cz/wp-content/uploads/hrnec-litina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35829" y="2276872"/>
            <a:ext cx="6108171" cy="4581128"/>
          </a:xfrm>
          <a:prstGeom prst="rect">
            <a:avLst/>
          </a:prstGeom>
          <a:noFill/>
        </p:spPr>
      </p:pic>
      <p:pic>
        <p:nvPicPr>
          <p:cNvPr id="27653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9832" y="2564905"/>
            <a:ext cx="6084168" cy="373218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7655" name="Picture 7" descr="http://viadrus.cz/doc/radiatory_img/foto3-3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987824" y="1323597"/>
            <a:ext cx="6156176" cy="553440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76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276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276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2" dur="500"/>
                                        <p:tgtEl>
                                          <p:spTgt spid="276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80728"/>
          </a:xfrm>
        </p:spPr>
        <p:txBody>
          <a:bodyPr/>
          <a:lstStyle/>
          <a:p>
            <a:r>
              <a:rPr lang="cs-CZ" dirty="0" smtClean="0"/>
              <a:t>Ocel 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001419"/>
          </a:xfrm>
        </p:spPr>
        <p:txBody>
          <a:bodyPr/>
          <a:lstStyle/>
          <a:p>
            <a:r>
              <a:rPr lang="cs-CZ" dirty="0" smtClean="0"/>
              <a:t>Výroba v ocelárnách (Ostrava, Vítkovice, Třinec)</a:t>
            </a:r>
          </a:p>
          <a:p>
            <a:r>
              <a:rPr lang="cs-CZ" dirty="0" smtClean="0"/>
              <a:t>95% z vyrobeného železa</a:t>
            </a:r>
          </a:p>
          <a:p>
            <a:r>
              <a:rPr lang="cs-CZ" dirty="0" smtClean="0"/>
              <a:t>Slitina železa, uhlíku (do 2%) a jiných prvků (kovů)</a:t>
            </a:r>
          </a:p>
          <a:p>
            <a:r>
              <a:rPr lang="cs-CZ" dirty="0" smtClean="0"/>
              <a:t>Princip výroby = zkujňování surového železa</a:t>
            </a:r>
          </a:p>
          <a:p>
            <a:pPr lvl="1"/>
            <a:r>
              <a:rPr lang="cs-CZ" dirty="0" smtClean="0"/>
              <a:t>snižování podílu uhlíku na určitou úroveň</a:t>
            </a:r>
          </a:p>
          <a:p>
            <a:pPr lvl="1"/>
            <a:r>
              <a:rPr lang="cs-CZ" dirty="0" smtClean="0"/>
              <a:t>odstraňování nežádoucích příměsí (nečistoty)</a:t>
            </a:r>
          </a:p>
          <a:p>
            <a:pPr lvl="1"/>
            <a:r>
              <a:rPr lang="cs-CZ" dirty="0" smtClean="0"/>
              <a:t>dodávání  určitých prvků</a:t>
            </a:r>
          </a:p>
          <a:p>
            <a:pPr lvl="1"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Zařízení pro výrobu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001419"/>
          </a:xfrm>
        </p:spPr>
        <p:txBody>
          <a:bodyPr/>
          <a:lstStyle/>
          <a:p>
            <a:r>
              <a:rPr lang="cs-CZ" b="1" u="sng" dirty="0" smtClean="0"/>
              <a:t>Konvertor </a:t>
            </a:r>
          </a:p>
          <a:p>
            <a:pPr lvl="1"/>
            <a:r>
              <a:rPr lang="cs-CZ" sz="2400" dirty="0" smtClean="0"/>
              <a:t>Uhlík  reaguje s kyslíkem, reakce uvolňuje teplo, </a:t>
            </a:r>
            <a:r>
              <a:rPr lang="cs-CZ" sz="2400" dirty="0" smtClean="0">
                <a:latin typeface="Arial" charset="0"/>
                <a:cs typeface="Arial" charset="0"/>
              </a:rPr>
              <a:t>1600 °C</a:t>
            </a:r>
            <a:endParaRPr lang="cs-CZ" sz="2400" dirty="0" smtClean="0"/>
          </a:p>
          <a:p>
            <a:pPr lvl="1"/>
            <a:r>
              <a:rPr lang="cs-CZ" sz="2400" dirty="0" smtClean="0"/>
              <a:t>2 C + O</a:t>
            </a:r>
            <a:r>
              <a:rPr lang="cs-CZ" sz="2400" baseline="-25000" dirty="0" smtClean="0"/>
              <a:t>2</a:t>
            </a:r>
            <a:r>
              <a:rPr lang="cs-CZ" sz="2400" dirty="0" smtClean="0"/>
              <a:t>		2 CO</a:t>
            </a:r>
          </a:p>
          <a:p>
            <a:pPr lvl="1"/>
            <a:r>
              <a:rPr lang="cs-CZ" sz="2400" dirty="0" smtClean="0">
                <a:latin typeface="Arial" charset="0"/>
                <a:cs typeface="Arial" charset="0"/>
              </a:rPr>
              <a:t>nečistoty oxidovány vzduchem obohaceným kyslíkem</a:t>
            </a:r>
            <a:endParaRPr lang="cs-CZ" dirty="0" smtClean="0"/>
          </a:p>
          <a:p>
            <a:pPr lvl="1"/>
            <a:r>
              <a:rPr lang="cs-CZ" sz="2400" dirty="0" smtClean="0">
                <a:latin typeface="Arial" charset="0"/>
                <a:cs typeface="Arial" charset="0"/>
              </a:rPr>
              <a:t>nižší kvalita oceli</a:t>
            </a:r>
          </a:p>
        </p:txBody>
      </p:sp>
      <p:cxnSp>
        <p:nvCxnSpPr>
          <p:cNvPr id="5" name="Přímá spojovací šipka 4"/>
          <p:cNvCxnSpPr/>
          <p:nvPr/>
        </p:nvCxnSpPr>
        <p:spPr>
          <a:xfrm>
            <a:off x="1979712" y="2348880"/>
            <a:ext cx="648072" cy="0"/>
          </a:xfrm>
          <a:prstGeom prst="straightConnector1">
            <a:avLst/>
          </a:prstGeom>
          <a:ln w="1905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867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991100" y="3076575"/>
            <a:ext cx="4152900" cy="3781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867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3645024"/>
            <a:ext cx="3317398" cy="3212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Zařízení pro výrobu železa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1124744"/>
            <a:ext cx="9144000" cy="5001419"/>
          </a:xfrm>
        </p:spPr>
        <p:txBody>
          <a:bodyPr/>
          <a:lstStyle/>
          <a:p>
            <a:r>
              <a:rPr lang="cs-CZ" b="1" u="sng" dirty="0" smtClean="0"/>
              <a:t>Elektrické pece</a:t>
            </a:r>
          </a:p>
          <a:p>
            <a:pPr lvl="1"/>
            <a:r>
              <a:rPr lang="cs-CZ" sz="2400" dirty="0" smtClean="0"/>
              <a:t>více typů</a:t>
            </a:r>
          </a:p>
          <a:p>
            <a:pPr lvl="1"/>
            <a:r>
              <a:rPr lang="cs-CZ" sz="2400" dirty="0" smtClean="0"/>
              <a:t>nutno dodat teplo</a:t>
            </a:r>
          </a:p>
          <a:p>
            <a:pPr lvl="1"/>
            <a:r>
              <a:rPr lang="cs-CZ" sz="2400" dirty="0" smtClean="0"/>
              <a:t>kvalitnější ocel (nákladnější výroba)</a:t>
            </a:r>
          </a:p>
        </p:txBody>
      </p:sp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" y="3264907"/>
            <a:ext cx="4788024" cy="35930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 descr="https://www.cee.siemens.com/web/cz/cz/corporate/portal/home/o_nas/inovace/PublishingImages/setreni-oceli-2-450x300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64596" y="4005064"/>
            <a:ext cx="4279404" cy="28529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836712"/>
          </a:xfrm>
        </p:spPr>
        <p:txBody>
          <a:bodyPr/>
          <a:lstStyle/>
          <a:p>
            <a:r>
              <a:rPr lang="cs-CZ" dirty="0" smtClean="0">
                <a:latin typeface="Arial" charset="0"/>
                <a:cs typeface="Arial" charset="0"/>
              </a:rPr>
              <a:t>Úpravy </a:t>
            </a:r>
            <a:r>
              <a:rPr lang="cs-CZ" dirty="0" smtClean="0">
                <a:latin typeface="Arial" charset="0"/>
                <a:cs typeface="Arial" charset="0"/>
              </a:rPr>
              <a:t>oceli a její využití </a:t>
            </a:r>
            <a:endParaRPr lang="cs-CZ" dirty="0" smtClean="0">
              <a:latin typeface="Arial" charset="0"/>
              <a:cs typeface="Arial" charset="0"/>
            </a:endParaRPr>
          </a:p>
        </p:txBody>
      </p:sp>
      <p:sp>
        <p:nvSpPr>
          <p:cNvPr id="19459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877272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sz="2400" b="1" u="sng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Kalení </a:t>
            </a:r>
          </a:p>
          <a:p>
            <a:pPr>
              <a:lnSpc>
                <a:spcPct val="80000"/>
              </a:lnSpc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	Rychlé chlazení – velmi tvrdá, odolná, pružná, ale křehká ocel – nástroje, ocelové konstrukce</a:t>
            </a:r>
          </a:p>
          <a:p>
            <a:pPr>
              <a:lnSpc>
                <a:spcPct val="80000"/>
              </a:lnSpc>
              <a:buFont typeface="Arial" charset="0"/>
              <a:buNone/>
            </a:pPr>
            <a:endParaRPr lang="cs-CZ" sz="2000" dirty="0" smtClean="0">
              <a:latin typeface="Arial" charset="0"/>
              <a:cs typeface="Arial" charset="0"/>
            </a:endParaRPr>
          </a:p>
          <a:p>
            <a:pPr>
              <a:lnSpc>
                <a:spcPct val="80000"/>
              </a:lnSpc>
            </a:pPr>
            <a:r>
              <a:rPr lang="cs-CZ" sz="2400" b="1" u="sng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Popouštění</a:t>
            </a:r>
          </a:p>
          <a:p>
            <a:pPr>
              <a:lnSpc>
                <a:spcPct val="80000"/>
              </a:lnSpc>
              <a:buNone/>
            </a:pPr>
            <a:r>
              <a:rPr lang="cs-CZ" sz="2000" dirty="0" smtClean="0">
                <a:latin typeface="Arial" charset="0"/>
                <a:cs typeface="Arial" charset="0"/>
              </a:rPr>
              <a:t>	Pomalé chlazení – tvrdá, méně pružná, snadno ohybatelná ocel – nástroje, strojní součásti</a:t>
            </a:r>
          </a:p>
          <a:p>
            <a:endParaRPr lang="cs-CZ" sz="2000" b="1" dirty="0" smtClean="0">
              <a:latin typeface="Arial" charset="0"/>
              <a:cs typeface="Arial" charset="0"/>
            </a:endParaRPr>
          </a:p>
          <a:p>
            <a:r>
              <a:rPr lang="cs-CZ" sz="2400" b="1" u="sng" dirty="0" smtClean="0">
                <a:solidFill>
                  <a:srgbClr val="FFFF00"/>
                </a:solidFill>
                <a:latin typeface="Arial" charset="0"/>
                <a:cs typeface="Arial" charset="0"/>
              </a:rPr>
              <a:t>Legování	</a:t>
            </a:r>
          </a:p>
          <a:p>
            <a:pPr>
              <a:buNone/>
            </a:pPr>
            <a:r>
              <a:rPr lang="cs-CZ" sz="2000" b="1" dirty="0" smtClean="0">
                <a:latin typeface="Arial" charset="0"/>
                <a:cs typeface="Arial" charset="0"/>
              </a:rPr>
              <a:t>	</a:t>
            </a:r>
            <a:r>
              <a:rPr lang="cs-CZ" sz="2000" dirty="0" smtClean="0">
                <a:latin typeface="Arial" charset="0"/>
                <a:cs typeface="Arial" charset="0"/>
              </a:rPr>
              <a:t>Přídavek kovů pro zlepšení vlastností</a:t>
            </a:r>
          </a:p>
          <a:p>
            <a:r>
              <a:rPr lang="cs-CZ" sz="2000" dirty="0" smtClean="0">
                <a:latin typeface="Arial" charset="0"/>
                <a:cs typeface="Arial" charset="0"/>
              </a:rPr>
              <a:t>Nerezová ocel – </a:t>
            </a:r>
            <a:r>
              <a:rPr lang="cs-CZ" sz="2000" dirty="0" err="1" smtClean="0">
                <a:latin typeface="Arial" charset="0"/>
                <a:cs typeface="Arial" charset="0"/>
              </a:rPr>
              <a:t>Cr</a:t>
            </a:r>
            <a:r>
              <a:rPr lang="cs-CZ" sz="2000" dirty="0" smtClean="0">
                <a:latin typeface="Arial" charset="0"/>
                <a:cs typeface="Arial" charset="0"/>
              </a:rPr>
              <a:t>, Ni, </a:t>
            </a:r>
            <a:r>
              <a:rPr lang="cs-CZ" sz="2000" dirty="0" err="1" smtClean="0">
                <a:latin typeface="Arial" charset="0"/>
                <a:cs typeface="Arial" charset="0"/>
              </a:rPr>
              <a:t>Mo</a:t>
            </a:r>
            <a:endParaRPr lang="cs-CZ" sz="2000" dirty="0" smtClean="0">
              <a:latin typeface="Arial" charset="0"/>
              <a:cs typeface="Arial" charset="0"/>
            </a:endParaRPr>
          </a:p>
          <a:p>
            <a:r>
              <a:rPr lang="cs-CZ" sz="2000" dirty="0" smtClean="0">
                <a:latin typeface="Arial" charset="0"/>
                <a:cs typeface="Arial" charset="0"/>
              </a:rPr>
              <a:t>Pancéřová ocel – </a:t>
            </a:r>
            <a:r>
              <a:rPr lang="cs-CZ" sz="2000" dirty="0" err="1" smtClean="0">
                <a:latin typeface="Arial" charset="0"/>
                <a:cs typeface="Arial" charset="0"/>
              </a:rPr>
              <a:t>Mn</a:t>
            </a:r>
            <a:endParaRPr lang="cs-CZ" sz="2000" dirty="0" smtClean="0">
              <a:latin typeface="Arial" charset="0"/>
              <a:cs typeface="Arial" charset="0"/>
            </a:endParaRPr>
          </a:p>
          <a:p>
            <a:r>
              <a:rPr lang="cs-CZ" sz="2000" dirty="0" smtClean="0">
                <a:latin typeface="Arial" charset="0"/>
                <a:cs typeface="Arial" charset="0"/>
              </a:rPr>
              <a:t>Magnetická ocel – </a:t>
            </a:r>
            <a:r>
              <a:rPr lang="cs-CZ" sz="2000" dirty="0" err="1" smtClean="0">
                <a:latin typeface="Arial" charset="0"/>
                <a:cs typeface="Arial" charset="0"/>
              </a:rPr>
              <a:t>Al</a:t>
            </a:r>
            <a:r>
              <a:rPr lang="cs-CZ" sz="2000" dirty="0" smtClean="0">
                <a:latin typeface="Arial" charset="0"/>
                <a:cs typeface="Arial" charset="0"/>
              </a:rPr>
              <a:t>, Co, Ni</a:t>
            </a:r>
          </a:p>
          <a:p>
            <a:r>
              <a:rPr lang="cs-CZ" sz="2000" dirty="0" smtClean="0">
                <a:latin typeface="Arial" charset="0"/>
                <a:cs typeface="Arial" charset="0"/>
              </a:rPr>
              <a:t>Pružinová ocel – </a:t>
            </a:r>
            <a:r>
              <a:rPr lang="cs-CZ" sz="2000" dirty="0" err="1" smtClean="0">
                <a:latin typeface="Arial" charset="0"/>
                <a:cs typeface="Arial" charset="0"/>
              </a:rPr>
              <a:t>Cr</a:t>
            </a:r>
            <a:endParaRPr lang="cs-CZ" sz="2000" dirty="0" smtClean="0">
              <a:latin typeface="Arial" charset="0"/>
              <a:cs typeface="Arial" charset="0"/>
            </a:endParaRPr>
          </a:p>
          <a:p>
            <a:r>
              <a:rPr lang="cs-CZ" sz="2000" dirty="0" smtClean="0">
                <a:latin typeface="Arial" charset="0"/>
                <a:cs typeface="Arial" charset="0"/>
              </a:rPr>
              <a:t>Karoserie aut - V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908720"/>
          </a:xfrm>
        </p:spPr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0" y="980728"/>
            <a:ext cx="9144000" cy="5145435"/>
          </a:xfrm>
        </p:spPr>
        <p:txBody>
          <a:bodyPr>
            <a:normAutofit/>
          </a:bodyPr>
          <a:lstStyle/>
          <a:p>
            <a:r>
              <a:rPr lang="cs-CZ" sz="1400" dirty="0" smtClean="0">
                <a:hlinkClick r:id="rId3"/>
              </a:rPr>
              <a:t>http://img.ephoto.sk/images/content/articles/6eae7815aedd8588218ca6f07d18dc1c9bdbaa41_big.jpg</a:t>
            </a:r>
            <a:endParaRPr lang="cs-CZ" sz="1400" dirty="0" smtClean="0"/>
          </a:p>
          <a:p>
            <a:r>
              <a:rPr lang="cs-CZ" sz="1400" dirty="0" smtClean="0">
                <a:hlinkClick r:id="rId4"/>
              </a:rPr>
              <a:t>http://upload.wikimedia.org/wikipedia/commons/5/5b/%D0%A3%D0%B3%D0%BE%D0%BB%D1%8C%D0%BD%D0%B8%D0%BA_%D0%92-%D0%92_%D1%87%D1%83%D0%B3%D1%83%D0%BD%D0%BD%D1%8B%D0%B9_15.jpg</a:t>
            </a:r>
            <a:endParaRPr lang="cs-CZ" sz="1400" dirty="0" smtClean="0"/>
          </a:p>
          <a:p>
            <a:r>
              <a:rPr lang="cs-CZ" sz="1400" dirty="0" smtClean="0">
                <a:hlinkClick r:id="rId5"/>
              </a:rPr>
              <a:t>http://www.</a:t>
            </a:r>
            <a:r>
              <a:rPr lang="cs-CZ" sz="1400" dirty="0" err="1" smtClean="0">
                <a:hlinkClick r:id="rId5"/>
              </a:rPr>
              <a:t>heunisch</a:t>
            </a:r>
            <a:r>
              <a:rPr lang="cs-CZ" sz="1400" dirty="0" smtClean="0">
                <a:hlinkClick r:id="rId5"/>
              </a:rPr>
              <a:t>-</a:t>
            </a:r>
            <a:r>
              <a:rPr lang="cs-CZ" sz="1400" dirty="0" err="1" smtClean="0">
                <a:hlinkClick r:id="rId5"/>
              </a:rPr>
              <a:t>guss.com</a:t>
            </a:r>
            <a:r>
              <a:rPr lang="cs-CZ" sz="1400" dirty="0" smtClean="0">
                <a:hlinkClick r:id="rId5"/>
              </a:rPr>
              <a:t>/typo3temp/</a:t>
            </a:r>
            <a:r>
              <a:rPr lang="cs-CZ" sz="1400" dirty="0" err="1" smtClean="0">
                <a:hlinkClick r:id="rId5"/>
              </a:rPr>
              <a:t>pics</a:t>
            </a:r>
            <a:r>
              <a:rPr lang="cs-CZ" sz="1400" dirty="0" smtClean="0">
                <a:hlinkClick r:id="rId5"/>
              </a:rPr>
              <a:t>/dc6127669e.png</a:t>
            </a:r>
            <a:endParaRPr lang="cs-CZ" sz="1400" dirty="0" smtClean="0"/>
          </a:p>
          <a:p>
            <a:r>
              <a:rPr lang="cs-CZ" sz="1400" dirty="0" smtClean="0">
                <a:hlinkClick r:id="rId6"/>
              </a:rPr>
              <a:t>http://www.</a:t>
            </a:r>
            <a:r>
              <a:rPr lang="cs-CZ" sz="1400" dirty="0" err="1" smtClean="0">
                <a:hlinkClick r:id="rId6"/>
              </a:rPr>
              <a:t>rojan.cz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obrazky</a:t>
            </a:r>
            <a:r>
              <a:rPr lang="cs-CZ" sz="1400" dirty="0" smtClean="0">
                <a:hlinkClick r:id="rId6"/>
              </a:rPr>
              <a:t>/</a:t>
            </a:r>
            <a:r>
              <a:rPr lang="cs-CZ" sz="1400" dirty="0" err="1" smtClean="0">
                <a:hlinkClick r:id="rId6"/>
              </a:rPr>
              <a:t>kanalova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mriz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zn</a:t>
            </a:r>
            <a:r>
              <a:rPr lang="cs-CZ" sz="1400" dirty="0" smtClean="0">
                <a:hlinkClick r:id="rId6"/>
              </a:rPr>
              <a:t>-</a:t>
            </a:r>
            <a:r>
              <a:rPr lang="cs-CZ" sz="1400" dirty="0" err="1" smtClean="0">
                <a:hlinkClick r:id="rId6"/>
              </a:rPr>
              <a:t>rpg</a:t>
            </a:r>
            <a:r>
              <a:rPr lang="cs-CZ" sz="1400" dirty="0" smtClean="0">
                <a:hlinkClick r:id="rId6"/>
              </a:rPr>
              <a:t>-2.jpg</a:t>
            </a:r>
            <a:endParaRPr lang="cs-CZ" sz="1400" dirty="0" smtClean="0"/>
          </a:p>
          <a:p>
            <a:r>
              <a:rPr lang="cs-CZ" sz="1400" dirty="0" smtClean="0">
                <a:hlinkClick r:id="rId7"/>
              </a:rPr>
              <a:t>http://www.</a:t>
            </a:r>
            <a:r>
              <a:rPr lang="cs-CZ" sz="1400" dirty="0" err="1" smtClean="0">
                <a:hlinkClick r:id="rId7"/>
              </a:rPr>
              <a:t>kvalitni</a:t>
            </a:r>
            <a:r>
              <a:rPr lang="cs-CZ" sz="1400" dirty="0" smtClean="0">
                <a:hlinkClick r:id="rId7"/>
              </a:rPr>
              <a:t>-hrnce.</a:t>
            </a:r>
            <a:r>
              <a:rPr lang="cs-CZ" sz="1400" dirty="0" err="1" smtClean="0">
                <a:hlinkClick r:id="rId7"/>
              </a:rPr>
              <a:t>cz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wp</a:t>
            </a:r>
            <a:r>
              <a:rPr lang="cs-CZ" sz="1400" dirty="0" smtClean="0">
                <a:hlinkClick r:id="rId7"/>
              </a:rPr>
              <a:t>-</a:t>
            </a:r>
            <a:r>
              <a:rPr lang="cs-CZ" sz="1400" dirty="0" err="1" smtClean="0">
                <a:hlinkClick r:id="rId7"/>
              </a:rPr>
              <a:t>content</a:t>
            </a:r>
            <a:r>
              <a:rPr lang="cs-CZ" sz="1400" dirty="0" smtClean="0">
                <a:hlinkClick r:id="rId7"/>
              </a:rPr>
              <a:t>/</a:t>
            </a:r>
            <a:r>
              <a:rPr lang="cs-CZ" sz="1400" dirty="0" err="1" smtClean="0">
                <a:hlinkClick r:id="rId7"/>
              </a:rPr>
              <a:t>uploads</a:t>
            </a:r>
            <a:r>
              <a:rPr lang="cs-CZ" sz="1400" dirty="0" smtClean="0">
                <a:hlinkClick r:id="rId7"/>
              </a:rPr>
              <a:t>/hrnec-litina.</a:t>
            </a:r>
            <a:r>
              <a:rPr lang="cs-CZ" sz="1400" dirty="0" err="1" smtClean="0">
                <a:hlinkClick r:id="rId7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8"/>
              </a:rPr>
              <a:t>http://www.fitness4u.cz/283-571-</a:t>
            </a:r>
            <a:r>
              <a:rPr lang="cs-CZ" sz="1400" dirty="0" err="1" smtClean="0">
                <a:hlinkClick r:id="rId8"/>
              </a:rPr>
              <a:t>thickbox</a:t>
            </a:r>
            <a:r>
              <a:rPr lang="cs-CZ" sz="1400" dirty="0" smtClean="0">
                <a:hlinkClick r:id="rId8"/>
              </a:rPr>
              <a:t>/</a:t>
            </a:r>
            <a:r>
              <a:rPr lang="cs-CZ" sz="1400" dirty="0" err="1" smtClean="0">
                <a:hlinkClick r:id="rId8"/>
              </a:rPr>
              <a:t>cinka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jednorucni</a:t>
            </a:r>
            <a:r>
              <a:rPr lang="cs-CZ" sz="1400" dirty="0" smtClean="0">
                <a:hlinkClick r:id="rId8"/>
              </a:rPr>
              <a:t>-</a:t>
            </a:r>
            <a:r>
              <a:rPr lang="cs-CZ" sz="1400" dirty="0" err="1" smtClean="0">
                <a:hlinkClick r:id="rId8"/>
              </a:rPr>
              <a:t>nakladaci</a:t>
            </a:r>
            <a:r>
              <a:rPr lang="cs-CZ" sz="1400" dirty="0" smtClean="0">
                <a:hlinkClick r:id="rId8"/>
              </a:rPr>
              <a:t>-20-kg-litina.</a:t>
            </a:r>
            <a:r>
              <a:rPr lang="cs-CZ" sz="1400" dirty="0" err="1" smtClean="0">
                <a:hlinkClick r:id="rId8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9"/>
              </a:rPr>
              <a:t>http://viadrus.cz/doc/radiatory_img/foto3-31.jpg</a:t>
            </a:r>
            <a:endParaRPr lang="cs-CZ" sz="1400" dirty="0" smtClean="0"/>
          </a:p>
          <a:p>
            <a:r>
              <a:rPr lang="cs-CZ" sz="1400" dirty="0" smtClean="0">
                <a:hlinkClick r:id="rId10"/>
              </a:rPr>
              <a:t>http://upload.wikimedia.org/wikipedia/commons/3/3a/Bessemer_5180.JPG</a:t>
            </a:r>
            <a:endParaRPr lang="cs-CZ" sz="1400" dirty="0" smtClean="0"/>
          </a:p>
          <a:p>
            <a:r>
              <a:rPr lang="cs-CZ" sz="1400" dirty="0" smtClean="0">
                <a:hlinkClick r:id="rId11"/>
              </a:rPr>
              <a:t>http://www.</a:t>
            </a:r>
            <a:r>
              <a:rPr lang="cs-CZ" sz="1400" dirty="0" err="1" smtClean="0">
                <a:hlinkClick r:id="rId11"/>
              </a:rPr>
              <a:t>strojirenstvi.wz.cz</a:t>
            </a:r>
            <a:r>
              <a:rPr lang="cs-CZ" sz="1400" dirty="0" smtClean="0">
                <a:hlinkClick r:id="rId11"/>
              </a:rPr>
              <a:t>/</a:t>
            </a:r>
            <a:r>
              <a:rPr lang="cs-CZ" sz="1400" dirty="0" err="1" smtClean="0">
                <a:hlinkClick r:id="rId11"/>
              </a:rPr>
              <a:t>stt</a:t>
            </a:r>
            <a:r>
              <a:rPr lang="cs-CZ" sz="1400" dirty="0" smtClean="0">
                <a:hlinkClick r:id="rId11"/>
              </a:rPr>
              <a:t>/rocnik1/obr/01-02-konvertor.</a:t>
            </a:r>
            <a:r>
              <a:rPr lang="cs-CZ" sz="1400" dirty="0" err="1" smtClean="0">
                <a:hlinkClick r:id="rId11"/>
              </a:rPr>
              <a:t>jpg</a:t>
            </a:r>
            <a:endParaRPr lang="cs-CZ" sz="1400" dirty="0" smtClean="0"/>
          </a:p>
          <a:p>
            <a:r>
              <a:rPr lang="cs-CZ" sz="1400" dirty="0" smtClean="0">
                <a:hlinkClick r:id="rId12"/>
              </a:rPr>
              <a:t>http://geologie.</a:t>
            </a:r>
            <a:r>
              <a:rPr lang="cs-CZ" sz="1400" dirty="0" err="1" smtClean="0">
                <a:hlinkClick r:id="rId12"/>
              </a:rPr>
              <a:t>vsb.cz</a:t>
            </a:r>
            <a:r>
              <a:rPr lang="cs-CZ" sz="1400" dirty="0" smtClean="0">
                <a:hlinkClick r:id="rId12"/>
              </a:rPr>
              <a:t>/</a:t>
            </a:r>
            <a:r>
              <a:rPr lang="cs-CZ" sz="1400" dirty="0" err="1" smtClean="0">
                <a:hlinkClick r:id="rId12"/>
              </a:rPr>
              <a:t>loziska</a:t>
            </a:r>
            <a:r>
              <a:rPr lang="cs-CZ" sz="1400" dirty="0" smtClean="0">
                <a:hlinkClick r:id="rId12"/>
              </a:rPr>
              <a:t>/suroviny/</a:t>
            </a:r>
            <a:r>
              <a:rPr lang="cs-CZ" sz="1400" dirty="0" err="1" smtClean="0">
                <a:hlinkClick r:id="rId12"/>
              </a:rPr>
              <a:t>zelezo</a:t>
            </a:r>
            <a:r>
              <a:rPr lang="cs-CZ" sz="1400" dirty="0" smtClean="0">
                <a:hlinkClick r:id="rId12"/>
              </a:rPr>
              <a:t>/poldi1.JPG</a:t>
            </a:r>
            <a:endParaRPr lang="cs-CZ" sz="1400" dirty="0" smtClean="0"/>
          </a:p>
          <a:p>
            <a:r>
              <a:rPr lang="cs-CZ" sz="1400" dirty="0" smtClean="0">
                <a:hlinkClick r:id="rId13"/>
              </a:rPr>
              <a:t>https://www.cee.siemens.com/web/cz/cz/corporate/portal/home/o_nas/inovace/PublishingImages/setreni-oceli-2-450x300.jpg</a:t>
            </a:r>
            <a:endParaRPr lang="cs-CZ" sz="1400" dirty="0" smtClean="0"/>
          </a:p>
          <a:p>
            <a:endParaRPr lang="cs-CZ" sz="1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3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646B86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88E2FF"/>
      </a:hlink>
      <a:folHlink>
        <a:srgbClr val="2A363C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607</TotalTime>
  <Words>247</Words>
  <Application>Microsoft Office PowerPoint</Application>
  <PresentationFormat>Předvádění na obrazovce (4:3)</PresentationFormat>
  <Paragraphs>88</Paragraphs>
  <Slides>9</Slides>
  <Notes>9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ZPRACOVÁNÍ ŽELEZA</vt:lpstr>
      <vt:lpstr>Litina</vt:lpstr>
      <vt:lpstr>Užití litiny</vt:lpstr>
      <vt:lpstr>Ocel </vt:lpstr>
      <vt:lpstr>Zařízení pro výrobu železa</vt:lpstr>
      <vt:lpstr>Zařízení pro výrobu železa</vt:lpstr>
      <vt:lpstr>Úpravy oceli a její využití 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Tomáš Starove</dc:creator>
  <cp:lastModifiedBy>Tomáš Starove</cp:lastModifiedBy>
  <cp:revision>46</cp:revision>
  <dcterms:created xsi:type="dcterms:W3CDTF">2014-03-08T09:34:51Z</dcterms:created>
  <dcterms:modified xsi:type="dcterms:W3CDTF">2014-03-10T18:26:11Z</dcterms:modified>
</cp:coreProperties>
</file>