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Střední styl 4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3672724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2107138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1445529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74EB049-1AC7-4E04-B456-9050F4636B84}"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3230835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74EB049-1AC7-4E04-B456-9050F4636B84}" type="datetimeFigureOut">
              <a:rPr lang="cs-CZ" smtClean="0"/>
              <a:pPr/>
              <a:t>27.3.2012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1132729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774EB049-1AC7-4E04-B456-9050F4636B84}" type="datetimeFigureOut">
              <a:rPr lang="cs-CZ" smtClean="0"/>
              <a:pPr/>
              <a:t>27.3.2012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1259815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74EB049-1AC7-4E04-B456-9050F4636B84}" type="datetimeFigureOut">
              <a:rPr lang="cs-CZ" smtClean="0"/>
              <a:pPr/>
              <a:t>27.3.2012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2402154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74EB049-1AC7-4E04-B456-9050F4636B84}"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3714974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74EB049-1AC7-4E04-B456-9050F4636B84}" type="datetimeFigureOut">
              <a:rPr lang="cs-CZ" smtClean="0"/>
              <a:pPr/>
              <a:t>27.3.2012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1263692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57097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332564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alpha val="73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4EB049-1AC7-4E04-B456-9050F4636B84}" type="datetimeFigureOut">
              <a:rPr lang="cs-CZ" smtClean="0"/>
              <a:pPr/>
              <a:t>27.3.2012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BCDEC9-2D52-4EFF-9E0E-757B1B50A8B8}" type="slidenum">
              <a:rPr lang="cs-CZ" smtClean="0"/>
              <a:pPr/>
              <a:t>‹#›</a:t>
            </a:fld>
            <a:endParaRPr lang="cs-CZ"/>
          </a:p>
        </p:txBody>
      </p:sp>
    </p:spTree>
    <p:extLst>
      <p:ext uri="{BB962C8B-B14F-4D97-AF65-F5344CB8AC3E}">
        <p14:creationId xmlns:p14="http://schemas.microsoft.com/office/powerpoint/2010/main" xmlns="" val="3201185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62980" y="908720"/>
            <a:ext cx="7772400" cy="1470025"/>
          </a:xfrm>
        </p:spPr>
        <p:style>
          <a:lnRef idx="1">
            <a:schemeClr val="accent6"/>
          </a:lnRef>
          <a:fillRef idx="2">
            <a:schemeClr val="accent6"/>
          </a:fillRef>
          <a:effectRef idx="1">
            <a:schemeClr val="accent6"/>
          </a:effectRef>
          <a:fontRef idx="minor">
            <a:schemeClr val="dk1"/>
          </a:fontRef>
        </p:style>
        <p:txBody>
          <a:bodyPr/>
          <a:lstStyle/>
          <a:p>
            <a:r>
              <a:rPr lang="cs-CZ" dirty="0" smtClean="0"/>
              <a:t>Souvětí podřadné</a:t>
            </a:r>
            <a:endParaRPr lang="cs-CZ"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691680" y="5593177"/>
            <a:ext cx="5715000" cy="1247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Podnadpis 2"/>
          <p:cNvSpPr txBox="1">
            <a:spLocks/>
          </p:cNvSpPr>
          <p:nvPr/>
        </p:nvSpPr>
        <p:spPr>
          <a:xfrm>
            <a:off x="1323608" y="4959032"/>
            <a:ext cx="6400800" cy="456456"/>
          </a:xfrm>
          <a:prstGeom prst="rect">
            <a:avLst/>
          </a:prstGeom>
        </p:spPr>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cs-CZ" smtClean="0">
                <a:solidFill>
                  <a:schemeClr val="tx1"/>
                </a:solidFill>
              </a:rPr>
              <a:t>VY_32_INOVACE_03-33</a:t>
            </a:r>
            <a:endParaRPr lang="cs-CZ" dirty="0">
              <a:solidFill>
                <a:schemeClr val="tx1"/>
              </a:solidFill>
            </a:endParaRPr>
          </a:p>
        </p:txBody>
      </p:sp>
      <p:graphicFrame>
        <p:nvGraphicFramePr>
          <p:cNvPr id="6" name="Tabulka 5"/>
          <p:cNvGraphicFramePr>
            <a:graphicFrameLocks noGrp="1"/>
          </p:cNvGraphicFramePr>
          <p:nvPr>
            <p:extLst>
              <p:ext uri="{D42A27DB-BD31-4B8C-83A1-F6EECF244321}">
                <p14:modId xmlns:p14="http://schemas.microsoft.com/office/powerpoint/2010/main" xmlns="" val="3740871230"/>
              </p:ext>
            </p:extLst>
          </p:nvPr>
        </p:nvGraphicFramePr>
        <p:xfrm>
          <a:off x="1419810" y="2583160"/>
          <a:ext cx="6208395" cy="2103120"/>
        </p:xfrm>
        <a:graphic>
          <a:graphicData uri="http://schemas.openxmlformats.org/drawingml/2006/table">
            <a:tbl>
              <a:tblPr firstRow="1" firstCol="1" bandRow="1">
                <a:tableStyleId>{5C22544A-7EE6-4342-B048-85BDC9FD1C3A}</a:tableStyleId>
              </a:tblPr>
              <a:tblGrid>
                <a:gridCol w="1508760"/>
                <a:gridCol w="4699635"/>
              </a:tblGrid>
              <a:tr h="0">
                <a:tc>
                  <a:txBody>
                    <a:bodyPr/>
                    <a:lstStyle/>
                    <a:p>
                      <a:pPr hangingPunct="0">
                        <a:spcAft>
                          <a:spcPts val="0"/>
                        </a:spcAft>
                      </a:pPr>
                      <a:r>
                        <a:rPr lang="cs-CZ" sz="1400" kern="50" dirty="0">
                          <a:effectLst/>
                        </a:rPr>
                        <a:t>Ročník:</a:t>
                      </a:r>
                      <a:endParaRPr lang="cs-CZ" sz="1200" kern="50" dirty="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7.</a:t>
                      </a:r>
                    </a:p>
                    <a:p>
                      <a:pPr hangingPunct="0">
                        <a:spcAft>
                          <a:spcPts val="0"/>
                        </a:spcAft>
                      </a:pP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Vzdělávací oblast: </a:t>
                      </a:r>
                      <a:endParaRPr lang="cs-CZ" sz="1200" kern="50">
                        <a:effectLst/>
                        <a:latin typeface="Times New Roman"/>
                        <a:ea typeface="Times New Roman"/>
                      </a:endParaRPr>
                    </a:p>
                  </a:txBody>
                  <a:tcPr marL="68580" marR="68580" marT="0" marB="0"/>
                </a:tc>
                <a:tc>
                  <a:txBody>
                    <a:bodyPr/>
                    <a:lstStyle/>
                    <a:p>
                      <a:pPr marL="0" marR="0" indent="0" algn="l" defTabSz="914400" rtl="0" eaLnBrk="1" fontAlgn="auto" latinLnBrk="0" hangingPunct="0">
                        <a:lnSpc>
                          <a:spcPct val="100000"/>
                        </a:lnSpc>
                        <a:spcBef>
                          <a:spcPts val="0"/>
                        </a:spcBef>
                        <a:spcAft>
                          <a:spcPts val="0"/>
                        </a:spcAft>
                        <a:buClrTx/>
                        <a:buSzTx/>
                        <a:buFontTx/>
                        <a:buNone/>
                        <a:tabLst/>
                        <a:defRPr/>
                      </a:pPr>
                      <a:r>
                        <a:rPr lang="cs-CZ" sz="1400" kern="50" dirty="0">
                          <a:effectLst/>
                        </a:rPr>
                        <a:t> </a:t>
                      </a:r>
                      <a:r>
                        <a:rPr lang="cs-CZ" sz="1200" kern="50" dirty="0" smtClean="0">
                          <a:effectLst/>
                        </a:rPr>
                        <a:t>Jazyk a</a:t>
                      </a:r>
                      <a:r>
                        <a:rPr lang="cs-CZ" sz="1200" kern="50" baseline="0" dirty="0" smtClean="0">
                          <a:effectLst/>
                        </a:rPr>
                        <a:t> jazyková komunikace</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Vzdělávací obor:</a:t>
                      </a:r>
                      <a:endParaRPr lang="cs-CZ" sz="1200" kern="50">
                        <a:effectLst/>
                        <a:latin typeface="Times New Roman"/>
                        <a:ea typeface="Times New Roman"/>
                      </a:endParaRPr>
                    </a:p>
                  </a:txBody>
                  <a:tcPr marL="68580" marR="68580" marT="0" marB="0"/>
                </a:tc>
                <a:tc>
                  <a:txBody>
                    <a:bodyPr/>
                    <a:lstStyle/>
                    <a:p>
                      <a:pPr marL="0" marR="0" indent="0" algn="l" defTabSz="914400" rtl="0" eaLnBrk="1" fontAlgn="auto" latinLnBrk="0" hangingPunct="0">
                        <a:lnSpc>
                          <a:spcPct val="100000"/>
                        </a:lnSpc>
                        <a:spcBef>
                          <a:spcPts val="0"/>
                        </a:spcBef>
                        <a:spcAft>
                          <a:spcPts val="0"/>
                        </a:spcAft>
                        <a:buClrTx/>
                        <a:buSzTx/>
                        <a:buFontTx/>
                        <a:buNone/>
                        <a:tabLst/>
                        <a:defRPr/>
                      </a:pPr>
                      <a:r>
                        <a:rPr lang="cs-CZ" sz="1200" kern="50" dirty="0" smtClean="0">
                          <a:effectLst/>
                        </a:rPr>
                        <a:t>Český jazyk a literatura</a:t>
                      </a:r>
                      <a:endParaRPr lang="cs-CZ" sz="1100" kern="50" dirty="0" smtClean="0">
                        <a:effectLst/>
                      </a:endParaRPr>
                    </a:p>
                  </a:txBody>
                  <a:tcPr marL="68580" marR="68580" marT="0" marB="0"/>
                </a:tc>
              </a:tr>
              <a:tr h="0">
                <a:tc>
                  <a:txBody>
                    <a:bodyPr/>
                    <a:lstStyle/>
                    <a:p>
                      <a:pPr hangingPunct="0">
                        <a:spcAft>
                          <a:spcPts val="0"/>
                        </a:spcAft>
                      </a:pPr>
                      <a:r>
                        <a:rPr lang="cs-CZ" sz="1400" kern="50">
                          <a:effectLst/>
                        </a:rPr>
                        <a:t>Tematický okruh:</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Skladba</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Téma:</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200" kern="50" dirty="0" smtClean="0">
                          <a:effectLst/>
                          <a:latin typeface="Times New Roman"/>
                          <a:ea typeface="Times New Roman"/>
                        </a:rPr>
                        <a:t>Souvětí podřadné</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Jméno autora:</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Libuše </a:t>
                      </a:r>
                      <a:r>
                        <a:rPr lang="cs-CZ" sz="1400" kern="50" dirty="0" err="1" smtClean="0">
                          <a:effectLst/>
                        </a:rPr>
                        <a:t>Gondkovská</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Vytvořeno dne:</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2. </a:t>
                      </a:r>
                      <a:r>
                        <a:rPr lang="cs-CZ" sz="1400" kern="50" smtClean="0">
                          <a:effectLst/>
                        </a:rPr>
                        <a:t>8. </a:t>
                      </a:r>
                      <a:r>
                        <a:rPr lang="cs-CZ" sz="1400" kern="50" dirty="0" smtClean="0">
                          <a:effectLst/>
                        </a:rPr>
                        <a:t>2011</a:t>
                      </a:r>
                      <a:endParaRPr lang="cs-CZ" sz="1200" kern="50" dirty="0">
                        <a:effectLst/>
                        <a:latin typeface="Times New Roman"/>
                        <a:ea typeface="Times New Roman"/>
                      </a:endParaRPr>
                    </a:p>
                  </a:txBody>
                  <a:tcPr marL="68580" marR="68580" marT="0" marB="0"/>
                </a:tc>
              </a:tr>
              <a:tr h="0">
                <a:tc>
                  <a:txBody>
                    <a:bodyPr/>
                    <a:lstStyle/>
                    <a:p>
                      <a:pPr hangingPunct="0">
                        <a:spcAft>
                          <a:spcPts val="0"/>
                        </a:spcAft>
                      </a:pPr>
                      <a:r>
                        <a:rPr lang="cs-CZ" sz="1400" kern="50">
                          <a:effectLst/>
                        </a:rPr>
                        <a:t>Metodický popis,</a:t>
                      </a:r>
                      <a:endParaRPr lang="cs-CZ" sz="1200" kern="50">
                        <a:effectLst/>
                      </a:endParaRPr>
                    </a:p>
                    <a:p>
                      <a:pPr hangingPunct="0">
                        <a:spcAft>
                          <a:spcPts val="0"/>
                        </a:spcAft>
                      </a:pPr>
                      <a:r>
                        <a:rPr lang="cs-CZ" sz="1400" kern="50">
                          <a:effectLst/>
                        </a:rPr>
                        <a:t>(anotace):</a:t>
                      </a:r>
                      <a:endParaRPr lang="cs-CZ" sz="1200" kern="50">
                        <a:effectLst/>
                        <a:latin typeface="Times New Roman"/>
                        <a:ea typeface="Times New Roman"/>
                      </a:endParaRPr>
                    </a:p>
                  </a:txBody>
                  <a:tcPr marL="68580" marR="68580" marT="0" marB="0"/>
                </a:tc>
                <a:tc>
                  <a:txBody>
                    <a:bodyPr/>
                    <a:lstStyle/>
                    <a:p>
                      <a:pPr hangingPunct="0">
                        <a:spcAft>
                          <a:spcPts val="0"/>
                        </a:spcAft>
                      </a:pPr>
                      <a:r>
                        <a:rPr lang="cs-CZ" sz="1400" kern="50" dirty="0">
                          <a:effectLst/>
                        </a:rPr>
                        <a:t> </a:t>
                      </a:r>
                      <a:r>
                        <a:rPr lang="cs-CZ" sz="1400" kern="50" dirty="0" smtClean="0">
                          <a:effectLst/>
                        </a:rPr>
                        <a:t>Prohlubující</a:t>
                      </a:r>
                      <a:r>
                        <a:rPr lang="cs-CZ" sz="1400" kern="50" baseline="0" dirty="0" smtClean="0">
                          <a:effectLst/>
                        </a:rPr>
                        <a:t> učivo o </a:t>
                      </a:r>
                      <a:r>
                        <a:rPr lang="cs-CZ" sz="1400" kern="50" baseline="0" smtClean="0">
                          <a:effectLst/>
                        </a:rPr>
                        <a:t>vedlejších větách</a:t>
                      </a:r>
                      <a:endParaRPr lang="cs-CZ" sz="1200" kern="50" dirty="0">
                        <a:effectLst/>
                        <a:latin typeface="Times New Roman"/>
                        <a:ea typeface="Times New Roman"/>
                      </a:endParaRPr>
                    </a:p>
                  </a:txBody>
                  <a:tcPr marL="68580" marR="68580" marT="0" marB="0"/>
                </a:tc>
              </a:tr>
            </a:tbl>
          </a:graphicData>
        </a:graphic>
      </p:graphicFrame>
    </p:spTree>
    <p:extLst>
      <p:ext uri="{BB962C8B-B14F-4D97-AF65-F5344CB8AC3E}">
        <p14:creationId xmlns:p14="http://schemas.microsoft.com/office/powerpoint/2010/main" xmlns="" val="498468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Nadpis 1"/>
          <p:cNvSpPr>
            <a:spLocks noGrp="1"/>
          </p:cNvSpPr>
          <p:nvPr>
            <p:ph type="ctrTitle"/>
          </p:nvPr>
        </p:nvSpPr>
        <p:spPr/>
        <p:style>
          <a:lnRef idx="0">
            <a:schemeClr val="accent6"/>
          </a:lnRef>
          <a:fillRef idx="3">
            <a:schemeClr val="accent6"/>
          </a:fillRef>
          <a:effectRef idx="3">
            <a:schemeClr val="accent6"/>
          </a:effectRef>
          <a:fontRef idx="minor">
            <a:schemeClr val="lt1"/>
          </a:fontRef>
        </p:style>
        <p:txBody>
          <a:bodyPr>
            <a:normAutofit/>
          </a:bodyPr>
          <a:lstStyle/>
          <a:p>
            <a:r>
              <a:rPr lang="cs-CZ" dirty="0" smtClean="0">
                <a:solidFill>
                  <a:schemeClr val="tx1"/>
                </a:solidFill>
              </a:rPr>
              <a:t>Souvětí podřadné</a:t>
            </a:r>
            <a:endParaRPr lang="cs-CZ" dirty="0">
              <a:solidFill>
                <a:schemeClr val="tx1"/>
              </a:solidFill>
            </a:endParaRPr>
          </a:p>
        </p:txBody>
      </p:sp>
      <p:sp>
        <p:nvSpPr>
          <p:cNvPr id="3" name="Podnadpis 2"/>
          <p:cNvSpPr>
            <a:spLocks noGrp="1"/>
          </p:cNvSpPr>
          <p:nvPr>
            <p:ph type="subTitle" idx="1"/>
          </p:nvPr>
        </p:nvSpPr>
        <p:spPr/>
        <p:style>
          <a:lnRef idx="0">
            <a:schemeClr val="accent6"/>
          </a:lnRef>
          <a:fillRef idx="3">
            <a:schemeClr val="accent6"/>
          </a:fillRef>
          <a:effectRef idx="3">
            <a:schemeClr val="accent6"/>
          </a:effectRef>
          <a:fontRef idx="minor">
            <a:schemeClr val="lt1"/>
          </a:fontRef>
        </p:style>
        <p:txBody>
          <a:bodyPr/>
          <a:lstStyle/>
          <a:p>
            <a:r>
              <a:rPr lang="cs-CZ" dirty="0" smtClean="0">
                <a:solidFill>
                  <a:schemeClr val="tx1"/>
                </a:solidFill>
              </a:rPr>
              <a:t>Věty k rozboru</a:t>
            </a:r>
            <a:endParaRPr lang="cs-CZ" dirty="0">
              <a:solidFill>
                <a:schemeClr val="tx1"/>
              </a:solidFill>
            </a:endParaRPr>
          </a:p>
        </p:txBody>
      </p:sp>
    </p:spTree>
    <p:extLst>
      <p:ext uri="{BB962C8B-B14F-4D97-AF65-F5344CB8AC3E}">
        <p14:creationId xmlns:p14="http://schemas.microsoft.com/office/powerpoint/2010/main" xmlns="" val="2024652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6"/>
          </a:lnRef>
          <a:fillRef idx="3">
            <a:schemeClr val="accent6"/>
          </a:fillRef>
          <a:effectRef idx="2">
            <a:schemeClr val="accent6"/>
          </a:effectRef>
          <a:fontRef idx="minor">
            <a:schemeClr val="lt1"/>
          </a:fontRef>
        </p:style>
        <p:txBody>
          <a:bodyPr/>
          <a:lstStyle/>
          <a:p>
            <a:r>
              <a:rPr lang="cs-CZ" dirty="0" smtClean="0"/>
              <a:t>Urči VH, VV, druh VV.</a:t>
            </a:r>
            <a:endParaRPr lang="cs-CZ" dirty="0"/>
          </a:p>
        </p:txBody>
      </p:sp>
      <p:sp>
        <p:nvSpPr>
          <p:cNvPr id="3" name="Zástupný symbol pro obsah 2"/>
          <p:cNvSpPr>
            <a:spLocks noGrp="1"/>
          </p:cNvSpPr>
          <p:nvPr>
            <p:ph idx="1"/>
          </p:nvPr>
        </p:nvSpPr>
        <p:spPr>
          <a:xfrm>
            <a:off x="158824" y="1571939"/>
            <a:ext cx="8839200" cy="4953405"/>
          </a:xfrm>
        </p:spPr>
        <p:style>
          <a:lnRef idx="1">
            <a:schemeClr val="accent6"/>
          </a:lnRef>
          <a:fillRef idx="2">
            <a:schemeClr val="accent6"/>
          </a:fillRef>
          <a:effectRef idx="1">
            <a:schemeClr val="accent6"/>
          </a:effectRef>
          <a:fontRef idx="minor">
            <a:schemeClr val="dk1"/>
          </a:fontRef>
        </p:style>
        <p:txBody>
          <a:bodyPr>
            <a:normAutofit/>
          </a:bodyPr>
          <a:lstStyle/>
          <a:p>
            <a:pPr hangingPunct="0"/>
            <a:endParaRPr lang="cs-CZ" b="1" dirty="0" smtClean="0"/>
          </a:p>
          <a:p>
            <a:pPr hangingPunct="0"/>
            <a:r>
              <a:rPr lang="cs-CZ" b="1" dirty="0" smtClean="0"/>
              <a:t>Jestliže </a:t>
            </a:r>
            <a:r>
              <a:rPr lang="cs-CZ" b="1" dirty="0"/>
              <a:t>bude pršet, zůstaneme doma</a:t>
            </a:r>
            <a:r>
              <a:rPr lang="cs-CZ" b="1" dirty="0" smtClean="0"/>
              <a:t>.</a:t>
            </a:r>
          </a:p>
          <a:p>
            <a:pPr hangingPunct="0"/>
            <a:endParaRPr lang="cs-CZ" b="1" dirty="0" smtClean="0"/>
          </a:p>
          <a:p>
            <a:pPr hangingPunct="0"/>
            <a:r>
              <a:rPr lang="cs-CZ" b="1" dirty="0" smtClean="0"/>
              <a:t>Naše vesnice </a:t>
            </a:r>
            <a:r>
              <a:rPr lang="cs-CZ" b="1" dirty="0"/>
              <a:t>se mi líbí, protože je </a:t>
            </a:r>
            <a:r>
              <a:rPr lang="cs-CZ" b="1" dirty="0" smtClean="0"/>
              <a:t>upravená.</a:t>
            </a:r>
            <a:endParaRPr lang="cs-CZ" dirty="0"/>
          </a:p>
          <a:p>
            <a:pPr hangingPunct="0"/>
            <a:endParaRPr lang="cs-CZ" b="1" dirty="0" smtClean="0"/>
          </a:p>
          <a:p>
            <a:pPr hangingPunct="0"/>
            <a:r>
              <a:rPr lang="cs-CZ" b="1" dirty="0" smtClean="0"/>
              <a:t>Museli </a:t>
            </a:r>
            <a:r>
              <a:rPr lang="cs-CZ" b="1" dirty="0"/>
              <a:t>se schovat, </a:t>
            </a:r>
            <a:r>
              <a:rPr lang="cs-CZ" b="1" dirty="0" smtClean="0"/>
              <a:t>jakmile </a:t>
            </a:r>
            <a:r>
              <a:rPr lang="cs-CZ" b="1" dirty="0"/>
              <a:t>začala </a:t>
            </a:r>
            <a:r>
              <a:rPr lang="cs-CZ" b="1" dirty="0" smtClean="0"/>
              <a:t>bouře.</a:t>
            </a:r>
          </a:p>
          <a:p>
            <a:pPr hangingPunct="0"/>
            <a:endParaRPr lang="cs-CZ" dirty="0"/>
          </a:p>
          <a:p>
            <a:pPr lvl="0" hangingPunct="0"/>
            <a:r>
              <a:rPr lang="cs-CZ" b="1" dirty="0" smtClean="0"/>
              <a:t>Měla dojem</a:t>
            </a:r>
            <a:r>
              <a:rPr lang="cs-CZ" b="1" dirty="0"/>
              <a:t>, že </a:t>
            </a:r>
            <a:r>
              <a:rPr lang="cs-CZ" b="1" dirty="0" smtClean="0"/>
              <a:t>ji </a:t>
            </a:r>
            <a:r>
              <a:rPr lang="cs-CZ" b="1" dirty="0"/>
              <a:t>chce okrást.</a:t>
            </a:r>
            <a:endParaRPr lang="cs-CZ" dirty="0"/>
          </a:p>
          <a:p>
            <a:pPr hangingPunct="0"/>
            <a:endParaRPr lang="cs-CZ" dirty="0"/>
          </a:p>
          <a:p>
            <a:pPr lvl="0" hangingPunct="0"/>
            <a:endParaRPr lang="cs-CZ" dirty="0"/>
          </a:p>
        </p:txBody>
      </p:sp>
      <p:sp>
        <p:nvSpPr>
          <p:cNvPr id="5" name="Obdélník 4"/>
          <p:cNvSpPr/>
          <p:nvPr/>
        </p:nvSpPr>
        <p:spPr>
          <a:xfrm>
            <a:off x="1164837" y="5229200"/>
            <a:ext cx="576064"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1HV</a:t>
            </a:r>
            <a:endParaRPr lang="cs-CZ" dirty="0">
              <a:solidFill>
                <a:schemeClr val="tx1"/>
              </a:solidFill>
            </a:endParaRPr>
          </a:p>
        </p:txBody>
      </p:sp>
      <p:sp>
        <p:nvSpPr>
          <p:cNvPr id="6" name="Obdélník 5"/>
          <p:cNvSpPr/>
          <p:nvPr/>
        </p:nvSpPr>
        <p:spPr>
          <a:xfrm>
            <a:off x="1739512" y="4135036"/>
            <a:ext cx="576064"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1HV</a:t>
            </a:r>
            <a:endParaRPr lang="cs-CZ" dirty="0">
              <a:solidFill>
                <a:schemeClr val="tx1"/>
              </a:solidFill>
            </a:endParaRPr>
          </a:p>
        </p:txBody>
      </p:sp>
      <p:sp>
        <p:nvSpPr>
          <p:cNvPr id="7" name="Obdélník 6"/>
          <p:cNvSpPr/>
          <p:nvPr/>
        </p:nvSpPr>
        <p:spPr>
          <a:xfrm>
            <a:off x="5511652" y="1717576"/>
            <a:ext cx="576064"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1HV</a:t>
            </a:r>
            <a:endParaRPr lang="cs-CZ" dirty="0">
              <a:solidFill>
                <a:schemeClr val="tx1"/>
              </a:solidFill>
            </a:endParaRPr>
          </a:p>
        </p:txBody>
      </p:sp>
      <p:sp>
        <p:nvSpPr>
          <p:cNvPr id="8" name="Obdélník 7"/>
          <p:cNvSpPr/>
          <p:nvPr/>
        </p:nvSpPr>
        <p:spPr>
          <a:xfrm>
            <a:off x="1619672" y="2852763"/>
            <a:ext cx="576064"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1HV</a:t>
            </a:r>
            <a:endParaRPr lang="cs-CZ" dirty="0">
              <a:solidFill>
                <a:schemeClr val="tx1"/>
              </a:solidFill>
            </a:endParaRPr>
          </a:p>
        </p:txBody>
      </p:sp>
      <p:sp>
        <p:nvSpPr>
          <p:cNvPr id="10" name="Obdélník 9"/>
          <p:cNvSpPr/>
          <p:nvPr/>
        </p:nvSpPr>
        <p:spPr>
          <a:xfrm>
            <a:off x="2935875" y="5193226"/>
            <a:ext cx="720080" cy="432048"/>
          </a:xfrm>
          <a:prstGeom prst="rect">
            <a:avLst/>
          </a:prstGeom>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1" name="Obdélník 10"/>
          <p:cNvSpPr/>
          <p:nvPr/>
        </p:nvSpPr>
        <p:spPr>
          <a:xfrm>
            <a:off x="1106435" y="1717576"/>
            <a:ext cx="720080" cy="432048"/>
          </a:xfrm>
          <a:prstGeom prst="rect">
            <a:avLst/>
          </a:prstGeom>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1VV</a:t>
            </a:r>
            <a:endParaRPr lang="cs-CZ" dirty="0"/>
          </a:p>
        </p:txBody>
      </p:sp>
      <p:sp>
        <p:nvSpPr>
          <p:cNvPr id="12" name="Obdélník 11"/>
          <p:cNvSpPr/>
          <p:nvPr/>
        </p:nvSpPr>
        <p:spPr>
          <a:xfrm>
            <a:off x="4276254" y="4125356"/>
            <a:ext cx="720080" cy="432048"/>
          </a:xfrm>
          <a:prstGeom prst="rect">
            <a:avLst/>
          </a:prstGeom>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3" name="Obdélník 12"/>
          <p:cNvSpPr/>
          <p:nvPr/>
        </p:nvSpPr>
        <p:spPr>
          <a:xfrm>
            <a:off x="4791572" y="2900415"/>
            <a:ext cx="720080" cy="432048"/>
          </a:xfrm>
          <a:prstGeom prst="rect">
            <a:avLst/>
          </a:prstGeom>
          <a:no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6" name="Obdélník 15"/>
          <p:cNvSpPr/>
          <p:nvPr/>
        </p:nvSpPr>
        <p:spPr>
          <a:xfrm>
            <a:off x="2315576" y="1616184"/>
            <a:ext cx="1655878" cy="37518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 podmínková</a:t>
            </a:r>
            <a:endParaRPr lang="cs-CZ" dirty="0"/>
          </a:p>
        </p:txBody>
      </p:sp>
      <p:sp>
        <p:nvSpPr>
          <p:cNvPr id="17" name="Obdélník 16"/>
          <p:cNvSpPr/>
          <p:nvPr/>
        </p:nvSpPr>
        <p:spPr>
          <a:xfrm>
            <a:off x="3855774" y="5229200"/>
            <a:ext cx="1655878" cy="37518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přívlastková</a:t>
            </a:r>
            <a:endParaRPr lang="cs-CZ" dirty="0"/>
          </a:p>
        </p:txBody>
      </p:sp>
      <p:sp>
        <p:nvSpPr>
          <p:cNvPr id="18" name="Obdélník 17"/>
          <p:cNvSpPr/>
          <p:nvPr/>
        </p:nvSpPr>
        <p:spPr>
          <a:xfrm>
            <a:off x="5214833" y="4088997"/>
            <a:ext cx="1655878" cy="37518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 časová</a:t>
            </a:r>
            <a:endParaRPr lang="cs-CZ" dirty="0"/>
          </a:p>
        </p:txBody>
      </p:sp>
      <p:sp>
        <p:nvSpPr>
          <p:cNvPr id="19" name="Obdélník 18"/>
          <p:cNvSpPr/>
          <p:nvPr/>
        </p:nvSpPr>
        <p:spPr>
          <a:xfrm>
            <a:off x="5999305" y="2928846"/>
            <a:ext cx="1655878" cy="37518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 příčinná</a:t>
            </a:r>
            <a:endParaRPr lang="cs-CZ" dirty="0"/>
          </a:p>
        </p:txBody>
      </p:sp>
    </p:spTree>
    <p:extLst>
      <p:ext uri="{BB962C8B-B14F-4D97-AF65-F5344CB8AC3E}">
        <p14:creationId xmlns:p14="http://schemas.microsoft.com/office/powerpoint/2010/main" xmlns="" val="2250428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500" fill="hold"/>
                                        <p:tgtEl>
                                          <p:spTgt spid="6"/>
                                        </p:tgtEl>
                                        <p:attrNameLst>
                                          <p:attrName>ppt_x</p:attrName>
                                        </p:attrNameLst>
                                      </p:cBhvr>
                                      <p:tavLst>
                                        <p:tav tm="0">
                                          <p:val>
                                            <p:strVal val="#ppt_x"/>
                                          </p:val>
                                        </p:tav>
                                        <p:tav tm="100000">
                                          <p:val>
                                            <p:strVal val="#ppt_x"/>
                                          </p:val>
                                        </p:tav>
                                      </p:tavLst>
                                    </p:anim>
                                    <p:anim calcmode="lin" valueType="num">
                                      <p:cBhvr additive="base">
                                        <p:cTn id="7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500" fill="hold"/>
                                        <p:tgtEl>
                                          <p:spTgt spid="12"/>
                                        </p:tgtEl>
                                        <p:attrNameLst>
                                          <p:attrName>ppt_x</p:attrName>
                                        </p:attrNameLst>
                                      </p:cBhvr>
                                      <p:tavLst>
                                        <p:tav tm="0">
                                          <p:val>
                                            <p:strVal val="#ppt_x"/>
                                          </p:val>
                                        </p:tav>
                                        <p:tav tm="100000">
                                          <p:val>
                                            <p:strVal val="#ppt_x"/>
                                          </p:val>
                                        </p:tav>
                                      </p:tavLst>
                                    </p:anim>
                                    <p:anim calcmode="lin" valueType="num">
                                      <p:cBhvr additive="base">
                                        <p:cTn id="8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500" fill="hold"/>
                                        <p:tgtEl>
                                          <p:spTgt spid="5"/>
                                        </p:tgtEl>
                                        <p:attrNameLst>
                                          <p:attrName>ppt_x</p:attrName>
                                        </p:attrNameLst>
                                      </p:cBhvr>
                                      <p:tavLst>
                                        <p:tav tm="0">
                                          <p:val>
                                            <p:strVal val="#ppt_x"/>
                                          </p:val>
                                        </p:tav>
                                        <p:tav tm="100000">
                                          <p:val>
                                            <p:strVal val="#ppt_x"/>
                                          </p:val>
                                        </p:tav>
                                      </p:tavLst>
                                    </p:anim>
                                    <p:anim calcmode="lin" valueType="num">
                                      <p:cBhvr additive="base">
                                        <p:cTn id="9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500" fill="hold"/>
                                        <p:tgtEl>
                                          <p:spTgt spid="10"/>
                                        </p:tgtEl>
                                        <p:attrNameLst>
                                          <p:attrName>ppt_x</p:attrName>
                                        </p:attrNameLst>
                                      </p:cBhvr>
                                      <p:tavLst>
                                        <p:tav tm="0">
                                          <p:val>
                                            <p:strVal val="#ppt_x"/>
                                          </p:val>
                                        </p:tav>
                                        <p:tav tm="100000">
                                          <p:val>
                                            <p:strVal val="#ppt_x"/>
                                          </p:val>
                                        </p:tav>
                                      </p:tavLst>
                                    </p:anim>
                                    <p:anim calcmode="lin" valueType="num">
                                      <p:cBhvr additive="base">
                                        <p:cTn id="9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500" fill="hold"/>
                                        <p:tgtEl>
                                          <p:spTgt spid="17"/>
                                        </p:tgtEl>
                                        <p:attrNameLst>
                                          <p:attrName>ppt_x</p:attrName>
                                        </p:attrNameLst>
                                      </p:cBhvr>
                                      <p:tavLst>
                                        <p:tav tm="0">
                                          <p:val>
                                            <p:strVal val="#ppt_x"/>
                                          </p:val>
                                        </p:tav>
                                        <p:tav tm="100000">
                                          <p:val>
                                            <p:strVal val="#ppt_x"/>
                                          </p:val>
                                        </p:tav>
                                      </p:tavLst>
                                    </p:anim>
                                    <p:anim calcmode="lin" valueType="num">
                                      <p:cBhvr additive="base">
                                        <p:cTn id="10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animBg="1"/>
      <p:bldP spid="7" grpId="0" animBg="1"/>
      <p:bldP spid="8" grpId="0" animBg="1"/>
      <p:bldP spid="10" grpId="0" animBg="1"/>
      <p:bldP spid="11" grpId="0" animBg="1"/>
      <p:bldP spid="12" grpId="0" animBg="1"/>
      <p:bldP spid="13" grpId="0" animBg="1"/>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6"/>
          </a:lnRef>
          <a:fillRef idx="3">
            <a:schemeClr val="accent6"/>
          </a:fillRef>
          <a:effectRef idx="2">
            <a:schemeClr val="accent6"/>
          </a:effectRef>
          <a:fontRef idx="minor">
            <a:schemeClr val="lt1"/>
          </a:fontRef>
        </p:style>
        <p:txBody>
          <a:bodyPr/>
          <a:lstStyle/>
          <a:p>
            <a:r>
              <a:rPr lang="cs-CZ" dirty="0" smtClean="0"/>
              <a:t>Urči VH, VV, druh VV.</a:t>
            </a:r>
            <a:endParaRPr lang="cs-CZ" dirty="0"/>
          </a:p>
        </p:txBody>
      </p:sp>
      <p:sp>
        <p:nvSpPr>
          <p:cNvPr id="3" name="Zástupný symbol pro obsah 2"/>
          <p:cNvSpPr>
            <a:spLocks noGrp="1"/>
          </p:cNvSpPr>
          <p:nvPr>
            <p:ph idx="1"/>
          </p:nvPr>
        </p:nvSpPr>
        <p:spPr/>
        <p:style>
          <a:lnRef idx="1">
            <a:schemeClr val="accent6"/>
          </a:lnRef>
          <a:fillRef idx="2">
            <a:schemeClr val="accent6"/>
          </a:fillRef>
          <a:effectRef idx="1">
            <a:schemeClr val="accent6"/>
          </a:effectRef>
          <a:fontRef idx="minor">
            <a:schemeClr val="dk1"/>
          </a:fontRef>
        </p:style>
        <p:txBody>
          <a:bodyPr>
            <a:normAutofit lnSpcReduction="10000"/>
          </a:bodyPr>
          <a:lstStyle/>
          <a:p>
            <a:pPr marL="0" indent="0" hangingPunct="0">
              <a:buNone/>
            </a:pPr>
            <a:endParaRPr lang="cs-CZ" b="1" dirty="0" smtClean="0"/>
          </a:p>
          <a:p>
            <a:pPr marL="0" indent="0" hangingPunct="0">
              <a:buNone/>
            </a:pPr>
            <a:r>
              <a:rPr lang="cs-CZ" b="1" dirty="0" smtClean="0"/>
              <a:t>Chlapci křičeli, až úplně ochraptěli.</a:t>
            </a:r>
          </a:p>
          <a:p>
            <a:pPr hangingPunct="0"/>
            <a:endParaRPr lang="cs-CZ" b="1" dirty="0" smtClean="0"/>
          </a:p>
          <a:p>
            <a:pPr marL="0" lvl="0" indent="0" hangingPunct="0">
              <a:buNone/>
            </a:pPr>
            <a:r>
              <a:rPr lang="cs-CZ" b="1" dirty="0" smtClean="0"/>
              <a:t>Jan se tvářil, jako by ničemu nerozuměl.</a:t>
            </a:r>
          </a:p>
          <a:p>
            <a:pPr lvl="0" hangingPunct="0"/>
            <a:endParaRPr lang="cs-CZ" b="1" dirty="0" smtClean="0"/>
          </a:p>
          <a:p>
            <a:pPr marL="0" indent="0" hangingPunct="0">
              <a:buNone/>
            </a:pPr>
            <a:r>
              <a:rPr lang="cs-CZ" b="1" dirty="0" smtClean="0"/>
              <a:t>Není takový, aby se hádal.</a:t>
            </a:r>
          </a:p>
          <a:p>
            <a:pPr hangingPunct="0"/>
            <a:endParaRPr lang="cs-CZ" b="1" dirty="0" smtClean="0"/>
          </a:p>
          <a:p>
            <a:pPr marL="0" lvl="0" indent="0" hangingPunct="0">
              <a:buNone/>
            </a:pPr>
            <a:r>
              <a:rPr lang="cs-CZ" b="1" dirty="0" smtClean="0"/>
              <a:t>Bylo nám sděleno, že proběhne velký úklid.</a:t>
            </a:r>
            <a:endParaRPr lang="cs-CZ" dirty="0" smtClean="0"/>
          </a:p>
          <a:p>
            <a:pPr hangingPunct="0"/>
            <a:endParaRPr lang="cs-CZ" dirty="0" smtClean="0"/>
          </a:p>
          <a:p>
            <a:endParaRPr lang="cs-CZ" dirty="0"/>
          </a:p>
        </p:txBody>
      </p:sp>
      <p:sp>
        <p:nvSpPr>
          <p:cNvPr id="4" name="Obdélník 3"/>
          <p:cNvSpPr/>
          <p:nvPr/>
        </p:nvSpPr>
        <p:spPr>
          <a:xfrm>
            <a:off x="988860" y="4873086"/>
            <a:ext cx="792088" cy="504056"/>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1VH</a:t>
            </a:r>
            <a:endParaRPr lang="cs-CZ" dirty="0"/>
          </a:p>
        </p:txBody>
      </p:sp>
      <p:sp>
        <p:nvSpPr>
          <p:cNvPr id="5" name="Obdélník 4"/>
          <p:cNvSpPr/>
          <p:nvPr/>
        </p:nvSpPr>
        <p:spPr>
          <a:xfrm>
            <a:off x="1043608" y="3844576"/>
            <a:ext cx="792088" cy="504056"/>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1VH</a:t>
            </a:r>
            <a:endParaRPr lang="cs-CZ" dirty="0"/>
          </a:p>
        </p:txBody>
      </p:sp>
      <p:sp>
        <p:nvSpPr>
          <p:cNvPr id="6" name="Obdélník 5"/>
          <p:cNvSpPr/>
          <p:nvPr/>
        </p:nvSpPr>
        <p:spPr>
          <a:xfrm>
            <a:off x="1043608" y="2725688"/>
            <a:ext cx="792088" cy="504056"/>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1VH</a:t>
            </a:r>
            <a:endParaRPr lang="cs-CZ" dirty="0"/>
          </a:p>
        </p:txBody>
      </p:sp>
      <p:sp>
        <p:nvSpPr>
          <p:cNvPr id="7" name="Obdélník 6"/>
          <p:cNvSpPr/>
          <p:nvPr/>
        </p:nvSpPr>
        <p:spPr>
          <a:xfrm>
            <a:off x="827584" y="1664804"/>
            <a:ext cx="792088" cy="504056"/>
          </a:xfrm>
          <a:prstGeom prst="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cs-CZ" dirty="0" smtClean="0"/>
              <a:t>1VH</a:t>
            </a:r>
            <a:endParaRPr lang="cs-CZ" dirty="0"/>
          </a:p>
        </p:txBody>
      </p:sp>
      <p:sp>
        <p:nvSpPr>
          <p:cNvPr id="8" name="Obdélník 7"/>
          <p:cNvSpPr/>
          <p:nvPr/>
        </p:nvSpPr>
        <p:spPr>
          <a:xfrm>
            <a:off x="4338657" y="4797152"/>
            <a:ext cx="792088" cy="57606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9" name="Obdélník 8"/>
          <p:cNvSpPr/>
          <p:nvPr/>
        </p:nvSpPr>
        <p:spPr>
          <a:xfrm>
            <a:off x="2780509" y="3717032"/>
            <a:ext cx="792088" cy="57606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0" name="Obdélník 9"/>
          <p:cNvSpPr/>
          <p:nvPr/>
        </p:nvSpPr>
        <p:spPr>
          <a:xfrm>
            <a:off x="3347864" y="2653680"/>
            <a:ext cx="792088" cy="57606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1" name="Obdélník 10"/>
          <p:cNvSpPr/>
          <p:nvPr/>
        </p:nvSpPr>
        <p:spPr>
          <a:xfrm>
            <a:off x="3563888" y="1670036"/>
            <a:ext cx="792088" cy="57606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2VV</a:t>
            </a:r>
            <a:endParaRPr lang="cs-CZ" dirty="0"/>
          </a:p>
        </p:txBody>
      </p:sp>
      <p:sp>
        <p:nvSpPr>
          <p:cNvPr id="12" name="Obdélník 11"/>
          <p:cNvSpPr/>
          <p:nvPr/>
        </p:nvSpPr>
        <p:spPr>
          <a:xfrm>
            <a:off x="4417192" y="1769349"/>
            <a:ext cx="1800200" cy="47328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 měrová</a:t>
            </a:r>
            <a:endParaRPr lang="cs-CZ" dirty="0"/>
          </a:p>
        </p:txBody>
      </p:sp>
      <p:sp>
        <p:nvSpPr>
          <p:cNvPr id="13" name="Obdélník 12"/>
          <p:cNvSpPr/>
          <p:nvPr/>
        </p:nvSpPr>
        <p:spPr>
          <a:xfrm>
            <a:off x="4417192" y="2553726"/>
            <a:ext cx="1800200" cy="47328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 způsobová</a:t>
            </a:r>
            <a:endParaRPr lang="cs-CZ" dirty="0"/>
          </a:p>
        </p:txBody>
      </p:sp>
      <p:sp>
        <p:nvSpPr>
          <p:cNvPr id="14" name="Obdélník 13"/>
          <p:cNvSpPr/>
          <p:nvPr/>
        </p:nvSpPr>
        <p:spPr>
          <a:xfrm>
            <a:off x="3834601" y="3768422"/>
            <a:ext cx="1800200" cy="47328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přísudková</a:t>
            </a:r>
            <a:endParaRPr lang="cs-CZ" dirty="0"/>
          </a:p>
        </p:txBody>
      </p:sp>
      <p:sp>
        <p:nvSpPr>
          <p:cNvPr id="15" name="Obdélník 14"/>
          <p:cNvSpPr/>
          <p:nvPr/>
        </p:nvSpPr>
        <p:spPr>
          <a:xfrm>
            <a:off x="5317292" y="4884546"/>
            <a:ext cx="1800200" cy="473284"/>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cs-CZ" dirty="0" smtClean="0"/>
              <a:t>podmětná</a:t>
            </a:r>
            <a:endParaRPr lang="cs-CZ" dirty="0"/>
          </a:p>
        </p:txBody>
      </p:sp>
    </p:spTree>
    <p:extLst>
      <p:ext uri="{BB962C8B-B14F-4D97-AF65-F5344CB8AC3E}">
        <p14:creationId xmlns:p14="http://schemas.microsoft.com/office/powerpoint/2010/main" xmlns="" val="3543631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ppt_x"/>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ppt_x"/>
                                          </p:val>
                                        </p:tav>
                                        <p:tav tm="100000">
                                          <p:val>
                                            <p:strVal val="#ppt_x"/>
                                          </p:val>
                                        </p:tav>
                                      </p:tavLst>
                                    </p:anim>
                                    <p:anim calcmode="lin" valueType="num">
                                      <p:cBhvr additive="base">
                                        <p:cTn id="6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fill="hold"/>
                                        <p:tgtEl>
                                          <p:spTgt spid="13"/>
                                        </p:tgtEl>
                                        <p:attrNameLst>
                                          <p:attrName>ppt_x</p:attrName>
                                        </p:attrNameLst>
                                      </p:cBhvr>
                                      <p:tavLst>
                                        <p:tav tm="0">
                                          <p:val>
                                            <p:strVal val="#ppt_x"/>
                                          </p:val>
                                        </p:tav>
                                        <p:tav tm="100000">
                                          <p:val>
                                            <p:strVal val="#ppt_x"/>
                                          </p:val>
                                        </p:tav>
                                      </p:tavLst>
                                    </p:anim>
                                    <p:anim calcmode="lin" valueType="num">
                                      <p:cBhvr additive="base">
                                        <p:cTn id="6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500" fill="hold"/>
                                        <p:tgtEl>
                                          <p:spTgt spid="5"/>
                                        </p:tgtEl>
                                        <p:attrNameLst>
                                          <p:attrName>ppt_x</p:attrName>
                                        </p:attrNameLst>
                                      </p:cBhvr>
                                      <p:tavLst>
                                        <p:tav tm="0">
                                          <p:val>
                                            <p:strVal val="#ppt_x"/>
                                          </p:val>
                                        </p:tav>
                                        <p:tav tm="100000">
                                          <p:val>
                                            <p:strVal val="#ppt_x"/>
                                          </p:val>
                                        </p:tav>
                                      </p:tavLst>
                                    </p:anim>
                                    <p:anim calcmode="lin" valueType="num">
                                      <p:cBhvr additive="base">
                                        <p:cTn id="7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500" fill="hold"/>
                                        <p:tgtEl>
                                          <p:spTgt spid="9"/>
                                        </p:tgtEl>
                                        <p:attrNameLst>
                                          <p:attrName>ppt_x</p:attrName>
                                        </p:attrNameLst>
                                      </p:cBhvr>
                                      <p:tavLst>
                                        <p:tav tm="0">
                                          <p:val>
                                            <p:strVal val="#ppt_x"/>
                                          </p:val>
                                        </p:tav>
                                        <p:tav tm="100000">
                                          <p:val>
                                            <p:strVal val="#ppt_x"/>
                                          </p:val>
                                        </p:tav>
                                      </p:tavLst>
                                    </p:anim>
                                    <p:anim calcmode="lin" valueType="num">
                                      <p:cBhvr additive="base">
                                        <p:cTn id="7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500" fill="hold"/>
                                        <p:tgtEl>
                                          <p:spTgt spid="14"/>
                                        </p:tgtEl>
                                        <p:attrNameLst>
                                          <p:attrName>ppt_x</p:attrName>
                                        </p:attrNameLst>
                                      </p:cBhvr>
                                      <p:tavLst>
                                        <p:tav tm="0">
                                          <p:val>
                                            <p:strVal val="#ppt_x"/>
                                          </p:val>
                                        </p:tav>
                                        <p:tav tm="100000">
                                          <p:val>
                                            <p:strVal val="#ppt_x"/>
                                          </p:val>
                                        </p:tav>
                                      </p:tavLst>
                                    </p:anim>
                                    <p:anim calcmode="lin" valueType="num">
                                      <p:cBhvr additive="base">
                                        <p:cTn id="8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ppt_x"/>
                                          </p:val>
                                        </p:tav>
                                        <p:tav tm="100000">
                                          <p:val>
                                            <p:strVal val="#ppt_x"/>
                                          </p:val>
                                        </p:tav>
                                      </p:tavLst>
                                    </p:anim>
                                    <p:anim calcmode="lin" valueType="num">
                                      <p:cBhvr additive="base">
                                        <p:cTn id="9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500" fill="hold"/>
                                        <p:tgtEl>
                                          <p:spTgt spid="8"/>
                                        </p:tgtEl>
                                        <p:attrNameLst>
                                          <p:attrName>ppt_x</p:attrName>
                                        </p:attrNameLst>
                                      </p:cBhvr>
                                      <p:tavLst>
                                        <p:tav tm="0">
                                          <p:val>
                                            <p:strVal val="#ppt_x"/>
                                          </p:val>
                                        </p:tav>
                                        <p:tav tm="100000">
                                          <p:val>
                                            <p:strVal val="#ppt_x"/>
                                          </p:val>
                                        </p:tav>
                                      </p:tavLst>
                                    </p:anim>
                                    <p:anim calcmode="lin" valueType="num">
                                      <p:cBhvr additive="base">
                                        <p:cTn id="9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500" fill="hold"/>
                                        <p:tgtEl>
                                          <p:spTgt spid="15"/>
                                        </p:tgtEl>
                                        <p:attrNameLst>
                                          <p:attrName>ppt_x</p:attrName>
                                        </p:attrNameLst>
                                      </p:cBhvr>
                                      <p:tavLst>
                                        <p:tav tm="0">
                                          <p:val>
                                            <p:strVal val="#ppt_x"/>
                                          </p:val>
                                        </p:tav>
                                        <p:tav tm="100000">
                                          <p:val>
                                            <p:strVal val="#ppt_x"/>
                                          </p:val>
                                        </p:tav>
                                      </p:tavLst>
                                    </p:anim>
                                    <p:anim calcmode="lin" valueType="num">
                                      <p:cBhvr additive="base">
                                        <p:cTn id="10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18864" y="260648"/>
            <a:ext cx="8229600" cy="1143000"/>
          </a:xfrm>
        </p:spPr>
        <p:style>
          <a:lnRef idx="1">
            <a:schemeClr val="accent6"/>
          </a:lnRef>
          <a:fillRef idx="3">
            <a:schemeClr val="accent6"/>
          </a:fillRef>
          <a:effectRef idx="2">
            <a:schemeClr val="accent6"/>
          </a:effectRef>
          <a:fontRef idx="minor">
            <a:schemeClr val="lt1"/>
          </a:fontRef>
        </p:style>
        <p:txBody>
          <a:bodyPr/>
          <a:lstStyle/>
          <a:p>
            <a:r>
              <a:rPr lang="cs-CZ" dirty="0" smtClean="0"/>
              <a:t>Urči VH, VV, druh VV.</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755804720"/>
              </p:ext>
            </p:extLst>
          </p:nvPr>
        </p:nvGraphicFramePr>
        <p:xfrm>
          <a:off x="539552" y="1628800"/>
          <a:ext cx="8229600" cy="3024336"/>
        </p:xfrm>
        <a:graphic>
          <a:graphicData uri="http://schemas.openxmlformats.org/drawingml/2006/table">
            <a:tbl>
              <a:tblPr firstRow="1" bandRow="1">
                <a:tableStyleId>{16D9F66E-5EB9-4882-86FB-DCBF35E3C3E4}</a:tableStyleId>
              </a:tblPr>
              <a:tblGrid>
                <a:gridCol w="6131024"/>
                <a:gridCol w="2098576"/>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 A) Bylo nutné, aby se vrátili zpět.</a:t>
                      </a:r>
                      <a:endParaRPr lang="cs-CZ" dirty="0"/>
                    </a:p>
                  </a:txBody>
                  <a:tcPr/>
                </a:tc>
                <a:tc>
                  <a:txBody>
                    <a:bodyPr/>
                    <a:lstStyle/>
                    <a:p>
                      <a:r>
                        <a:rPr lang="cs-CZ" dirty="0" smtClean="0">
                          <a:solidFill>
                            <a:srgbClr val="0070C0"/>
                          </a:solidFill>
                        </a:rPr>
                        <a:t>podmětná</a:t>
                      </a:r>
                      <a:endParaRPr lang="cs-CZ" dirty="0">
                        <a:solidFill>
                          <a:srgbClr val="0070C0"/>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      I když se učil, dostal špatnou známku.</a:t>
                      </a:r>
                      <a:endParaRPr lang="cs-CZ" b="1" dirty="0"/>
                    </a:p>
                  </a:txBody>
                  <a:tcPr/>
                </a:tc>
                <a:tc>
                  <a:txBody>
                    <a:bodyPr/>
                    <a:lstStyle/>
                    <a:p>
                      <a:r>
                        <a:rPr lang="cs-CZ" b="1" dirty="0" smtClean="0">
                          <a:solidFill>
                            <a:srgbClr val="0070C0"/>
                          </a:solidFill>
                        </a:rPr>
                        <a:t>př. přípustková</a:t>
                      </a:r>
                      <a:endParaRPr lang="cs-CZ" b="1" dirty="0">
                        <a:solidFill>
                          <a:srgbClr val="0070C0"/>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      Slyšeli jsme, jak děti volají na kamarády.</a:t>
                      </a:r>
                      <a:endParaRPr lang="cs-CZ" dirty="0"/>
                    </a:p>
                  </a:txBody>
                  <a:tcPr/>
                </a:tc>
                <a:tc>
                  <a:txBody>
                    <a:bodyPr/>
                    <a:lstStyle/>
                    <a:p>
                      <a:r>
                        <a:rPr lang="cs-CZ" b="1" dirty="0" smtClean="0">
                          <a:solidFill>
                            <a:srgbClr val="0070C0"/>
                          </a:solidFill>
                        </a:rPr>
                        <a:t>předmětná</a:t>
                      </a:r>
                      <a:endParaRPr lang="cs-CZ" b="1" dirty="0">
                        <a:solidFill>
                          <a:srgbClr val="0070C0"/>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      Budeš-li se učit, budeš mít dobré známky.</a:t>
                      </a:r>
                      <a:endParaRPr lang="cs-CZ" dirty="0"/>
                    </a:p>
                  </a:txBody>
                  <a:tcPr/>
                </a:tc>
                <a:tc>
                  <a:txBody>
                    <a:bodyPr/>
                    <a:lstStyle/>
                    <a:p>
                      <a:r>
                        <a:rPr lang="cs-CZ" b="1" dirty="0" smtClean="0">
                          <a:solidFill>
                            <a:srgbClr val="0070C0"/>
                          </a:solidFill>
                        </a:rPr>
                        <a:t>př. podmínková</a:t>
                      </a:r>
                      <a:endParaRPr lang="cs-CZ" b="1" dirty="0">
                        <a:solidFill>
                          <a:srgbClr val="0070C0"/>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smtClean="0"/>
                        <a:t>B) </a:t>
                      </a:r>
                      <a:r>
                        <a:rPr lang="cs-CZ" sz="1800" b="1" kern="1200" dirty="0" smtClean="0">
                          <a:solidFill>
                            <a:schemeClr val="dk1"/>
                          </a:solidFill>
                          <a:effectLst/>
                          <a:latin typeface="+mn-lt"/>
                          <a:ea typeface="+mn-ea"/>
                          <a:cs typeface="+mn-cs"/>
                        </a:rPr>
                        <a:t>Tvářil se, jako by neslyšel.</a:t>
                      </a:r>
                      <a:endParaRPr lang="cs-CZ" dirty="0"/>
                    </a:p>
                  </a:txBody>
                  <a:tcPr/>
                </a:tc>
                <a:tc>
                  <a:txBody>
                    <a:bodyPr/>
                    <a:lstStyle/>
                    <a:p>
                      <a:r>
                        <a:rPr lang="cs-CZ" b="1" dirty="0" smtClean="0">
                          <a:solidFill>
                            <a:srgbClr val="0070C0"/>
                          </a:solidFill>
                        </a:rPr>
                        <a:t>př. způsobová</a:t>
                      </a:r>
                      <a:endParaRPr lang="cs-CZ" b="1" dirty="0">
                        <a:solidFill>
                          <a:srgbClr val="0070C0"/>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smtClean="0"/>
                        <a:t>      </a:t>
                      </a:r>
                      <a:r>
                        <a:rPr lang="cs-CZ" sz="1800" b="1" kern="1200" dirty="0" smtClean="0">
                          <a:solidFill>
                            <a:schemeClr val="dk1"/>
                          </a:solidFill>
                          <a:effectLst/>
                          <a:latin typeface="+mn-lt"/>
                          <a:ea typeface="+mn-ea"/>
                          <a:cs typeface="+mn-cs"/>
                        </a:rPr>
                        <a:t>Pozorujeme, jak letadlo obloukem přistává.</a:t>
                      </a:r>
                      <a:endParaRPr lang="cs-CZ" dirty="0"/>
                    </a:p>
                  </a:txBody>
                  <a:tcPr/>
                </a:tc>
                <a:tc>
                  <a:txBody>
                    <a:bodyPr/>
                    <a:lstStyle/>
                    <a:p>
                      <a:r>
                        <a:rPr lang="cs-CZ" b="1" dirty="0" smtClean="0">
                          <a:solidFill>
                            <a:srgbClr val="0070C0"/>
                          </a:solidFill>
                        </a:rPr>
                        <a:t>předmětná</a:t>
                      </a:r>
                      <a:endParaRPr lang="cs-CZ" b="1" dirty="0">
                        <a:solidFill>
                          <a:srgbClr val="0070C0"/>
                        </a:solidFill>
                      </a:endParaRPr>
                    </a:p>
                  </a:txBody>
                  <a:tcPr/>
                </a:tc>
              </a:tr>
              <a:tr h="370840">
                <a:tc>
                  <a:txBody>
                    <a:bodyPr/>
                    <a:lstStyle/>
                    <a:p>
                      <a:r>
                        <a:rPr lang="cs-CZ" dirty="0" smtClean="0"/>
                        <a:t>      </a:t>
                      </a:r>
                      <a:r>
                        <a:rPr lang="cs-CZ" sz="1800" b="1" kern="1200" dirty="0" smtClean="0">
                          <a:solidFill>
                            <a:schemeClr val="dk1"/>
                          </a:solidFill>
                          <a:effectLst/>
                          <a:latin typeface="+mn-lt"/>
                          <a:ea typeface="+mn-ea"/>
                          <a:cs typeface="+mn-cs"/>
                        </a:rPr>
                        <a:t>Dostali jsme zprávu, že Honza přijede později.</a:t>
                      </a:r>
                      <a:endParaRPr lang="cs-CZ" dirty="0"/>
                    </a:p>
                  </a:txBody>
                  <a:tcPr/>
                </a:tc>
                <a:tc>
                  <a:txBody>
                    <a:bodyPr/>
                    <a:lstStyle/>
                    <a:p>
                      <a:r>
                        <a:rPr lang="cs-CZ" b="1" dirty="0" smtClean="0">
                          <a:solidFill>
                            <a:srgbClr val="0070C0"/>
                          </a:solidFill>
                        </a:rPr>
                        <a:t>přívlastková</a:t>
                      </a:r>
                      <a:endParaRPr lang="cs-CZ" b="1" dirty="0">
                        <a:solidFill>
                          <a:srgbClr val="0070C0"/>
                        </a:solidFill>
                      </a:endParaRPr>
                    </a:p>
                  </a:txBody>
                  <a:tcPr/>
                </a:tc>
              </a:tr>
              <a:tr h="428456">
                <a:tc>
                  <a:txBody>
                    <a:bodyPr/>
                    <a:lstStyle/>
                    <a:p>
                      <a:r>
                        <a:rPr lang="cs-CZ" dirty="0" smtClean="0"/>
                        <a:t>     </a:t>
                      </a:r>
                      <a:r>
                        <a:rPr lang="cs-CZ" b="1" dirty="0" smtClean="0"/>
                        <a:t>Jakmile</a:t>
                      </a:r>
                      <a:r>
                        <a:rPr lang="cs-CZ" sz="1800" b="1" kern="1200" dirty="0" smtClean="0">
                          <a:solidFill>
                            <a:schemeClr val="dk1"/>
                          </a:solidFill>
                          <a:effectLst/>
                          <a:latin typeface="+mn-lt"/>
                          <a:ea typeface="+mn-ea"/>
                          <a:cs typeface="+mn-cs"/>
                        </a:rPr>
                        <a:t> ji zahlédl, zlepšila se mu nálada.</a:t>
                      </a:r>
                      <a:endParaRPr lang="cs-CZ" dirty="0"/>
                    </a:p>
                  </a:txBody>
                  <a:tcPr/>
                </a:tc>
                <a:tc>
                  <a:txBody>
                    <a:bodyPr/>
                    <a:lstStyle/>
                    <a:p>
                      <a:r>
                        <a:rPr lang="cs-CZ" b="1" dirty="0" smtClean="0">
                          <a:solidFill>
                            <a:srgbClr val="0070C0"/>
                          </a:solidFill>
                        </a:rPr>
                        <a:t>př. časová</a:t>
                      </a:r>
                      <a:endParaRPr lang="cs-CZ" b="1" dirty="0">
                        <a:solidFill>
                          <a:srgbClr val="0070C0"/>
                        </a:solidFill>
                      </a:endParaRPr>
                    </a:p>
                  </a:txBody>
                  <a:tcPr/>
                </a:tc>
              </a:tr>
            </a:tbl>
          </a:graphicData>
        </a:graphic>
      </p:graphicFrame>
      <p:sp>
        <p:nvSpPr>
          <p:cNvPr id="5" name="Obdélník 4"/>
          <p:cNvSpPr/>
          <p:nvPr/>
        </p:nvSpPr>
        <p:spPr>
          <a:xfrm>
            <a:off x="6660232" y="1628800"/>
            <a:ext cx="2088232" cy="309634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420687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xit" presetSubtype="0" fill="hold" grpId="1" nodeType="clickEffect">
                                  <p:stCondLst>
                                    <p:cond delay="0"/>
                                  </p:stCondLst>
                                  <p:childTnLst>
                                    <p:animEffect transition="out" filter="fade">
                                      <p:cBhvr>
                                        <p:cTn id="16" dur="1000"/>
                                        <p:tgtEl>
                                          <p:spTgt spid="5"/>
                                        </p:tgtEl>
                                      </p:cBhvr>
                                    </p:animEffect>
                                    <p:anim calcmode="lin" valueType="num">
                                      <p:cBhvr>
                                        <p:cTn id="17" dur="1000"/>
                                        <p:tgtEl>
                                          <p:spTgt spid="5"/>
                                        </p:tgtEl>
                                        <p:attrNameLst>
                                          <p:attrName>ppt_x</p:attrName>
                                        </p:attrNameLst>
                                      </p:cBhvr>
                                      <p:tavLst>
                                        <p:tav tm="0">
                                          <p:val>
                                            <p:strVal val="ppt_x"/>
                                          </p:val>
                                        </p:tav>
                                        <p:tav tm="100000">
                                          <p:val>
                                            <p:strVal val="ppt_x"/>
                                          </p:val>
                                        </p:tav>
                                      </p:tavLst>
                                    </p:anim>
                                    <p:anim calcmode="lin" valueType="num">
                                      <p:cBhvr>
                                        <p:cTn id="18" dur="1000"/>
                                        <p:tgtEl>
                                          <p:spTgt spid="5"/>
                                        </p:tgtEl>
                                        <p:attrNameLst>
                                          <p:attrName>ppt_y</p:attrName>
                                        </p:attrNameLst>
                                      </p:cBhvr>
                                      <p:tavLst>
                                        <p:tav tm="0">
                                          <p:val>
                                            <p:strVal val="ppt_y"/>
                                          </p:val>
                                        </p:tav>
                                        <p:tav tm="100000">
                                          <p:val>
                                            <p:strVal val="ppt_y+.1"/>
                                          </p:val>
                                        </p:tav>
                                      </p:tavLst>
                                    </p:anim>
                                    <p:set>
                                      <p:cBhvr>
                                        <p:cTn id="1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lstStyle/>
          <a:p>
            <a:r>
              <a:rPr lang="cs-CZ" dirty="0" smtClean="0"/>
              <a:t>Urči VH, VV, druh VV.</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1549940062"/>
              </p:ext>
            </p:extLst>
          </p:nvPr>
        </p:nvGraphicFramePr>
        <p:xfrm>
          <a:off x="457200" y="1600200"/>
          <a:ext cx="8229600" cy="3139440"/>
        </p:xfrm>
        <a:graphic>
          <a:graphicData uri="http://schemas.openxmlformats.org/drawingml/2006/table">
            <a:tbl>
              <a:tblPr firstRow="1" bandRow="1">
                <a:tableStyleId>{16D9F66E-5EB9-4882-86FB-DCBF35E3C3E4}</a:tableStyleId>
              </a:tblPr>
              <a:tblGrid>
                <a:gridCol w="5987008"/>
                <a:gridCol w="2242592"/>
              </a:tblGrid>
              <a:tr h="370840">
                <a:tc>
                  <a:txBody>
                    <a:bodyPr/>
                    <a:lstStyle/>
                    <a:p>
                      <a:r>
                        <a:rPr lang="cs-CZ" sz="2400" b="1" kern="1200" dirty="0" smtClean="0">
                          <a:solidFill>
                            <a:srgbClr val="0070C0"/>
                          </a:solidFill>
                          <a:effectLst/>
                          <a:latin typeface="+mn-lt"/>
                          <a:ea typeface="+mn-ea"/>
                          <a:cs typeface="+mn-cs"/>
                        </a:rPr>
                        <a:t>A) </a:t>
                      </a:r>
                      <a:r>
                        <a:rPr lang="cs-CZ" sz="1800" b="1" kern="1200" dirty="0" smtClean="0">
                          <a:solidFill>
                            <a:schemeClr val="dk1"/>
                          </a:solidFill>
                          <a:effectLst/>
                          <a:latin typeface="+mn-lt"/>
                          <a:ea typeface="+mn-ea"/>
                          <a:cs typeface="+mn-cs"/>
                        </a:rPr>
                        <a:t>Říká se, že hrad má tajné sklepení.</a:t>
                      </a:r>
                      <a:endParaRPr lang="cs-CZ" b="1" dirty="0"/>
                    </a:p>
                  </a:txBody>
                  <a:tcPr/>
                </a:tc>
                <a:tc>
                  <a:txBody>
                    <a:bodyPr/>
                    <a:lstStyle/>
                    <a:p>
                      <a:r>
                        <a:rPr lang="cs-CZ" b="1" dirty="0" smtClean="0"/>
                        <a:t>podmětná</a:t>
                      </a:r>
                      <a:endParaRPr lang="cs-CZ" b="1"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Tvářil se, jako by nic nevěděl.</a:t>
                      </a:r>
                      <a:endParaRPr lang="cs-CZ" b="1" dirty="0"/>
                    </a:p>
                  </a:txBody>
                  <a:tcPr/>
                </a:tc>
                <a:tc>
                  <a:txBody>
                    <a:bodyPr/>
                    <a:lstStyle/>
                    <a:p>
                      <a:r>
                        <a:rPr lang="cs-CZ" b="1" dirty="0" smtClean="0"/>
                        <a:t>př. způsobová</a:t>
                      </a:r>
                      <a:endParaRPr lang="cs-CZ" b="1"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Měl velký úspěch, o kterém dlouho snil.</a:t>
                      </a:r>
                      <a:endParaRPr lang="cs-CZ" b="1" dirty="0"/>
                    </a:p>
                  </a:txBody>
                  <a:tcPr/>
                </a:tc>
                <a:tc>
                  <a:txBody>
                    <a:bodyPr/>
                    <a:lstStyle/>
                    <a:p>
                      <a:r>
                        <a:rPr lang="cs-CZ" b="1" dirty="0" smtClean="0"/>
                        <a:t>přívlastková</a:t>
                      </a:r>
                      <a:endParaRPr lang="cs-CZ" b="1"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chemeClr val="dk1"/>
                          </a:solidFill>
                          <a:effectLst/>
                          <a:latin typeface="+mn-lt"/>
                          <a:ea typeface="+mn-ea"/>
                          <a:cs typeface="+mn-cs"/>
                        </a:rPr>
                        <a:t>Slyšeli jsme děti, jak volají o pomoc.</a:t>
                      </a:r>
                      <a:endParaRPr lang="cs-CZ" b="1" dirty="0"/>
                    </a:p>
                  </a:txBody>
                  <a:tcPr/>
                </a:tc>
                <a:tc>
                  <a:txBody>
                    <a:bodyPr/>
                    <a:lstStyle/>
                    <a:p>
                      <a:r>
                        <a:rPr lang="cs-CZ" b="1" dirty="0" smtClean="0"/>
                        <a:t>doplňková</a:t>
                      </a:r>
                      <a:endParaRPr lang="cs-CZ" b="1" dirty="0"/>
                    </a:p>
                  </a:txBody>
                  <a:tcPr/>
                </a:tc>
              </a:tr>
              <a:tr h="370840">
                <a:tc>
                  <a:txBody>
                    <a:bodyPr/>
                    <a:lstStyle/>
                    <a:p>
                      <a:r>
                        <a:rPr lang="cs-CZ" sz="2400" b="1" dirty="0" smtClean="0">
                          <a:solidFill>
                            <a:srgbClr val="0070C0"/>
                          </a:solidFill>
                        </a:rPr>
                        <a:t>B) </a:t>
                      </a:r>
                      <a:r>
                        <a:rPr lang="cs-CZ" b="1" dirty="0" smtClean="0"/>
                        <a:t>Nepřišel, ačkoli to všem slíbil.</a:t>
                      </a:r>
                      <a:endParaRPr lang="cs-CZ" b="1" dirty="0"/>
                    </a:p>
                  </a:txBody>
                  <a:tcPr/>
                </a:tc>
                <a:tc>
                  <a:txBody>
                    <a:bodyPr/>
                    <a:lstStyle/>
                    <a:p>
                      <a:r>
                        <a:rPr lang="cs-CZ" b="1" dirty="0" err="1" smtClean="0"/>
                        <a:t>př.přípustková</a:t>
                      </a:r>
                      <a:endParaRPr lang="cs-CZ" b="1" dirty="0"/>
                    </a:p>
                  </a:txBody>
                  <a:tcPr/>
                </a:tc>
              </a:tr>
              <a:tr h="370840">
                <a:tc>
                  <a:txBody>
                    <a:bodyPr/>
                    <a:lstStyle/>
                    <a:p>
                      <a:r>
                        <a:rPr lang="cs-CZ" b="1" dirty="0" smtClean="0"/>
                        <a:t>Petr se rozzlobil, protože</a:t>
                      </a:r>
                      <a:r>
                        <a:rPr lang="cs-CZ" b="1" baseline="0" dirty="0" smtClean="0"/>
                        <a:t> ho nikdo neposlouchal.</a:t>
                      </a:r>
                      <a:endParaRPr lang="cs-CZ" b="1" dirty="0"/>
                    </a:p>
                  </a:txBody>
                  <a:tcPr/>
                </a:tc>
                <a:tc>
                  <a:txBody>
                    <a:bodyPr/>
                    <a:lstStyle/>
                    <a:p>
                      <a:r>
                        <a:rPr lang="cs-CZ" b="1" dirty="0" smtClean="0"/>
                        <a:t>př. příčinná</a:t>
                      </a:r>
                      <a:endParaRPr lang="cs-CZ" b="1"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baseline="0" dirty="0" smtClean="0"/>
                        <a:t>Není mi známo, kdy se vrátí.</a:t>
                      </a:r>
                      <a:endParaRPr lang="cs-CZ" b="1" dirty="0"/>
                    </a:p>
                  </a:txBody>
                  <a:tcPr/>
                </a:tc>
                <a:tc>
                  <a:txBody>
                    <a:bodyPr/>
                    <a:lstStyle/>
                    <a:p>
                      <a:r>
                        <a:rPr lang="cs-CZ" b="1" dirty="0" smtClean="0"/>
                        <a:t>podmětná</a:t>
                      </a:r>
                      <a:endParaRPr lang="cs-CZ" b="1" dirty="0"/>
                    </a:p>
                  </a:txBody>
                  <a:tcPr/>
                </a:tc>
              </a:tr>
              <a:tr h="370840">
                <a:tc>
                  <a:txBody>
                    <a:bodyPr/>
                    <a:lstStyle/>
                    <a:p>
                      <a:r>
                        <a:rPr lang="cs-CZ" b="1" dirty="0" smtClean="0"/>
                        <a:t>Děti tam zůstaly, aby  </a:t>
                      </a:r>
                      <a:r>
                        <a:rPr lang="cs-CZ" b="1" dirty="0" smtClean="0"/>
                        <a:t>pomohly </a:t>
                      </a:r>
                      <a:r>
                        <a:rPr lang="cs-CZ" b="1" dirty="0" smtClean="0"/>
                        <a:t>babičce a dědovi.</a:t>
                      </a:r>
                      <a:endParaRPr lang="cs-CZ" b="1" dirty="0"/>
                    </a:p>
                  </a:txBody>
                  <a:tcPr/>
                </a:tc>
                <a:tc>
                  <a:txBody>
                    <a:bodyPr/>
                    <a:lstStyle/>
                    <a:p>
                      <a:r>
                        <a:rPr lang="cs-CZ" b="1" dirty="0" smtClean="0"/>
                        <a:t>př. účelová</a:t>
                      </a:r>
                      <a:endParaRPr lang="cs-CZ" b="1" dirty="0"/>
                    </a:p>
                  </a:txBody>
                  <a:tcPr/>
                </a:tc>
              </a:tr>
            </a:tbl>
          </a:graphicData>
        </a:graphic>
      </p:graphicFrame>
      <p:sp>
        <p:nvSpPr>
          <p:cNvPr id="5" name="Obdélník 4"/>
          <p:cNvSpPr/>
          <p:nvPr/>
        </p:nvSpPr>
        <p:spPr>
          <a:xfrm>
            <a:off x="6516216" y="1628800"/>
            <a:ext cx="2232248" cy="316835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105804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1" nodeType="clickEffect">
                                  <p:stCondLst>
                                    <p:cond delay="0"/>
                                  </p:stCondLst>
                                  <p:childTnLst>
                                    <p:animEffect transition="out" filter="barn(inVertic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lstStyle/>
          <a:p>
            <a:r>
              <a:rPr lang="cs-CZ" dirty="0" smtClean="0"/>
              <a:t>Urči VH, VV, druh VV.</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389542100"/>
              </p:ext>
            </p:extLst>
          </p:nvPr>
        </p:nvGraphicFramePr>
        <p:xfrm>
          <a:off x="457200" y="1600200"/>
          <a:ext cx="8229600" cy="2966720"/>
        </p:xfrm>
        <a:graphic>
          <a:graphicData uri="http://schemas.openxmlformats.org/drawingml/2006/table">
            <a:tbl>
              <a:tblPr firstRow="1" bandRow="1">
                <a:tableStyleId>{16D9F66E-5EB9-4882-86FB-DCBF35E3C3E4}</a:tableStyleId>
              </a:tblPr>
              <a:tblGrid>
                <a:gridCol w="514400"/>
                <a:gridCol w="5616624"/>
                <a:gridCol w="2098576"/>
              </a:tblGrid>
              <a:tr h="370840">
                <a:tc>
                  <a:txBody>
                    <a:bodyPr/>
                    <a:lstStyle/>
                    <a:p>
                      <a:r>
                        <a:rPr lang="cs-CZ" dirty="0" smtClean="0"/>
                        <a:t>A.)</a:t>
                      </a:r>
                      <a:endParaRPr lang="cs-CZ" dirty="0"/>
                    </a:p>
                  </a:txBody>
                  <a:tcPr/>
                </a:tc>
                <a:tc>
                  <a:txBody>
                    <a:bodyPr/>
                    <a:lstStyle/>
                    <a:p>
                      <a:r>
                        <a:rPr lang="cs-CZ" dirty="0" smtClean="0"/>
                        <a:t>Na kopci se tyčí rozhledna, která je dominantou kraje.</a:t>
                      </a:r>
                      <a:endParaRPr lang="cs-CZ" dirty="0"/>
                    </a:p>
                  </a:txBody>
                  <a:tcPr/>
                </a:tc>
                <a:tc>
                  <a:txBody>
                    <a:bodyPr/>
                    <a:lstStyle/>
                    <a:p>
                      <a:r>
                        <a:rPr lang="cs-CZ" b="1" dirty="0" smtClean="0"/>
                        <a:t>přívlastková</a:t>
                      </a:r>
                      <a:endParaRPr lang="cs-CZ" b="1" dirty="0"/>
                    </a:p>
                  </a:txBody>
                  <a:tcPr/>
                </a:tc>
              </a:tr>
              <a:tr h="370840">
                <a:tc>
                  <a:txBody>
                    <a:bodyPr/>
                    <a:lstStyle/>
                    <a:p>
                      <a:endParaRPr lang="cs-CZ"/>
                    </a:p>
                  </a:txBody>
                  <a:tcPr/>
                </a:tc>
                <a:tc>
                  <a:txBody>
                    <a:bodyPr/>
                    <a:lstStyle/>
                    <a:p>
                      <a:r>
                        <a:rPr lang="cs-CZ" sz="1800" b="1" kern="1200" dirty="0" smtClean="0">
                          <a:solidFill>
                            <a:schemeClr val="dk1"/>
                          </a:solidFill>
                          <a:effectLst/>
                          <a:latin typeface="+mn-lt"/>
                          <a:ea typeface="+mn-ea"/>
                          <a:cs typeface="+mn-cs"/>
                        </a:rPr>
                        <a:t>Zastavte se u nás, kdykoli se vám to bude hodit.</a:t>
                      </a:r>
                      <a:endParaRPr lang="cs-CZ" dirty="0"/>
                    </a:p>
                  </a:txBody>
                  <a:tcPr/>
                </a:tc>
                <a:tc>
                  <a:txBody>
                    <a:bodyPr/>
                    <a:lstStyle/>
                    <a:p>
                      <a:r>
                        <a:rPr lang="cs-CZ" b="1" dirty="0" smtClean="0"/>
                        <a:t>př. časová</a:t>
                      </a:r>
                      <a:endParaRPr lang="cs-CZ" b="1" dirty="0"/>
                    </a:p>
                  </a:txBody>
                  <a:tcPr/>
                </a:tc>
              </a:tr>
              <a:tr h="370840">
                <a:tc>
                  <a:txBody>
                    <a:bodyPr/>
                    <a:lstStyle/>
                    <a:p>
                      <a:endParaRPr lang="cs-CZ" dirty="0"/>
                    </a:p>
                  </a:txBody>
                  <a:tcPr/>
                </a:tc>
                <a:tc>
                  <a:txBody>
                    <a:bodyPr/>
                    <a:lstStyle/>
                    <a:p>
                      <a:r>
                        <a:rPr lang="cs-CZ" sz="1800" b="1" kern="1200" dirty="0" smtClean="0">
                          <a:solidFill>
                            <a:schemeClr val="dk1"/>
                          </a:solidFill>
                          <a:effectLst/>
                          <a:latin typeface="+mn-lt"/>
                          <a:ea typeface="+mn-ea"/>
                          <a:cs typeface="+mn-cs"/>
                        </a:rPr>
                        <a:t>Nedokážu to, jestliže mi nepomůžeš.</a:t>
                      </a:r>
                      <a:endParaRPr lang="cs-CZ" dirty="0"/>
                    </a:p>
                  </a:txBody>
                  <a:tcPr/>
                </a:tc>
                <a:tc>
                  <a:txBody>
                    <a:bodyPr/>
                    <a:lstStyle/>
                    <a:p>
                      <a:r>
                        <a:rPr lang="cs-CZ" b="1" dirty="0" smtClean="0"/>
                        <a:t>př. podmínková</a:t>
                      </a:r>
                      <a:endParaRPr lang="cs-CZ" b="1" dirty="0"/>
                    </a:p>
                  </a:txBody>
                  <a:tcPr/>
                </a:tc>
              </a:tr>
              <a:tr h="370840">
                <a:tc>
                  <a:txBody>
                    <a:bodyPr/>
                    <a:lstStyle/>
                    <a:p>
                      <a:endParaRPr lang="cs-CZ"/>
                    </a:p>
                  </a:txBody>
                  <a:tcPr/>
                </a:tc>
                <a:tc>
                  <a:txBody>
                    <a:bodyPr/>
                    <a:lstStyle/>
                    <a:p>
                      <a:r>
                        <a:rPr lang="cs-CZ" sz="1800" b="1" kern="1200" dirty="0" smtClean="0">
                          <a:solidFill>
                            <a:schemeClr val="dk1"/>
                          </a:solidFill>
                          <a:effectLst/>
                          <a:latin typeface="+mn-lt"/>
                          <a:ea typeface="+mn-ea"/>
                          <a:cs typeface="+mn-cs"/>
                        </a:rPr>
                        <a:t>Dělám to, protože ti chci pomoci.</a:t>
                      </a:r>
                      <a:endParaRPr lang="cs-CZ" dirty="0"/>
                    </a:p>
                  </a:txBody>
                  <a:tcPr/>
                </a:tc>
                <a:tc>
                  <a:txBody>
                    <a:bodyPr/>
                    <a:lstStyle/>
                    <a:p>
                      <a:r>
                        <a:rPr lang="cs-CZ" b="1" dirty="0" smtClean="0"/>
                        <a:t>př. příčinná</a:t>
                      </a:r>
                      <a:endParaRPr lang="cs-CZ" b="1" dirty="0"/>
                    </a:p>
                  </a:txBody>
                  <a:tcPr/>
                </a:tc>
              </a:tr>
              <a:tr h="370840">
                <a:tc>
                  <a:txBody>
                    <a:bodyPr/>
                    <a:lstStyle/>
                    <a:p>
                      <a:r>
                        <a:rPr lang="cs-CZ" dirty="0" smtClean="0"/>
                        <a:t>B)</a:t>
                      </a:r>
                      <a:endParaRPr lang="cs-CZ" dirty="0"/>
                    </a:p>
                  </a:txBody>
                  <a:tcPr/>
                </a:tc>
                <a:tc>
                  <a:txBody>
                    <a:bodyPr/>
                    <a:lstStyle/>
                    <a:p>
                      <a:r>
                        <a:rPr lang="cs-CZ" sz="1800" b="1" kern="1200" dirty="0" smtClean="0">
                          <a:solidFill>
                            <a:schemeClr val="dk1"/>
                          </a:solidFill>
                          <a:effectLst/>
                          <a:latin typeface="+mn-lt"/>
                          <a:ea typeface="+mn-ea"/>
                          <a:cs typeface="+mn-cs"/>
                        </a:rPr>
                        <a:t>Maminka, která se vrátila z práce, začala rychle vařit.</a:t>
                      </a:r>
                      <a:endParaRPr lang="cs-CZ" dirty="0"/>
                    </a:p>
                  </a:txBody>
                  <a:tcPr/>
                </a:tc>
                <a:tc>
                  <a:txBody>
                    <a:bodyPr/>
                    <a:lstStyle/>
                    <a:p>
                      <a:r>
                        <a:rPr lang="cs-CZ" b="1" dirty="0" smtClean="0"/>
                        <a:t>přívlastková</a:t>
                      </a:r>
                      <a:endParaRPr lang="cs-CZ" b="1" dirty="0"/>
                    </a:p>
                  </a:txBody>
                  <a:tcPr/>
                </a:tc>
              </a:tr>
              <a:tr h="370840">
                <a:tc>
                  <a:txBody>
                    <a:bodyPr/>
                    <a:lstStyle/>
                    <a:p>
                      <a:endParaRPr lang="cs-CZ"/>
                    </a:p>
                  </a:txBody>
                  <a:tcPr/>
                </a:tc>
                <a:tc>
                  <a:txBody>
                    <a:bodyPr/>
                    <a:lstStyle/>
                    <a:p>
                      <a:r>
                        <a:rPr lang="cs-CZ" sz="1800" b="1" kern="1200" dirty="0" smtClean="0">
                          <a:solidFill>
                            <a:schemeClr val="dk1"/>
                          </a:solidFill>
                          <a:effectLst/>
                          <a:latin typeface="+mn-lt"/>
                          <a:ea typeface="+mn-ea"/>
                          <a:cs typeface="+mn-cs"/>
                        </a:rPr>
                        <a:t>Pozorovali jsme, jak voda rychle ubývá.</a:t>
                      </a:r>
                      <a:endParaRPr lang="cs-CZ" dirty="0"/>
                    </a:p>
                  </a:txBody>
                  <a:tcPr/>
                </a:tc>
                <a:tc>
                  <a:txBody>
                    <a:bodyPr/>
                    <a:lstStyle/>
                    <a:p>
                      <a:r>
                        <a:rPr lang="cs-CZ" b="1" dirty="0" smtClean="0"/>
                        <a:t>předmětná</a:t>
                      </a:r>
                      <a:endParaRPr lang="cs-CZ" b="1" dirty="0"/>
                    </a:p>
                  </a:txBody>
                  <a:tcPr/>
                </a:tc>
              </a:tr>
              <a:tr h="370840">
                <a:tc>
                  <a:txBody>
                    <a:bodyPr/>
                    <a:lstStyle/>
                    <a:p>
                      <a:endParaRPr lang="cs-CZ"/>
                    </a:p>
                  </a:txBody>
                  <a:tcPr/>
                </a:tc>
                <a:tc>
                  <a:txBody>
                    <a:bodyPr/>
                    <a:lstStyle/>
                    <a:p>
                      <a:r>
                        <a:rPr lang="cs-CZ" sz="1800" b="1" kern="1200" dirty="0" smtClean="0">
                          <a:solidFill>
                            <a:schemeClr val="dk1"/>
                          </a:solidFill>
                          <a:effectLst/>
                          <a:latin typeface="+mn-lt"/>
                          <a:ea typeface="+mn-ea"/>
                          <a:cs typeface="+mn-cs"/>
                        </a:rPr>
                        <a:t>Zdá se mi, že zachází příliš daleko.</a:t>
                      </a:r>
                      <a:endParaRPr lang="cs-CZ" dirty="0"/>
                    </a:p>
                  </a:txBody>
                  <a:tcPr/>
                </a:tc>
                <a:tc>
                  <a:txBody>
                    <a:bodyPr/>
                    <a:lstStyle/>
                    <a:p>
                      <a:r>
                        <a:rPr lang="cs-CZ" b="1" dirty="0" smtClean="0"/>
                        <a:t>podmětná</a:t>
                      </a:r>
                      <a:endParaRPr lang="cs-CZ" b="1" dirty="0"/>
                    </a:p>
                  </a:txBody>
                  <a:tcPr/>
                </a:tc>
              </a:tr>
              <a:tr h="370840">
                <a:tc>
                  <a:txBody>
                    <a:bodyPr/>
                    <a:lstStyle/>
                    <a:p>
                      <a:endParaRPr lang="cs-CZ"/>
                    </a:p>
                  </a:txBody>
                  <a:tcPr/>
                </a:tc>
                <a:tc>
                  <a:txBody>
                    <a:bodyPr/>
                    <a:lstStyle/>
                    <a:p>
                      <a:r>
                        <a:rPr lang="cs-CZ" b="1" dirty="0" smtClean="0"/>
                        <a:t>Ačkoli bylo málo sněhu, dobře jsme</a:t>
                      </a:r>
                      <a:r>
                        <a:rPr lang="cs-CZ" b="1" baseline="0" dirty="0" smtClean="0"/>
                        <a:t> si zalyžovali.</a:t>
                      </a:r>
                      <a:endParaRPr lang="cs-CZ" b="1" dirty="0"/>
                    </a:p>
                  </a:txBody>
                  <a:tcPr/>
                </a:tc>
                <a:tc>
                  <a:txBody>
                    <a:bodyPr/>
                    <a:lstStyle/>
                    <a:p>
                      <a:r>
                        <a:rPr lang="cs-CZ" b="1" dirty="0" smtClean="0"/>
                        <a:t>př. přípustková</a:t>
                      </a:r>
                      <a:endParaRPr lang="cs-CZ" b="1" dirty="0"/>
                    </a:p>
                  </a:txBody>
                  <a:tcPr/>
                </a:tc>
              </a:tr>
            </a:tbl>
          </a:graphicData>
        </a:graphic>
      </p:graphicFrame>
      <p:sp>
        <p:nvSpPr>
          <p:cNvPr id="5" name="Obdélník 4"/>
          <p:cNvSpPr/>
          <p:nvPr/>
        </p:nvSpPr>
        <p:spPr>
          <a:xfrm>
            <a:off x="6660232" y="1628800"/>
            <a:ext cx="2016224" cy="302433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1001448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xit" presetSubtype="4" fill="hold" grpId="1" nodeType="clickEffect">
                                  <p:stCondLst>
                                    <p:cond delay="0"/>
                                  </p:stCondLst>
                                  <p:childTnLst>
                                    <p:anim calcmode="lin" valueType="num">
                                      <p:cBhvr additive="base">
                                        <p:cTn id="16" dur="500"/>
                                        <p:tgtEl>
                                          <p:spTgt spid="5"/>
                                        </p:tgtEl>
                                        <p:attrNameLst>
                                          <p:attrName>ppt_x</p:attrName>
                                        </p:attrNameLst>
                                      </p:cBhvr>
                                      <p:tavLst>
                                        <p:tav tm="0">
                                          <p:val>
                                            <p:strVal val="ppt_x"/>
                                          </p:val>
                                        </p:tav>
                                        <p:tav tm="100000">
                                          <p:val>
                                            <p:strVal val="ppt_x"/>
                                          </p:val>
                                        </p:tav>
                                      </p:tavLst>
                                    </p:anim>
                                    <p:anim calcmode="lin" valueType="num">
                                      <p:cBhvr additive="base">
                                        <p:cTn id="17" dur="500"/>
                                        <p:tgtEl>
                                          <p:spTgt spid="5"/>
                                        </p:tgtEl>
                                        <p:attrNameLst>
                                          <p:attrName>ppt_y</p:attrName>
                                        </p:attrNameLst>
                                      </p:cBhvr>
                                      <p:tavLst>
                                        <p:tav tm="0">
                                          <p:val>
                                            <p:strVal val="ppt_y"/>
                                          </p:val>
                                        </p:tav>
                                        <p:tav tm="100000">
                                          <p:val>
                                            <p:strVal val="1+ppt_h/2"/>
                                          </p:val>
                                        </p:tav>
                                      </p:tavLst>
                                    </p:anim>
                                    <p:set>
                                      <p:cBhvr>
                                        <p:cTn id="1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cs-CZ" b="1" dirty="0" smtClean="0"/>
              <a:t>Doplň spojku k danému poměru.</a:t>
            </a:r>
            <a:r>
              <a:rPr lang="cs-CZ" dirty="0" smtClean="0"/>
              <a:t/>
            </a:r>
            <a:br>
              <a:rPr lang="cs-CZ" dirty="0" smtClean="0"/>
            </a:br>
            <a:endParaRPr lang="cs-CZ" dirty="0"/>
          </a:p>
        </p:txBody>
      </p:sp>
      <p:sp>
        <p:nvSpPr>
          <p:cNvPr id="3" name="Zástupný symbol pro obsah 2"/>
          <p:cNvSpPr>
            <a:spLocks noGrp="1"/>
          </p:cNvSpPr>
          <p:nvPr>
            <p:ph idx="1"/>
          </p:nvPr>
        </p:nvSpPr>
        <p:spPr>
          <a:xfrm>
            <a:off x="467544" y="1700808"/>
            <a:ext cx="8229600" cy="4525963"/>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cs-CZ" b="1" dirty="0"/>
              <a:t> </a:t>
            </a:r>
            <a:endParaRPr lang="cs-CZ" dirty="0"/>
          </a:p>
          <a:p>
            <a:pPr marL="0" indent="0">
              <a:buNone/>
            </a:pPr>
            <a:r>
              <a:rPr lang="cs-CZ" sz="2000" dirty="0" smtClean="0"/>
              <a:t>Můžeme </a:t>
            </a:r>
            <a:r>
              <a:rPr lang="cs-CZ" sz="2000" dirty="0"/>
              <a:t>se setkat v sobotu. V neděli odjíždíme na hory.                  </a:t>
            </a:r>
            <a:r>
              <a:rPr lang="cs-CZ" sz="2000" dirty="0" smtClean="0"/>
              <a:t>   Příčinný</a:t>
            </a:r>
          </a:p>
          <a:p>
            <a:pPr marL="0" indent="0">
              <a:buNone/>
            </a:pPr>
            <a:r>
              <a:rPr lang="cs-CZ" sz="2000" dirty="0" smtClean="0">
                <a:solidFill>
                  <a:srgbClr val="0070C0"/>
                </a:solidFill>
              </a:rPr>
              <a:t>Můžeme se setkat v sobotu, </a:t>
            </a:r>
            <a:r>
              <a:rPr lang="cs-CZ" sz="2000" dirty="0" smtClean="0">
                <a:solidFill>
                  <a:srgbClr val="FF0000"/>
                </a:solidFill>
              </a:rPr>
              <a:t>neboť </a:t>
            </a:r>
            <a:r>
              <a:rPr lang="cs-CZ" sz="2000" dirty="0">
                <a:solidFill>
                  <a:schemeClr val="accent1"/>
                </a:solidFill>
              </a:rPr>
              <a:t>v</a:t>
            </a:r>
            <a:r>
              <a:rPr lang="cs-CZ" sz="2000" dirty="0" smtClean="0">
                <a:solidFill>
                  <a:srgbClr val="0070C0"/>
                </a:solidFill>
              </a:rPr>
              <a:t> neděli odjíždíme na hory</a:t>
            </a:r>
            <a:r>
              <a:rPr lang="cs-CZ" sz="2000" dirty="0" smtClean="0"/>
              <a:t>.</a:t>
            </a:r>
            <a:endParaRPr lang="cs-CZ" sz="2000" dirty="0"/>
          </a:p>
          <a:p>
            <a:pPr marL="0" indent="0">
              <a:buNone/>
            </a:pPr>
            <a:r>
              <a:rPr lang="cs-CZ" sz="2000" dirty="0" smtClean="0"/>
              <a:t>Odvedl </a:t>
            </a:r>
            <a:r>
              <a:rPr lang="cs-CZ" sz="2000" dirty="0"/>
              <a:t>dobrou práci. Dostal odměnu</a:t>
            </a:r>
            <a:r>
              <a:rPr lang="cs-CZ" sz="2000" dirty="0" smtClean="0"/>
              <a:t>.                                                  Důsledkový</a:t>
            </a:r>
          </a:p>
          <a:p>
            <a:pPr marL="0" indent="0">
              <a:buNone/>
            </a:pPr>
            <a:r>
              <a:rPr lang="cs-CZ" sz="2000" dirty="0" smtClean="0">
                <a:solidFill>
                  <a:schemeClr val="accent1"/>
                </a:solidFill>
              </a:rPr>
              <a:t>Odvedl dobrou práci, </a:t>
            </a:r>
            <a:r>
              <a:rPr lang="cs-CZ" sz="2000" dirty="0" smtClean="0">
                <a:solidFill>
                  <a:srgbClr val="FF0000"/>
                </a:solidFill>
              </a:rPr>
              <a:t>a proto </a:t>
            </a:r>
            <a:r>
              <a:rPr lang="cs-CZ" sz="2000" dirty="0" smtClean="0">
                <a:solidFill>
                  <a:schemeClr val="accent1"/>
                </a:solidFill>
              </a:rPr>
              <a:t>dostal odměnu</a:t>
            </a:r>
            <a:endParaRPr lang="cs-CZ" sz="2000" dirty="0">
              <a:solidFill>
                <a:schemeClr val="accent1"/>
              </a:solidFill>
            </a:endParaRPr>
          </a:p>
          <a:p>
            <a:pPr marL="0" indent="0">
              <a:buNone/>
            </a:pPr>
            <a:r>
              <a:rPr lang="cs-CZ" sz="2000" dirty="0" smtClean="0"/>
              <a:t>Zajímají mě </a:t>
            </a:r>
            <a:r>
              <a:rPr lang="cs-CZ" sz="2000" dirty="0"/>
              <a:t>různá povolání. Jedno si musím zvolit.        </a:t>
            </a:r>
            <a:r>
              <a:rPr lang="cs-CZ" sz="2000" dirty="0" smtClean="0"/>
              <a:t>                    Odporovací</a:t>
            </a:r>
          </a:p>
          <a:p>
            <a:pPr marL="0" indent="0">
              <a:buNone/>
            </a:pPr>
            <a:r>
              <a:rPr lang="cs-CZ" sz="2000" dirty="0" smtClean="0">
                <a:solidFill>
                  <a:schemeClr val="accent1"/>
                </a:solidFill>
              </a:rPr>
              <a:t>Zajímají mě různá povolání</a:t>
            </a:r>
            <a:r>
              <a:rPr lang="cs-CZ" sz="2000" dirty="0" smtClean="0"/>
              <a:t>, </a:t>
            </a:r>
            <a:r>
              <a:rPr lang="cs-CZ" sz="2000" dirty="0" smtClean="0">
                <a:solidFill>
                  <a:srgbClr val="FF0000"/>
                </a:solidFill>
              </a:rPr>
              <a:t>ale</a:t>
            </a:r>
            <a:r>
              <a:rPr lang="cs-CZ" sz="2000" dirty="0" smtClean="0"/>
              <a:t> </a:t>
            </a:r>
            <a:r>
              <a:rPr lang="cs-CZ" sz="2000" dirty="0" smtClean="0">
                <a:solidFill>
                  <a:schemeClr val="accent1"/>
                </a:solidFill>
              </a:rPr>
              <a:t>jedno si musím zvolit.</a:t>
            </a:r>
            <a:endParaRPr lang="cs-CZ" sz="2000" dirty="0">
              <a:solidFill>
                <a:schemeClr val="accent1"/>
              </a:solidFill>
            </a:endParaRPr>
          </a:p>
          <a:p>
            <a:pPr marL="0" indent="0">
              <a:buNone/>
            </a:pPr>
            <a:r>
              <a:rPr lang="cs-CZ" sz="2000" dirty="0" smtClean="0"/>
              <a:t>Přihlas se dnes. Přihlášku můžeš přinést příští týden.                        Vylučovací</a:t>
            </a:r>
          </a:p>
          <a:p>
            <a:pPr marL="0" indent="0">
              <a:buNone/>
            </a:pPr>
            <a:r>
              <a:rPr lang="cs-CZ" sz="2000" dirty="0" smtClean="0">
                <a:solidFill>
                  <a:schemeClr val="accent1"/>
                </a:solidFill>
              </a:rPr>
              <a:t>Přihlas se dnes</a:t>
            </a:r>
            <a:r>
              <a:rPr lang="cs-CZ" sz="2000" dirty="0" smtClean="0">
                <a:solidFill>
                  <a:srgbClr val="FF0000"/>
                </a:solidFill>
              </a:rPr>
              <a:t>, nebo </a:t>
            </a:r>
            <a:r>
              <a:rPr lang="cs-CZ" sz="2000" dirty="0" smtClean="0">
                <a:solidFill>
                  <a:schemeClr val="accent1"/>
                </a:solidFill>
              </a:rPr>
              <a:t>přihlášku můžeš přinést příští týden.                        </a:t>
            </a:r>
          </a:p>
          <a:p>
            <a:pPr marL="0" indent="0">
              <a:buNone/>
            </a:pPr>
            <a:endParaRPr lang="cs-CZ" sz="2000" dirty="0">
              <a:solidFill>
                <a:schemeClr val="accent1"/>
              </a:solidFill>
            </a:endParaRPr>
          </a:p>
        </p:txBody>
      </p:sp>
    </p:spTree>
    <p:extLst>
      <p:ext uri="{BB962C8B-B14F-4D97-AF65-F5344CB8AC3E}">
        <p14:creationId xmlns:p14="http://schemas.microsoft.com/office/powerpoint/2010/main" xmlns="" val="196526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 calcmode="lin" valueType="num">
                                      <p:cBhvr additive="base">
                                        <p:cTn id="4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additive="base">
                                        <p:cTn id="4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additive="base">
                                        <p:cTn id="5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
                                            <p:txEl>
                                              <p:pRg st="8" end="8"/>
                                            </p:txEl>
                                          </p:spTgt>
                                        </p:tgtEl>
                                        <p:attrNameLst>
                                          <p:attrName>style.visibility</p:attrName>
                                        </p:attrNameLst>
                                      </p:cBhvr>
                                      <p:to>
                                        <p:strVal val="visible"/>
                                      </p:to>
                                    </p:set>
                                    <p:anim calcmode="lin" valueType="num">
                                      <p:cBhvr additive="base">
                                        <p:cTn id="5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cs-CZ" b="1" dirty="0" smtClean="0"/>
              <a:t> </a:t>
            </a:r>
            <a:r>
              <a:rPr lang="cs-CZ" sz="2700" b="1" dirty="0" smtClean="0"/>
              <a:t>Ve které větě je stejný významový poměr jako ve větě:</a:t>
            </a:r>
            <a:r>
              <a:rPr lang="cs-CZ" sz="2700" dirty="0" smtClean="0"/>
              <a:t/>
            </a:r>
            <a:br>
              <a:rPr lang="cs-CZ" sz="2700" dirty="0" smtClean="0"/>
            </a:br>
            <a:endParaRPr lang="cs-CZ" sz="2700" dirty="0"/>
          </a:p>
        </p:txBody>
      </p:sp>
      <p:sp>
        <p:nvSpPr>
          <p:cNvPr id="3" name="Zástupný symbol pro obsah 2"/>
          <p:cNvSpPr>
            <a:spLocks noGrp="1"/>
          </p:cNvSpPr>
          <p:nvPr>
            <p:ph idx="1"/>
          </p:nvPr>
        </p:nvSpPr>
        <p:spPr/>
        <p:txBody>
          <a:bodyPr/>
          <a:lstStyle/>
          <a:p>
            <a:pPr marL="0" indent="0">
              <a:buNone/>
            </a:pPr>
            <a:r>
              <a:rPr lang="cs-CZ" b="1" dirty="0" smtClean="0"/>
              <a:t> </a:t>
            </a:r>
            <a:r>
              <a:rPr lang="cs-CZ" b="1" u="sng" dirty="0" smtClean="0"/>
              <a:t>Smluvil si schůzku, chtěl se totiž dohodnout.</a:t>
            </a:r>
            <a:endParaRPr lang="cs-CZ" dirty="0" smtClean="0"/>
          </a:p>
          <a:p>
            <a:r>
              <a:rPr lang="cs-CZ" dirty="0" smtClean="0"/>
              <a:t>a) Venku bylo ticho, a tak jsme pokračovali </a:t>
            </a:r>
            <a:r>
              <a:rPr lang="cs-CZ" dirty="0" smtClean="0"/>
              <a:t>              v </a:t>
            </a:r>
            <a:r>
              <a:rPr lang="cs-CZ" dirty="0" smtClean="0"/>
              <a:t>činnosti.</a:t>
            </a:r>
          </a:p>
          <a:p>
            <a:r>
              <a:rPr lang="cs-CZ" dirty="0" smtClean="0"/>
              <a:t>b) Nemusíš se bát, vždyť jsme tady s tebou.</a:t>
            </a:r>
          </a:p>
          <a:p>
            <a:endParaRPr lang="cs-CZ" dirty="0"/>
          </a:p>
          <a:p>
            <a:r>
              <a:rPr lang="cs-CZ" dirty="0" smtClean="0"/>
              <a:t>C) Druhý den si to rozmyslela, ale stejně se nevrátila.</a:t>
            </a:r>
          </a:p>
          <a:p>
            <a:endParaRPr lang="cs-CZ" dirty="0" smtClean="0"/>
          </a:p>
          <a:p>
            <a:endParaRPr lang="cs-CZ" dirty="0"/>
          </a:p>
        </p:txBody>
      </p:sp>
      <p:sp>
        <p:nvSpPr>
          <p:cNvPr id="4" name="Veselý obličej 3"/>
          <p:cNvSpPr/>
          <p:nvPr/>
        </p:nvSpPr>
        <p:spPr>
          <a:xfrm>
            <a:off x="647504" y="3212976"/>
            <a:ext cx="648072" cy="648072"/>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xmlns="" val="4037940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60648"/>
            <a:ext cx="8229600" cy="1143000"/>
          </a:xfrm>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cs-CZ" sz="3100" b="1" dirty="0" smtClean="0"/>
              <a:t>Ve které větě je stejný významový poměr jako ve větě:</a:t>
            </a:r>
            <a:r>
              <a:rPr lang="cs-CZ" dirty="0" smtClean="0"/>
              <a:t/>
            </a:r>
            <a:br>
              <a:rPr lang="cs-CZ" dirty="0" smtClean="0"/>
            </a:br>
            <a:endParaRPr lang="cs-CZ" dirty="0"/>
          </a:p>
        </p:txBody>
      </p:sp>
      <p:sp>
        <p:nvSpPr>
          <p:cNvPr id="3" name="Zástupný symbol pro obsah 2"/>
          <p:cNvSpPr>
            <a:spLocks noGrp="1"/>
          </p:cNvSpPr>
          <p:nvPr>
            <p:ph idx="1"/>
          </p:nvPr>
        </p:nvSpPr>
        <p:spPr/>
        <p:txBody>
          <a:bodyPr>
            <a:normAutofit lnSpcReduction="10000"/>
          </a:bodyPr>
          <a:lstStyle/>
          <a:p>
            <a:pPr marL="0" indent="0">
              <a:buNone/>
            </a:pPr>
            <a:r>
              <a:rPr lang="cs-CZ" b="1" dirty="0" smtClean="0"/>
              <a:t>Neměla jízdenku, tudíž musela zaplatit pokutu</a:t>
            </a:r>
            <a:r>
              <a:rPr lang="cs-CZ" dirty="0" smtClean="0"/>
              <a:t>.</a:t>
            </a:r>
          </a:p>
          <a:p>
            <a:pPr marL="0" indent="0">
              <a:buNone/>
            </a:pPr>
            <a:endParaRPr lang="cs-CZ" dirty="0" smtClean="0"/>
          </a:p>
          <a:p>
            <a:pPr marL="0" indent="0">
              <a:buNone/>
            </a:pPr>
            <a:r>
              <a:rPr lang="cs-CZ" dirty="0" smtClean="0"/>
              <a:t>a) Bál se, avšak nevěděl proč.</a:t>
            </a:r>
          </a:p>
          <a:p>
            <a:pPr marL="0" indent="0">
              <a:buNone/>
            </a:pPr>
            <a:endParaRPr lang="cs-CZ" dirty="0"/>
          </a:p>
          <a:p>
            <a:pPr marL="0" indent="0">
              <a:buNone/>
            </a:pPr>
            <a:r>
              <a:rPr lang="cs-CZ" dirty="0" smtClean="0"/>
              <a:t>b) Koncert se jim líbil, byli dokonce nadšeni.</a:t>
            </a:r>
          </a:p>
          <a:p>
            <a:pPr marL="0" indent="0">
              <a:buNone/>
            </a:pPr>
            <a:endParaRPr lang="cs-CZ" dirty="0"/>
          </a:p>
          <a:p>
            <a:pPr marL="0" indent="0">
              <a:buNone/>
            </a:pPr>
            <a:r>
              <a:rPr lang="cs-CZ" dirty="0" smtClean="0"/>
              <a:t>c) Vůbec se nám neozval, a tak jsme o něj měli             </a:t>
            </a:r>
          </a:p>
          <a:p>
            <a:pPr marL="0" indent="0">
              <a:buNone/>
            </a:pPr>
            <a:r>
              <a:rPr lang="cs-CZ" dirty="0"/>
              <a:t> </a:t>
            </a:r>
            <a:r>
              <a:rPr lang="cs-CZ" dirty="0" smtClean="0"/>
              <a:t>   strach.</a:t>
            </a:r>
            <a:endParaRPr lang="cs-CZ" dirty="0"/>
          </a:p>
        </p:txBody>
      </p:sp>
      <p:sp>
        <p:nvSpPr>
          <p:cNvPr id="5" name="Veselý obličej 4"/>
          <p:cNvSpPr/>
          <p:nvPr/>
        </p:nvSpPr>
        <p:spPr>
          <a:xfrm>
            <a:off x="395536" y="4797152"/>
            <a:ext cx="504056" cy="576064"/>
          </a:xfrm>
          <a:prstGeom prst="smileyFace">
            <a:avLst/>
          </a:prstGeom>
          <a:solidFill>
            <a:srgbClr val="FFFF00"/>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spTree>
    <p:extLst>
      <p:ext uri="{BB962C8B-B14F-4D97-AF65-F5344CB8AC3E}">
        <p14:creationId xmlns:p14="http://schemas.microsoft.com/office/powerpoint/2010/main" xmlns="" val="159902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0000"/>
          </a:bodyPr>
          <a:lstStyle/>
          <a:p>
            <a:r>
              <a:rPr lang="cs-CZ" dirty="0" smtClean="0"/>
              <a:t>Urči poměr mezi HV a podtrhni spojky.</a:t>
            </a:r>
            <a:endParaRPr lang="cs-CZ" dirty="0"/>
          </a:p>
        </p:txBody>
      </p:sp>
      <p:sp>
        <p:nvSpPr>
          <p:cNvPr id="3" name="Zástupný symbol pro obsah 2"/>
          <p:cNvSpPr>
            <a:spLocks noGrp="1"/>
          </p:cNvSpPr>
          <p:nvPr>
            <p:ph idx="1"/>
          </p:nvPr>
        </p:nvSpPr>
        <p:spPr>
          <a:xfrm>
            <a:off x="463116" y="1500572"/>
            <a:ext cx="8229600" cy="4817132"/>
          </a:xfrm>
        </p:spPr>
        <p:txBody>
          <a:bodyPr>
            <a:normAutofit fontScale="92500"/>
          </a:bodyPr>
          <a:lstStyle/>
          <a:p>
            <a:pPr marL="0" indent="0">
              <a:lnSpc>
                <a:spcPct val="150000"/>
              </a:lnSpc>
              <a:buNone/>
            </a:pPr>
            <a:r>
              <a:rPr lang="cs-CZ" sz="2800" dirty="0" smtClean="0"/>
              <a:t>Petr ani nezavolal, ani nevzkázal. Rodiče měli strach, dokonce volali na policii. Nezavolal jsem, a tak jsem dostal vyhubováno. Příště buď zavolej, nebo po někom vzkaž. Musím zavolat domů, rodiče by totiž měli strach. Měl jsem se vrátit do sedmi, ale ujel mi autobus. Nesplnil jsem dané slovo, a proto se nesmím dívat na televizi. Maminka mě hledala nejen u Honzy, ale zašla i k Milanovi.</a:t>
            </a:r>
          </a:p>
        </p:txBody>
      </p:sp>
      <p:cxnSp>
        <p:nvCxnSpPr>
          <p:cNvPr id="5" name="Přímá spojnice 4"/>
          <p:cNvCxnSpPr/>
          <p:nvPr/>
        </p:nvCxnSpPr>
        <p:spPr>
          <a:xfrm>
            <a:off x="1242662" y="2060848"/>
            <a:ext cx="360040"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7" name="Přímá spojnice 6"/>
          <p:cNvCxnSpPr/>
          <p:nvPr/>
        </p:nvCxnSpPr>
        <p:spPr>
          <a:xfrm>
            <a:off x="2965321" y="2023957"/>
            <a:ext cx="468052" cy="7394"/>
          </a:xfrm>
          <a:prstGeom prst="line">
            <a:avLst/>
          </a:prstGeom>
        </p:spPr>
        <p:style>
          <a:lnRef idx="2">
            <a:schemeClr val="accent3"/>
          </a:lnRef>
          <a:fillRef idx="0">
            <a:schemeClr val="accent3"/>
          </a:fillRef>
          <a:effectRef idx="1">
            <a:schemeClr val="accent3"/>
          </a:effectRef>
          <a:fontRef idx="minor">
            <a:schemeClr val="tx1"/>
          </a:fontRef>
        </p:style>
      </p:cxnSp>
      <p:cxnSp>
        <p:nvCxnSpPr>
          <p:cNvPr id="10" name="Přímá spojnice 9"/>
          <p:cNvCxnSpPr/>
          <p:nvPr/>
        </p:nvCxnSpPr>
        <p:spPr>
          <a:xfrm>
            <a:off x="615357" y="2636912"/>
            <a:ext cx="991142"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12" name="Přímá spojnice 11"/>
          <p:cNvCxnSpPr/>
          <p:nvPr/>
        </p:nvCxnSpPr>
        <p:spPr>
          <a:xfrm>
            <a:off x="6099813" y="2636912"/>
            <a:ext cx="576064"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14" name="Přímá spojnice 13"/>
          <p:cNvCxnSpPr/>
          <p:nvPr/>
        </p:nvCxnSpPr>
        <p:spPr>
          <a:xfrm>
            <a:off x="3185846" y="3321855"/>
            <a:ext cx="522058"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16" name="Přímá spojnice 15"/>
          <p:cNvCxnSpPr/>
          <p:nvPr/>
        </p:nvCxnSpPr>
        <p:spPr>
          <a:xfrm>
            <a:off x="4932040" y="3286718"/>
            <a:ext cx="648072"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18" name="Přímá spojnice 17"/>
          <p:cNvCxnSpPr/>
          <p:nvPr/>
        </p:nvCxnSpPr>
        <p:spPr>
          <a:xfrm>
            <a:off x="4813176" y="3924825"/>
            <a:ext cx="576064"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22" name="Přímá spojnice 21"/>
          <p:cNvCxnSpPr/>
          <p:nvPr/>
        </p:nvCxnSpPr>
        <p:spPr>
          <a:xfrm>
            <a:off x="3004592" y="4437112"/>
            <a:ext cx="495055"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25" name="Přímá spojnice 24"/>
          <p:cNvCxnSpPr/>
          <p:nvPr/>
        </p:nvCxnSpPr>
        <p:spPr>
          <a:xfrm>
            <a:off x="1512623" y="5137700"/>
            <a:ext cx="989078"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27" name="Přímá spojnice 26"/>
          <p:cNvCxnSpPr/>
          <p:nvPr/>
        </p:nvCxnSpPr>
        <p:spPr>
          <a:xfrm>
            <a:off x="1606499" y="5729389"/>
            <a:ext cx="809058"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29" name="Přímá spojnice 28"/>
          <p:cNvCxnSpPr/>
          <p:nvPr/>
        </p:nvCxnSpPr>
        <p:spPr>
          <a:xfrm>
            <a:off x="3717002" y="5725522"/>
            <a:ext cx="360040"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32" name="Přímá spojnice 31"/>
          <p:cNvCxnSpPr/>
          <p:nvPr/>
        </p:nvCxnSpPr>
        <p:spPr>
          <a:xfrm>
            <a:off x="4788024" y="5733256"/>
            <a:ext cx="144016" cy="0"/>
          </a:xfrm>
          <a:prstGeom prst="line">
            <a:avLst/>
          </a:prstGeom>
        </p:spPr>
        <p:style>
          <a:lnRef idx="2">
            <a:schemeClr val="accent3"/>
          </a:lnRef>
          <a:fillRef idx="0">
            <a:schemeClr val="accent3"/>
          </a:fillRef>
          <a:effectRef idx="1">
            <a:schemeClr val="accent3"/>
          </a:effectRef>
          <a:fontRef idx="minor">
            <a:schemeClr val="tx1"/>
          </a:fontRef>
        </p:style>
      </p:cxnSp>
      <p:sp>
        <p:nvSpPr>
          <p:cNvPr id="36" name="Obdélník 35"/>
          <p:cNvSpPr/>
          <p:nvPr/>
        </p:nvSpPr>
        <p:spPr>
          <a:xfrm>
            <a:off x="2956651" y="3735187"/>
            <a:ext cx="1458001" cy="37927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odporovací</a:t>
            </a:r>
            <a:endParaRPr lang="cs-CZ" dirty="0"/>
          </a:p>
        </p:txBody>
      </p:sp>
      <p:sp>
        <p:nvSpPr>
          <p:cNvPr id="37" name="Obdélník 36"/>
          <p:cNvSpPr/>
          <p:nvPr/>
        </p:nvSpPr>
        <p:spPr>
          <a:xfrm>
            <a:off x="3854959" y="2636912"/>
            <a:ext cx="1622648"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vylučovací</a:t>
            </a:r>
            <a:endParaRPr lang="cs-CZ" dirty="0"/>
          </a:p>
        </p:txBody>
      </p:sp>
      <p:sp>
        <p:nvSpPr>
          <p:cNvPr id="38" name="Obdélník 37"/>
          <p:cNvSpPr/>
          <p:nvPr/>
        </p:nvSpPr>
        <p:spPr>
          <a:xfrm>
            <a:off x="6698438" y="2060848"/>
            <a:ext cx="1351384"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důsledkový</a:t>
            </a:r>
            <a:endParaRPr lang="cs-CZ" dirty="0"/>
          </a:p>
        </p:txBody>
      </p:sp>
      <p:sp>
        <p:nvSpPr>
          <p:cNvPr id="39" name="Obdélník 38"/>
          <p:cNvSpPr/>
          <p:nvPr/>
        </p:nvSpPr>
        <p:spPr>
          <a:xfrm>
            <a:off x="1486403" y="2089670"/>
            <a:ext cx="1470248"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stupňovací</a:t>
            </a:r>
            <a:endParaRPr lang="cs-CZ" dirty="0"/>
          </a:p>
        </p:txBody>
      </p:sp>
      <p:sp>
        <p:nvSpPr>
          <p:cNvPr id="40" name="Obdélník 39"/>
          <p:cNvSpPr/>
          <p:nvPr/>
        </p:nvSpPr>
        <p:spPr>
          <a:xfrm>
            <a:off x="1529175" y="1268760"/>
            <a:ext cx="1656672" cy="3600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slučovací</a:t>
            </a:r>
            <a:endParaRPr lang="cs-CZ" dirty="0"/>
          </a:p>
        </p:txBody>
      </p:sp>
      <p:sp>
        <p:nvSpPr>
          <p:cNvPr id="41" name="Obdélník 40"/>
          <p:cNvSpPr/>
          <p:nvPr/>
        </p:nvSpPr>
        <p:spPr>
          <a:xfrm>
            <a:off x="1739865" y="3146027"/>
            <a:ext cx="1351384"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důsledkový</a:t>
            </a:r>
            <a:endParaRPr lang="cs-CZ" dirty="0"/>
          </a:p>
        </p:txBody>
      </p:sp>
      <p:sp>
        <p:nvSpPr>
          <p:cNvPr id="42" name="Obdélník 41"/>
          <p:cNvSpPr/>
          <p:nvPr/>
        </p:nvSpPr>
        <p:spPr>
          <a:xfrm>
            <a:off x="1225116" y="4436949"/>
            <a:ext cx="1351384"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důsledkový</a:t>
            </a:r>
            <a:endParaRPr lang="cs-CZ" dirty="0"/>
          </a:p>
        </p:txBody>
      </p:sp>
      <p:sp>
        <p:nvSpPr>
          <p:cNvPr id="43" name="Obdélník 42"/>
          <p:cNvSpPr/>
          <p:nvPr/>
        </p:nvSpPr>
        <p:spPr>
          <a:xfrm>
            <a:off x="2764523" y="4961872"/>
            <a:ext cx="1470248" cy="3516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dirty="0" smtClean="0"/>
              <a:t>stupňovací</a:t>
            </a:r>
            <a:endParaRPr lang="cs-CZ" dirty="0"/>
          </a:p>
        </p:txBody>
      </p:sp>
    </p:spTree>
    <p:extLst>
      <p:ext uri="{BB962C8B-B14F-4D97-AF65-F5344CB8AC3E}">
        <p14:creationId xmlns:p14="http://schemas.microsoft.com/office/powerpoint/2010/main" xmlns="" val="1092804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barn(inVertical)">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barn(inVertical)">
                                      <p:cBhvr>
                                        <p:cTn id="30" dur="500"/>
                                        <p:tgtEl>
                                          <p:spTgt spid="3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barn(inVertical)">
                                      <p:cBhvr>
                                        <p:cTn id="41" dur="500"/>
                                        <p:tgtEl>
                                          <p:spTgt spid="38"/>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ppt_x"/>
                                          </p:val>
                                        </p:tav>
                                        <p:tav tm="100000">
                                          <p:val>
                                            <p:strVal val="#ppt_x"/>
                                          </p:val>
                                        </p:tav>
                                      </p:tavLst>
                                    </p:anim>
                                    <p:anim calcmode="lin" valueType="num">
                                      <p:cBhvr additive="base">
                                        <p:cTn id="5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barn(inVertical)">
                                      <p:cBhvr>
                                        <p:cTn id="58" dur="500"/>
                                        <p:tgtEl>
                                          <p:spTgt spid="37"/>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barn(inVertical)">
                                      <p:cBhvr>
                                        <p:cTn id="69" dur="500"/>
                                        <p:tgtEl>
                                          <p:spTgt spid="41"/>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ppt_x"/>
                                          </p:val>
                                        </p:tav>
                                        <p:tav tm="100000">
                                          <p:val>
                                            <p:strVal val="#ppt_x"/>
                                          </p:val>
                                        </p:tav>
                                      </p:tavLst>
                                    </p:anim>
                                    <p:anim calcmode="lin" valueType="num">
                                      <p:cBhvr additive="base">
                                        <p:cTn id="75"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grpId="0" nodeType="click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barn(inVertical)">
                                      <p:cBhvr>
                                        <p:cTn id="80" dur="500"/>
                                        <p:tgtEl>
                                          <p:spTgt spid="36"/>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fill="hold"/>
                                        <p:tgtEl>
                                          <p:spTgt spid="25"/>
                                        </p:tgtEl>
                                        <p:attrNameLst>
                                          <p:attrName>ppt_x</p:attrName>
                                        </p:attrNameLst>
                                      </p:cBhvr>
                                      <p:tavLst>
                                        <p:tav tm="0">
                                          <p:val>
                                            <p:strVal val="#ppt_x"/>
                                          </p:val>
                                        </p:tav>
                                        <p:tav tm="100000">
                                          <p:val>
                                            <p:strVal val="#ppt_x"/>
                                          </p:val>
                                        </p:tav>
                                      </p:tavLst>
                                    </p:anim>
                                    <p:anim calcmode="lin" valueType="num">
                                      <p:cBhvr additive="base">
                                        <p:cTn id="8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additive="base">
                                        <p:cTn id="91" dur="500" fill="hold"/>
                                        <p:tgtEl>
                                          <p:spTgt spid="42"/>
                                        </p:tgtEl>
                                        <p:attrNameLst>
                                          <p:attrName>ppt_x</p:attrName>
                                        </p:attrNameLst>
                                      </p:cBhvr>
                                      <p:tavLst>
                                        <p:tav tm="0">
                                          <p:val>
                                            <p:strVal val="#ppt_x"/>
                                          </p:val>
                                        </p:tav>
                                        <p:tav tm="100000">
                                          <p:val>
                                            <p:strVal val="#ppt_x"/>
                                          </p:val>
                                        </p:tav>
                                      </p:tavLst>
                                    </p:anim>
                                    <p:anim calcmode="lin" valueType="num">
                                      <p:cBhvr additive="base">
                                        <p:cTn id="9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500" fill="hold"/>
                                        <p:tgtEl>
                                          <p:spTgt spid="27"/>
                                        </p:tgtEl>
                                        <p:attrNameLst>
                                          <p:attrName>ppt_x</p:attrName>
                                        </p:attrNameLst>
                                      </p:cBhvr>
                                      <p:tavLst>
                                        <p:tav tm="0">
                                          <p:val>
                                            <p:strVal val="#ppt_x"/>
                                          </p:val>
                                        </p:tav>
                                        <p:tav tm="100000">
                                          <p:val>
                                            <p:strVal val="#ppt_x"/>
                                          </p:val>
                                        </p:tav>
                                      </p:tavLst>
                                    </p:anim>
                                    <p:anim calcmode="lin" valueType="num">
                                      <p:cBhvr additive="base">
                                        <p:cTn id="9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32"/>
                                        </p:tgtEl>
                                        <p:attrNameLst>
                                          <p:attrName>style.visibility</p:attrName>
                                        </p:attrNameLst>
                                      </p:cBhvr>
                                      <p:to>
                                        <p:strVal val="visible"/>
                                      </p:to>
                                    </p:set>
                                    <p:anim calcmode="lin" valueType="num">
                                      <p:cBhvr additive="base">
                                        <p:cTn id="109" dur="500" fill="hold"/>
                                        <p:tgtEl>
                                          <p:spTgt spid="32"/>
                                        </p:tgtEl>
                                        <p:attrNameLst>
                                          <p:attrName>ppt_x</p:attrName>
                                        </p:attrNameLst>
                                      </p:cBhvr>
                                      <p:tavLst>
                                        <p:tav tm="0">
                                          <p:val>
                                            <p:strVal val="#ppt_x"/>
                                          </p:val>
                                        </p:tav>
                                        <p:tav tm="100000">
                                          <p:val>
                                            <p:strVal val="#ppt_x"/>
                                          </p:val>
                                        </p:tav>
                                      </p:tavLst>
                                    </p:anim>
                                    <p:anim calcmode="lin" valueType="num">
                                      <p:cBhvr additive="base">
                                        <p:cTn id="11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16" presetClass="entr" presetSubtype="21" fill="hold" grpId="0" nodeType="click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barn(inVertical)">
                                      <p:cBhvr>
                                        <p:cTn id="11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lstStyle/>
          <a:p>
            <a:r>
              <a:rPr lang="cs-CZ" smtClean="0"/>
              <a:t>Použité zdroje:</a:t>
            </a:r>
            <a:endParaRPr lang="cs-CZ" dirty="0"/>
          </a:p>
        </p:txBody>
      </p:sp>
      <p:sp>
        <p:nvSpPr>
          <p:cNvPr id="3" name="Zástupný symbol pro obsah 2"/>
          <p:cNvSpPr>
            <a:spLocks noGrp="1"/>
          </p:cNvSpPr>
          <p:nvPr>
            <p:ph idx="1"/>
          </p:nvPr>
        </p:nvSpPr>
        <p:spPr>
          <a:xfrm>
            <a:off x="395536" y="1556792"/>
            <a:ext cx="8229600" cy="4525963"/>
          </a:xfrm>
        </p:spPr>
        <p:style>
          <a:lnRef idx="1">
            <a:schemeClr val="accent6"/>
          </a:lnRef>
          <a:fillRef idx="2">
            <a:schemeClr val="accent6"/>
          </a:fillRef>
          <a:effectRef idx="1">
            <a:schemeClr val="accent6"/>
          </a:effectRef>
          <a:fontRef idx="minor">
            <a:schemeClr val="dk1"/>
          </a:fontRef>
        </p:style>
        <p:txBody>
          <a:bodyPr/>
          <a:lstStyle/>
          <a:p>
            <a:r>
              <a:rPr lang="cs-CZ" dirty="0"/>
              <a:t>HRDLIČKOVÁ, Hana; BERÁNKOVÁ, Eva; KLÍMA, Ivan. </a:t>
            </a:r>
            <a:r>
              <a:rPr lang="cs-CZ" i="1" dirty="0"/>
              <a:t>Český jazyk 8 : 1.díl - Učivo o jazyce</a:t>
            </a:r>
            <a:r>
              <a:rPr lang="cs-CZ" dirty="0"/>
              <a:t>. Havlíčkův Brod : ALTER, 2005. 173 s. ISBN </a:t>
            </a:r>
            <a:r>
              <a:rPr lang="cs-CZ" dirty="0" smtClean="0"/>
              <a:t>80-7245-011-5.</a:t>
            </a:r>
          </a:p>
          <a:p>
            <a:r>
              <a:rPr lang="cs-CZ" dirty="0" smtClean="0"/>
              <a:t>HRDLIČKOVÁ, Hana, et al. Č</a:t>
            </a:r>
            <a:r>
              <a:rPr lang="cs-CZ" i="1" dirty="0" smtClean="0"/>
              <a:t>eský jazyk 9 : Učivo o jazyce</a:t>
            </a:r>
            <a:r>
              <a:rPr lang="cs-CZ" dirty="0" smtClean="0"/>
              <a:t>. Havlíčkův Brod : ALTER, 2006. 175 s. ISBN 80-7245-019-0.</a:t>
            </a:r>
            <a:r>
              <a:rPr lang="cs-CZ" dirty="0"/>
              <a:t> </a:t>
            </a:r>
          </a:p>
          <a:p>
            <a:endParaRPr lang="cs-CZ" dirty="0"/>
          </a:p>
        </p:txBody>
      </p:sp>
    </p:spTree>
    <p:extLst>
      <p:ext uri="{BB962C8B-B14F-4D97-AF65-F5344CB8AC3E}">
        <p14:creationId xmlns:p14="http://schemas.microsoft.com/office/powerpoint/2010/main" xmlns="" val="1522723825"/>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239</TotalTime>
  <Words>693</Words>
  <Application>Microsoft Office PowerPoint</Application>
  <PresentationFormat>Předvádění na obrazovce (4:3)</PresentationFormat>
  <Paragraphs>154</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systému Office</vt:lpstr>
      <vt:lpstr>Souvětí podřadné</vt:lpstr>
      <vt:lpstr>Souvětí podřadné</vt:lpstr>
      <vt:lpstr>Urči VH, VV, druh VV.</vt:lpstr>
      <vt:lpstr>Urči VH, VV, druh VV.</vt:lpstr>
      <vt:lpstr>Urči VH, VV, druh VV.</vt:lpstr>
      <vt:lpstr>Urči VH, VV, druh VV.</vt:lpstr>
      <vt:lpstr>Urči VH, VV, druh VV.</vt:lpstr>
      <vt:lpstr>Doplň spojku k danému poměru. </vt:lpstr>
      <vt:lpstr> Ve které větě je stejný významový poměr jako ve větě: </vt:lpstr>
      <vt:lpstr>Ve které větě je stejný významový poměr jako ve větě: </vt:lpstr>
      <vt:lpstr>Urči poměr mezi HV a podtrhni spojky.</vt:lpstr>
      <vt:lpstr>Použité zdroje: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Souvětí podřadné</dc:title>
  <dc:creator>Libuše Gondkovská</dc:creator>
  <cp:lastModifiedBy>Dum</cp:lastModifiedBy>
  <cp:revision>23</cp:revision>
  <dcterms:created xsi:type="dcterms:W3CDTF">2011-08-02T12:10:24Z</dcterms:created>
  <dcterms:modified xsi:type="dcterms:W3CDTF">2012-03-27T19:56:28Z</dcterms:modified>
</cp:coreProperties>
</file>