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BF5E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84" y="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2287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3336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6873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5111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9538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5896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4899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7336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394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2436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2151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44815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VY_32_INOVACE_03-35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80895447"/>
              </p:ext>
            </p:extLst>
          </p:nvPr>
        </p:nvGraphicFramePr>
        <p:xfrm>
          <a:off x="1419810" y="2708920"/>
          <a:ext cx="6208395" cy="2103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7048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7.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Skladba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Vv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předmětná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17. </a:t>
                      </a:r>
                      <a:r>
                        <a:rPr lang="cs-CZ" sz="1400" kern="50" smtClean="0">
                          <a:effectLst/>
                        </a:rPr>
                        <a:t>9.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Seznámí žáky s vedlejší </a:t>
                      </a:r>
                      <a:r>
                        <a:rPr lang="cs-CZ" sz="1400" kern="50" smtClean="0">
                          <a:effectLst/>
                        </a:rPr>
                        <a:t>větou předmětnou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Vedlejší věta předmětná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Souvětí podřadné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Vedlejší věta předmětná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1839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Vedlejší věta předmětná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Pozorovali jsme </a:t>
            </a:r>
            <a:r>
              <a:rPr lang="cs-CZ" dirty="0" smtClean="0">
                <a:solidFill>
                  <a:srgbClr val="FF0000"/>
                </a:solidFill>
              </a:rPr>
              <a:t>přistání letadla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Koho, co jsme pozorovali?</a:t>
            </a:r>
          </a:p>
          <a:p>
            <a:pPr marL="0" indent="0">
              <a:buNone/>
            </a:pPr>
            <a:endParaRPr lang="cs-CZ" sz="24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Pozorovali jsme,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Vedlejší věta předmětná vyjadřuje předmět věty hlavní.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Ptáme se na ni pádovými otázkami </a:t>
            </a:r>
            <a:r>
              <a:rPr lang="cs-CZ" dirty="0" smtClean="0">
                <a:solidFill>
                  <a:schemeClr val="bg1"/>
                </a:solidFill>
              </a:rPr>
              <a:t>                                                   kromě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chemeClr val="bg1"/>
                </a:solidFill>
              </a:rPr>
              <a:t>.a </a:t>
            </a:r>
            <a:r>
              <a:rPr lang="cs-CZ" dirty="0" smtClean="0">
                <a:solidFill>
                  <a:srgbClr val="FF0000"/>
                </a:solidFill>
              </a:rPr>
              <a:t>5.</a:t>
            </a:r>
            <a:r>
              <a:rPr lang="cs-CZ" dirty="0" smtClean="0">
                <a:solidFill>
                  <a:schemeClr val="bg1"/>
                </a:solidFill>
              </a:rPr>
              <a:t>pádu. 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995936" y="2420888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5364088" y="2204864"/>
            <a:ext cx="1584176" cy="43204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předmět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3995936" y="2060848"/>
            <a:ext cx="864096" cy="2880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4.p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275856" y="2924944"/>
            <a:ext cx="3456384" cy="72008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jak přistává letadlo.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2627784" y="2420888"/>
            <a:ext cx="1224136" cy="5040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07135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Nahraď rozvitý předmět vedlejší větou předmětnou </a:t>
            </a:r>
            <a:r>
              <a:rPr lang="cs-CZ" sz="2800" dirty="0" smtClean="0"/>
              <a:t>               a </a:t>
            </a:r>
            <a:r>
              <a:rPr lang="cs-CZ" sz="2800" dirty="0" smtClean="0"/>
              <a:t>určete pád.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r>
              <a:rPr lang="cs-CZ" dirty="0" smtClean="0"/>
              <a:t>Jirka zařídil </a:t>
            </a:r>
            <a:r>
              <a:rPr lang="cs-CZ" dirty="0" smtClean="0">
                <a:solidFill>
                  <a:srgbClr val="0070C0"/>
                </a:solidFill>
              </a:rPr>
              <a:t>odvoz nepotřebných věcí.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Jirka zařídil, že se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odvezly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nepotřebné věci.</a:t>
            </a:r>
          </a:p>
          <a:p>
            <a:r>
              <a:rPr lang="cs-CZ" dirty="0" smtClean="0"/>
              <a:t>Dědeček se rozhodl </a:t>
            </a:r>
            <a:r>
              <a:rPr lang="cs-CZ" dirty="0" smtClean="0">
                <a:solidFill>
                  <a:srgbClr val="0070C0"/>
                </a:solidFill>
              </a:rPr>
              <a:t>prodat chalupu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Dědeček se rozhodl, že prodá chalupu.</a:t>
            </a:r>
          </a:p>
          <a:p>
            <a:r>
              <a:rPr lang="cs-CZ" dirty="0" smtClean="0"/>
              <a:t>V poledne mistr nařídil </a:t>
            </a:r>
            <a:r>
              <a:rPr lang="cs-CZ" dirty="0" smtClean="0">
                <a:solidFill>
                  <a:srgbClr val="0070C0"/>
                </a:solidFill>
              </a:rPr>
              <a:t>uklidit dílnu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 poledne mistr nařídil, aby se uklidila dílna.</a:t>
            </a:r>
          </a:p>
          <a:p>
            <a:r>
              <a:rPr lang="cs-CZ" dirty="0" smtClean="0"/>
              <a:t>Budova hrozila </a:t>
            </a:r>
            <a:r>
              <a:rPr lang="cs-CZ" dirty="0" smtClean="0">
                <a:solidFill>
                  <a:srgbClr val="0070C0"/>
                </a:solidFill>
              </a:rPr>
              <a:t> rychlým zřícením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Budova hrozila, že se rychle zřítí.</a:t>
            </a:r>
          </a:p>
          <a:p>
            <a:r>
              <a:rPr lang="cs-CZ" dirty="0" smtClean="0"/>
              <a:t>Horolezci se rozhodli </a:t>
            </a:r>
            <a:r>
              <a:rPr lang="cs-CZ" dirty="0" smtClean="0">
                <a:solidFill>
                  <a:srgbClr val="0070C0"/>
                </a:solidFill>
              </a:rPr>
              <a:t>pro návrat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Horolezci se rozhodli, že se vrátí.</a:t>
            </a:r>
          </a:p>
          <a:p>
            <a:r>
              <a:rPr lang="cs-CZ" dirty="0" smtClean="0"/>
              <a:t>Se zvědavostí jsme přihlíželi </a:t>
            </a:r>
            <a:r>
              <a:rPr lang="cs-CZ" dirty="0" smtClean="0">
                <a:solidFill>
                  <a:srgbClr val="0070C0"/>
                </a:solidFill>
              </a:rPr>
              <a:t>k Milanovým pokusům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Se zvědavostí jsme přihlíželi, jak Milan dělá pokusy.</a:t>
            </a:r>
          </a:p>
          <a:p>
            <a:r>
              <a:rPr lang="cs-CZ" dirty="0" smtClean="0"/>
              <a:t>Oddíl se připravoval </a:t>
            </a:r>
            <a:r>
              <a:rPr lang="cs-CZ" dirty="0" smtClean="0">
                <a:solidFill>
                  <a:srgbClr val="0070C0"/>
                </a:solidFill>
              </a:rPr>
              <a:t>na noční hru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Oddíl se připravoval, že si zahraje v noci hru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649835" y="1630893"/>
            <a:ext cx="504056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928163" y="2348880"/>
            <a:ext cx="504056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472100" y="2924944"/>
            <a:ext cx="504056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283968" y="3573016"/>
            <a:ext cx="504056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283968" y="4149080"/>
            <a:ext cx="504056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227081" y="4797152"/>
            <a:ext cx="504056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649835" y="5373216"/>
            <a:ext cx="504056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1644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Nahraď předmětnou větu předmětem.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/>
              <a:t>Rybář předvedl, </a:t>
            </a:r>
            <a:r>
              <a:rPr lang="cs-CZ" dirty="0" smtClean="0">
                <a:solidFill>
                  <a:srgbClr val="0070C0"/>
                </a:solidFill>
              </a:rPr>
              <a:t>co ulovil</a:t>
            </a:r>
            <a:r>
              <a:rPr lang="cs-CZ" dirty="0" smtClean="0"/>
              <a:t>.</a:t>
            </a:r>
          </a:p>
          <a:p>
            <a:r>
              <a:rPr lang="cs-CZ" dirty="0" smtClean="0"/>
              <a:t>Rybář předvedl </a:t>
            </a:r>
            <a:r>
              <a:rPr lang="cs-CZ" dirty="0" smtClean="0">
                <a:solidFill>
                  <a:srgbClr val="0070C0"/>
                </a:solidFill>
              </a:rPr>
              <a:t>úlovek</a:t>
            </a:r>
            <a:r>
              <a:rPr lang="cs-CZ" dirty="0" smtClean="0"/>
              <a:t>.</a:t>
            </a:r>
          </a:p>
          <a:p>
            <a:r>
              <a:rPr lang="cs-CZ" dirty="0" smtClean="0"/>
              <a:t>Výprava přepokládala, </a:t>
            </a:r>
            <a:r>
              <a:rPr lang="cs-CZ" dirty="0" smtClean="0">
                <a:solidFill>
                  <a:srgbClr val="0070C0"/>
                </a:solidFill>
              </a:rPr>
              <a:t>že bude snadno postupovat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</a:p>
          <a:p>
            <a:r>
              <a:rPr lang="cs-CZ" dirty="0" smtClean="0"/>
              <a:t>Výprava předpokládala </a:t>
            </a:r>
            <a:r>
              <a:rPr lang="cs-CZ" dirty="0" smtClean="0">
                <a:solidFill>
                  <a:srgbClr val="0070C0"/>
                </a:solidFill>
              </a:rPr>
              <a:t>snadný postup</a:t>
            </a:r>
            <a:r>
              <a:rPr lang="cs-CZ" dirty="0" smtClean="0"/>
              <a:t>.</a:t>
            </a:r>
          </a:p>
          <a:p>
            <a:r>
              <a:rPr lang="cs-CZ" dirty="0" smtClean="0"/>
              <a:t>Filmový režisér popsal, </a:t>
            </a:r>
            <a:r>
              <a:rPr lang="cs-CZ" dirty="0" smtClean="0">
                <a:solidFill>
                  <a:srgbClr val="0070C0"/>
                </a:solidFill>
              </a:rPr>
              <a:t>jak začínal</a:t>
            </a:r>
            <a:r>
              <a:rPr lang="cs-CZ" dirty="0" smtClean="0"/>
              <a:t>.</a:t>
            </a:r>
          </a:p>
          <a:p>
            <a:r>
              <a:rPr lang="cs-CZ" dirty="0"/>
              <a:t>Filmový režisér </a:t>
            </a:r>
            <a:r>
              <a:rPr lang="cs-CZ" dirty="0" smtClean="0"/>
              <a:t>popsal </a:t>
            </a:r>
            <a:r>
              <a:rPr lang="cs-CZ" dirty="0" smtClean="0">
                <a:solidFill>
                  <a:srgbClr val="0070C0"/>
                </a:solidFill>
              </a:rPr>
              <a:t>svoje začátky</a:t>
            </a:r>
            <a:r>
              <a:rPr lang="cs-CZ" dirty="0" smtClean="0"/>
              <a:t>.</a:t>
            </a:r>
          </a:p>
          <a:p>
            <a:r>
              <a:rPr lang="cs-CZ" dirty="0" smtClean="0"/>
              <a:t>Kamarád mě požádal, </a:t>
            </a:r>
            <a:r>
              <a:rPr lang="cs-CZ" dirty="0" smtClean="0">
                <a:solidFill>
                  <a:srgbClr val="0070C0"/>
                </a:solidFill>
              </a:rPr>
              <a:t>abych mu pomohl</a:t>
            </a:r>
            <a:r>
              <a:rPr lang="cs-CZ" dirty="0" smtClean="0"/>
              <a:t>.</a:t>
            </a:r>
          </a:p>
          <a:p>
            <a:r>
              <a:rPr lang="cs-CZ" dirty="0"/>
              <a:t>Kamarád mě </a:t>
            </a:r>
            <a:r>
              <a:rPr lang="cs-CZ" dirty="0" smtClean="0"/>
              <a:t>požádal </a:t>
            </a:r>
            <a:r>
              <a:rPr lang="cs-CZ" dirty="0" smtClean="0">
                <a:solidFill>
                  <a:srgbClr val="0070C0"/>
                </a:solidFill>
              </a:rPr>
              <a:t>o pomoc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7790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Rozliš VV podmětnou a předmětnou.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Není známo, k čemu zařízení sloužilo.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Komu se nelení, tomu se zelení.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Je pravda, že ten večer pršelo.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Jana se divila, čemu se </a:t>
            </a:r>
            <a:r>
              <a:rPr lang="cs-CZ" dirty="0"/>
              <a:t>V</a:t>
            </a:r>
            <a:r>
              <a:rPr lang="cs-CZ" dirty="0" smtClean="0"/>
              <a:t>ašek směje.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Nedověděli jsme se, komu to patřilo.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092280" y="1916832"/>
            <a:ext cx="1368152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podmětná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105354" y="2773982"/>
            <a:ext cx="1368152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předmětná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055967" y="3632448"/>
            <a:ext cx="1368152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podmětná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105354" y="4437112"/>
            <a:ext cx="1368152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předmětná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105354" y="5148981"/>
            <a:ext cx="1368152" cy="5040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předmětná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8821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Rozliš větu podmětnou a předmětnou.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Není důležité, jestli </a:t>
            </a:r>
            <a:r>
              <a:rPr lang="cs-CZ" smtClean="0"/>
              <a:t>to </a:t>
            </a:r>
            <a:r>
              <a:rPr lang="cs-CZ" smtClean="0"/>
              <a:t>dokážeš.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Všem žákům je známo, že </a:t>
            </a:r>
            <a:r>
              <a:rPr lang="cs-CZ" dirty="0" smtClean="0"/>
              <a:t>je zítra volno</a:t>
            </a:r>
            <a:r>
              <a:rPr lang="cs-CZ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Viděl</a:t>
            </a:r>
            <a:r>
              <a:rPr lang="cs-CZ" dirty="0" smtClean="0"/>
              <a:t>, že se mu to nepodaří.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Poznali jsme, jak je to důležité.</a:t>
            </a:r>
          </a:p>
          <a:p>
            <a:pPr>
              <a:lnSpc>
                <a:spcPct val="200000"/>
              </a:lnSpc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00192" y="2138095"/>
            <a:ext cx="1512168" cy="369332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podmětná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92280" y="3501008"/>
            <a:ext cx="1512168" cy="3693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podmětná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2160" y="4094870"/>
            <a:ext cx="1512168" cy="369332"/>
          </a:xfrm>
          <a:prstGeom prst="rect">
            <a:avLst/>
          </a:prstGeom>
          <a:solidFill>
            <a:schemeClr val="tx1"/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předmětná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56176" y="5301208"/>
            <a:ext cx="1512168" cy="3693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EBF5EC"/>
                </a:solidFill>
              </a:rPr>
              <a:t>předmětná</a:t>
            </a:r>
            <a:endParaRPr lang="cs-CZ" dirty="0">
              <a:solidFill>
                <a:srgbClr val="EBF5E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3087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Označený výraz nahraď větou předmětnou.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Syn čekal </a:t>
            </a:r>
            <a:r>
              <a:rPr lang="cs-CZ" dirty="0" smtClean="0">
                <a:solidFill>
                  <a:srgbClr val="FF0000"/>
                </a:solidFill>
              </a:rPr>
              <a:t>na otcův </a:t>
            </a:r>
            <a:r>
              <a:rPr lang="cs-CZ" dirty="0" smtClean="0">
                <a:solidFill>
                  <a:schemeClr val="bg1"/>
                </a:solidFill>
              </a:rPr>
              <a:t>návrat.</a:t>
            </a:r>
          </a:p>
          <a:p>
            <a:r>
              <a:rPr lang="cs-CZ" dirty="0">
                <a:solidFill>
                  <a:schemeClr val="bg1"/>
                </a:solidFill>
              </a:rPr>
              <a:t>Syn </a:t>
            </a:r>
            <a:r>
              <a:rPr lang="cs-CZ" dirty="0" smtClean="0">
                <a:solidFill>
                  <a:schemeClr val="bg1"/>
                </a:solidFill>
              </a:rPr>
              <a:t>čekal, </a:t>
            </a:r>
            <a:r>
              <a:rPr lang="cs-CZ" dirty="0" smtClean="0">
                <a:solidFill>
                  <a:srgbClr val="0070C0"/>
                </a:solidFill>
              </a:rPr>
              <a:t>že se otec vrátí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Přemýšlel </a:t>
            </a:r>
            <a:r>
              <a:rPr lang="cs-CZ" dirty="0" smtClean="0">
                <a:solidFill>
                  <a:srgbClr val="FF0000"/>
                </a:solidFill>
              </a:rPr>
              <a:t>o vybudování rodinného domu.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Přemýšlel o tom, </a:t>
            </a:r>
            <a:r>
              <a:rPr lang="cs-CZ" dirty="0" smtClean="0">
                <a:solidFill>
                  <a:srgbClr val="0070C0"/>
                </a:solidFill>
              </a:rPr>
              <a:t>že vybuduje rodinný dům.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Dědeček vypravoval </a:t>
            </a:r>
            <a:r>
              <a:rPr lang="cs-CZ" dirty="0" smtClean="0">
                <a:solidFill>
                  <a:srgbClr val="FF0000"/>
                </a:solidFill>
              </a:rPr>
              <a:t>pozoruhodné zážitky.</a:t>
            </a:r>
          </a:p>
          <a:p>
            <a:r>
              <a:rPr lang="cs-CZ" dirty="0">
                <a:solidFill>
                  <a:schemeClr val="bg1"/>
                </a:solidFill>
              </a:rPr>
              <a:t>Dědeček </a:t>
            </a:r>
            <a:r>
              <a:rPr lang="cs-CZ" dirty="0" smtClean="0">
                <a:solidFill>
                  <a:schemeClr val="bg1"/>
                </a:solidFill>
              </a:rPr>
              <a:t>vypravoval, </a:t>
            </a:r>
            <a:r>
              <a:rPr lang="cs-CZ" dirty="0" smtClean="0">
                <a:solidFill>
                  <a:srgbClr val="0070C0"/>
                </a:solidFill>
              </a:rPr>
              <a:t>co pozoruhodného zažil.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Nikdo nepochyboval </a:t>
            </a:r>
            <a:r>
              <a:rPr lang="cs-CZ" dirty="0" smtClean="0">
                <a:solidFill>
                  <a:srgbClr val="FF0000"/>
                </a:solidFill>
              </a:rPr>
              <a:t>o jeho statečnosti.</a:t>
            </a:r>
          </a:p>
          <a:p>
            <a:r>
              <a:rPr lang="cs-CZ" dirty="0">
                <a:solidFill>
                  <a:schemeClr val="bg1"/>
                </a:solidFill>
              </a:rPr>
              <a:t>Nikdo </a:t>
            </a:r>
            <a:r>
              <a:rPr lang="cs-CZ" dirty="0" smtClean="0">
                <a:solidFill>
                  <a:schemeClr val="bg1"/>
                </a:solidFill>
              </a:rPr>
              <a:t>nepochyboval o tom,</a:t>
            </a:r>
            <a:r>
              <a:rPr lang="cs-CZ" dirty="0" smtClean="0">
                <a:solidFill>
                  <a:srgbClr val="0070C0"/>
                </a:solidFill>
              </a:rPr>
              <a:t> že je statečný.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2697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HAUSER, Přemysl; STYBLÍK, Vlastimil. </a:t>
            </a:r>
            <a:r>
              <a:rPr lang="cs-CZ" i="1" dirty="0"/>
              <a:t>Český jazyk : Cvičebnice pro 9.ročník základních škol</a:t>
            </a:r>
            <a:r>
              <a:rPr lang="cs-CZ" dirty="0"/>
              <a:t>. Praha : Fortuna, 1996. 102 s. ISBN 80-7168-341-8.</a:t>
            </a:r>
          </a:p>
          <a:p>
            <a:r>
              <a:rPr lang="cs-CZ" dirty="0"/>
              <a:t>HORÁČKOVÁ, Miroslava, et al. </a:t>
            </a:r>
            <a:r>
              <a:rPr lang="cs-CZ" i="1" dirty="0"/>
              <a:t>Český jazyk pro sedmý ročník ZŠ</a:t>
            </a:r>
            <a:r>
              <a:rPr lang="cs-CZ" dirty="0"/>
              <a:t>. </a:t>
            </a:r>
            <a:r>
              <a:rPr lang="cs-CZ"/>
              <a:t>Havlíčkův Brod</a:t>
            </a:r>
            <a:r>
              <a:rPr lang="cs-CZ" dirty="0"/>
              <a:t> : Alter, 1999. 188 s. ISBN 80-7245-1001-8.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8146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448</Words>
  <Application>Microsoft Office PowerPoint</Application>
  <PresentationFormat>Předvádění na obrazovce (4:3)</PresentationFormat>
  <Paragraphs>95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Vedlejší věta předmětná </vt:lpstr>
      <vt:lpstr>Souvětí podřadné</vt:lpstr>
      <vt:lpstr>Vedlejší věta předmětná</vt:lpstr>
      <vt:lpstr>Nahraď rozvitý předmět vedlejší větou předmětnou                a určete pád.</vt:lpstr>
      <vt:lpstr>Nahraď předmětnou větu předmětem.</vt:lpstr>
      <vt:lpstr>Rozliš VV podmětnou a předmětnou.</vt:lpstr>
      <vt:lpstr>Rozliš větu podmětnou a předmětnou.</vt:lpstr>
      <vt:lpstr>Označený výraz nahraď větou předmětnou.</vt:lpstr>
      <vt:lpstr>Použité zdroje: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Dum</cp:lastModifiedBy>
  <cp:revision>23</cp:revision>
  <dcterms:created xsi:type="dcterms:W3CDTF">2011-03-22T17:13:23Z</dcterms:created>
  <dcterms:modified xsi:type="dcterms:W3CDTF">2012-03-27T20:05:38Z</dcterms:modified>
</cp:coreProperties>
</file>