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Default Extension="wav" ContentType="audio/wav"/>
  <Default Extension="gif" ContentType="image/gif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9"/>
  </p:notesMasterIdLst>
  <p:sldIdLst>
    <p:sldId id="256" r:id="rId2"/>
    <p:sldId id="278" r:id="rId3"/>
    <p:sldId id="304" r:id="rId4"/>
    <p:sldId id="309" r:id="rId5"/>
    <p:sldId id="310" r:id="rId6"/>
    <p:sldId id="311" r:id="rId7"/>
    <p:sldId id="312" r:id="rId8"/>
    <p:sldId id="313" r:id="rId9"/>
    <p:sldId id="318" r:id="rId10"/>
    <p:sldId id="306" r:id="rId11"/>
    <p:sldId id="319" r:id="rId12"/>
    <p:sldId id="315" r:id="rId13"/>
    <p:sldId id="307" r:id="rId14"/>
    <p:sldId id="316" r:id="rId15"/>
    <p:sldId id="291" r:id="rId16"/>
    <p:sldId id="269" r:id="rId17"/>
    <p:sldId id="258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CC"/>
    <a:srgbClr val="CC00CC"/>
    <a:srgbClr val="CC0099"/>
    <a:srgbClr val="02283F"/>
    <a:srgbClr val="FFFAF0"/>
    <a:srgbClr val="FFFAF5"/>
    <a:srgbClr val="FFF5EB"/>
    <a:srgbClr val="FFEBCD"/>
    <a:srgbClr val="FFFFCC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2" d="100"/>
          <a:sy n="62" d="100"/>
        </p:scale>
        <p:origin x="-636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4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10.3.2014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16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10.3.2014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10.3.2014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10.3.2014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10.3.2014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10.3.2014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10.3.2014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10.3.2014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10.3.2014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10.3.2014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10.3.2014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10.3.2014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audio" Target="../media/audio1.wav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10.3.2014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3" name="click.wav"/>
          </p:stSnd>
        </p:sndAc>
      </p:transition>
    </mc:Choice>
    <mc:Fallback xmlns="">
      <p:transition spd="slow">
        <p:fade/>
        <p:sndAc>
          <p:stSnd>
            <p:snd r:embed="rId14" name="click.wav"/>
          </p:stSnd>
        </p:sndAc>
      </p:transition>
    </mc:Fallback>
  </mc:AlternateConten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5" Type="http://schemas.openxmlformats.org/officeDocument/2006/relationships/audio" Target="../media/audio1.wav"/><Relationship Id="rId4" Type="http://schemas.openxmlformats.org/officeDocument/2006/relationships/image" Target="../media/image2.jp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audio" Target="../media/audio1.wav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audio" Target="../media/audio1.wav"/><Relationship Id="rId7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jpe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audio" Target="../media/audio1.wav"/><Relationship Id="rId5" Type="http://schemas.openxmlformats.org/officeDocument/2006/relationships/image" Target="../media/image3.jpeg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audio" Target="../media/audio1.wav"/><Relationship Id="rId5" Type="http://schemas.openxmlformats.org/officeDocument/2006/relationships/image" Target="../media/image8.jpg"/><Relationship Id="rId4" Type="http://schemas.openxmlformats.org/officeDocument/2006/relationships/image" Target="../media/image3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audio" Target="../media/audio1.wav"/><Relationship Id="rId5" Type="http://schemas.openxmlformats.org/officeDocument/2006/relationships/image" Target="../media/image9.jpg"/><Relationship Id="rId4" Type="http://schemas.openxmlformats.org/officeDocument/2006/relationships/image" Target="../media/image3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audio" Target="../media/audio1.wav"/><Relationship Id="rId5" Type="http://schemas.openxmlformats.org/officeDocument/2006/relationships/image" Target="../media/image3.jpeg"/><Relationship Id="rId4" Type="http://schemas.openxmlformats.org/officeDocument/2006/relationships/image" Target="../media/image10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audio" Target="../media/audio1.wav"/><Relationship Id="rId5" Type="http://schemas.openxmlformats.org/officeDocument/2006/relationships/image" Target="../media/image3.jpeg"/><Relationship Id="rId4" Type="http://schemas.openxmlformats.org/officeDocument/2006/relationships/image" Target="../media/image11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audio" Target="../media/audio1.wav"/><Relationship Id="rId5" Type="http://schemas.openxmlformats.org/officeDocument/2006/relationships/image" Target="../media/image12.gif"/><Relationship Id="rId4" Type="http://schemas.openxmlformats.org/officeDocument/2006/relationships/image" Target="../media/image3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audio" Target="../media/audio1.wav"/><Relationship Id="rId5" Type="http://schemas.openxmlformats.org/officeDocument/2006/relationships/image" Target="../media/image3.jpeg"/><Relationship Id="rId4" Type="http://schemas.openxmlformats.org/officeDocument/2006/relationships/image" Target="../media/image13.jpe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notesSlide" Target="../notesSlides/notesSlide10.xml"/><Relationship Id="rId7" Type="http://schemas.openxmlformats.org/officeDocument/2006/relationships/image" Target="../media/image3.jpe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14.emf"/><Relationship Id="rId5" Type="http://schemas.openxmlformats.org/officeDocument/2006/relationships/oleObject" Target="../embeddings/oleObject1.bin"/><Relationship Id="rId4" Type="http://schemas.openxmlformats.org/officeDocument/2006/relationships/audio" Target="../media/audio1.wav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audio" Target="../media/audio1.wav"/><Relationship Id="rId5" Type="http://schemas.openxmlformats.org/officeDocument/2006/relationships/image" Target="../media/image3.jpeg"/><Relationship Id="rId4" Type="http://schemas.openxmlformats.org/officeDocument/2006/relationships/image" Target="../media/image15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7" Type="http://schemas.openxmlformats.org/officeDocument/2006/relationships/audio" Target="../media/audio1.wav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7" Type="http://schemas.openxmlformats.org/officeDocument/2006/relationships/image" Target="../media/image18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jpeg"/><Relationship Id="rId5" Type="http://schemas.openxmlformats.org/officeDocument/2006/relationships/image" Target="../media/image16.jpeg"/><Relationship Id="rId4" Type="http://schemas.openxmlformats.org/officeDocument/2006/relationships/image" Target="../media/image3.jpeg"/><Relationship Id="rId9" Type="http://schemas.openxmlformats.org/officeDocument/2006/relationships/audio" Target="../media/audio1.wav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1.wav"/><Relationship Id="rId4" Type="http://schemas.openxmlformats.org/officeDocument/2006/relationships/image" Target="../media/image19.wmf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7" Type="http://schemas.openxmlformats.org/officeDocument/2006/relationships/image" Target="../media/image22.wmf"/><Relationship Id="rId12" Type="http://schemas.openxmlformats.org/officeDocument/2006/relationships/audio" Target="../media/audio1.wav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gif"/><Relationship Id="rId5" Type="http://schemas.openxmlformats.org/officeDocument/2006/relationships/image" Target="../media/image20.wmf"/><Relationship Id="rId4" Type="http://schemas.openxmlformats.org/officeDocument/2006/relationships/audio" Target="../media/audio2.wav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://www.slunecnice.cz/sw/openoffice/" TargetMode="External"/><Relationship Id="rId3" Type="http://schemas.openxmlformats.org/officeDocument/2006/relationships/image" Target="../media/image1.png"/><Relationship Id="rId7" Type="http://schemas.openxmlformats.org/officeDocument/2006/relationships/hyperlink" Target="http://windows.microsoft.com/cs-cz/windows-live/movie-maker#t1=import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commons.wikimedia.org/wiki/File:Ooo_logo.svg" TargetMode="External"/><Relationship Id="rId11" Type="http://schemas.openxmlformats.org/officeDocument/2006/relationships/audio" Target="../media/audio1.wav"/><Relationship Id="rId5" Type="http://schemas.openxmlformats.org/officeDocument/2006/relationships/hyperlink" Target="http://commons.wikimedia.org/wiki/File:Microsoft_Office_2013_logo_and_wordmark.svg" TargetMode="External"/><Relationship Id="rId10" Type="http://schemas.openxmlformats.org/officeDocument/2006/relationships/hyperlink" Target="http://www.stahuj.centrum.cz/podnikani_a_domacnost/kancelarske_aplikace/ostatni/openofficeorg/" TargetMode="External"/><Relationship Id="rId4" Type="http://schemas.openxmlformats.org/officeDocument/2006/relationships/image" Target="../media/image2.jpg"/><Relationship Id="rId9" Type="http://schemas.openxmlformats.org/officeDocument/2006/relationships/hyperlink" Target="http://www.slunecnice.cz/sw/windows-movie-maker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07864940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32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Free uživatelské programy </a:t>
                      </a:r>
                      <a:r>
                        <a:rPr lang="cs-CZ" sz="120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ve Windows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Windows, aplikace,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Movie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Maker, Media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Player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, záznam zvuku, film,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slideshow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Informační a komunikační technologie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Ing. Jiří Soukup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Prezentace, výklad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, samostudium,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autotest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dataprojektor, interaktivní tabule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, PC učebna, Webová aplikace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prezentace,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vyhledávání</a:t>
                      </a: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informací,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autoevaluační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test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škola, učiliště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ročník, žáci 15 – 16 let, obor E, žáci se speciálními vzdělávacími potřebami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Vlastní zdroje a seznam - viz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91035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Windows </a:t>
            </a:r>
            <a:r>
              <a:rPr lang="cs-CZ" sz="2400" b="1" dirty="0"/>
              <a:t>aplikace - multimédia</a:t>
            </a: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err="1"/>
              <a:t>VY_32_INOVACE_32_655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5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5611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BCD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Volné aplikace Windows</a:t>
            </a:r>
          </a:p>
        </p:txBody>
      </p:sp>
      <p:sp>
        <p:nvSpPr>
          <p:cNvPr id="3" name="Obdélník 2"/>
          <p:cNvSpPr/>
          <p:nvPr/>
        </p:nvSpPr>
        <p:spPr>
          <a:xfrm>
            <a:off x="179512" y="692696"/>
            <a:ext cx="8784976" cy="113877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/>
              <a:t>OS Windows obsahuje další volné programy, </a:t>
            </a:r>
          </a:p>
          <a:p>
            <a:r>
              <a:rPr lang="cs-CZ" sz="2000" b="1" dirty="0" smtClean="0"/>
              <a:t>(dají se bezplatně stáhnout a instalovat, pokud nebyly instalovány dodavatelem)</a:t>
            </a:r>
          </a:p>
          <a:p>
            <a:r>
              <a:rPr lang="cs-CZ" sz="2400" dirty="0" smtClean="0">
                <a:solidFill>
                  <a:srgbClr val="0000CC"/>
                </a:solidFill>
              </a:rPr>
              <a:t>Jedná se o jednoduché </a:t>
            </a:r>
            <a:r>
              <a:rPr lang="cs-CZ" sz="2400" dirty="0">
                <a:solidFill>
                  <a:srgbClr val="0000CC"/>
                </a:solidFill>
              </a:rPr>
              <a:t>multimediální </a:t>
            </a:r>
            <a:r>
              <a:rPr lang="cs-CZ" sz="2400" dirty="0" smtClean="0">
                <a:solidFill>
                  <a:srgbClr val="0000CC"/>
                </a:solidFill>
              </a:rPr>
              <a:t>aplikace pro OS Windows:</a:t>
            </a:r>
          </a:p>
        </p:txBody>
      </p:sp>
      <p:pic>
        <p:nvPicPr>
          <p:cNvPr id="10" name="Picture 2" descr="L:\DUM_JS\DUM_JS\zdroj\ICT\logawin_13_jpg_14030 W 7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43798" y="764704"/>
            <a:ext cx="1800201" cy="2880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13" name="Tabulka 1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25829711"/>
              </p:ext>
            </p:extLst>
          </p:nvPr>
        </p:nvGraphicFramePr>
        <p:xfrm>
          <a:off x="72008" y="1844824"/>
          <a:ext cx="8748464" cy="434530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748464"/>
              </a:tblGrid>
              <a:tr h="370840">
                <a:tc>
                  <a:txBody>
                    <a:bodyPr/>
                    <a:lstStyle/>
                    <a:p>
                      <a:pPr marL="182563" indent="0" algn="l" fontAlgn="ctr"/>
                      <a:r>
                        <a:rPr lang="cs-CZ" sz="2400" b="1" u="none" strike="noStrike" dirty="0" smtClean="0">
                          <a:solidFill>
                            <a:srgbClr val="C00000"/>
                          </a:solidFill>
                          <a:effectLst/>
                        </a:rPr>
                        <a:t>Záznam zvuku </a:t>
                      </a:r>
                    </a:p>
                    <a:p>
                      <a:pPr marL="182563" indent="0" algn="l" fontAlgn="ctr"/>
                      <a:r>
                        <a:rPr lang="cs-CZ" sz="1800" b="1" u="none" strike="noStrike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</a:rPr>
                        <a:t>– jednoduchá možnost nahrání zvuku pomocí mikrofonu a jeho uložení k dalšímu použití, obsahuje nejjednodušší zvukové efekty</a:t>
                      </a:r>
                      <a:endParaRPr lang="cs-CZ" sz="1800" b="1" i="0" u="none" strike="noStrike" dirty="0">
                        <a:solidFill>
                          <a:schemeClr val="accent6">
                            <a:lumMod val="50000"/>
                          </a:schemeClr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</a:tr>
              <a:tr h="370840">
                <a:tc>
                  <a:txBody>
                    <a:bodyPr/>
                    <a:lstStyle/>
                    <a:p>
                      <a:pPr marL="182563" marR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1" u="none" strike="noStrike" dirty="0" smtClean="0">
                          <a:solidFill>
                            <a:srgbClr val="C00000"/>
                          </a:solidFill>
                          <a:effectLst/>
                        </a:rPr>
                        <a:t>Media </a:t>
                      </a:r>
                      <a:r>
                        <a:rPr lang="cs-CZ" sz="2400" b="1" u="none" strike="noStrike" dirty="0" err="1" smtClean="0">
                          <a:solidFill>
                            <a:srgbClr val="C00000"/>
                          </a:solidFill>
                          <a:effectLst/>
                        </a:rPr>
                        <a:t>Player</a:t>
                      </a:r>
                      <a:r>
                        <a:rPr lang="cs-CZ" sz="2400" b="1" u="none" strike="noStrike" dirty="0" smtClean="0">
                          <a:solidFill>
                            <a:srgbClr val="C00000"/>
                          </a:solidFill>
                          <a:effectLst/>
                        </a:rPr>
                        <a:t> </a:t>
                      </a:r>
                    </a:p>
                    <a:p>
                      <a:pPr marL="182563" marR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u="none" strike="noStrike" kern="1200" baseline="0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– přehrávač </a:t>
                      </a:r>
                      <a:r>
                        <a:rPr lang="cs-CZ" sz="1800" b="1" u="none" strike="noStrike" kern="1200" baseline="0" dirty="0" err="1" smtClean="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multimedií</a:t>
                      </a:r>
                      <a:r>
                        <a:rPr lang="cs-CZ" sz="1800" b="1" u="none" strike="noStrike" kern="1200" baseline="0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, např. hudby, videa, umožňuje práci s alby a webem, a lze sestavit seznam přehrávaných souborů v požadovaném pořadí (Play list)</a:t>
                      </a:r>
                    </a:p>
                  </a:txBody>
                  <a:tcPr marL="9525" marR="9525" marT="9525" marB="0" anchor="ctr"/>
                </a:tc>
              </a:tr>
              <a:tr h="370840">
                <a:tc>
                  <a:txBody>
                    <a:bodyPr/>
                    <a:lstStyle/>
                    <a:p>
                      <a:pPr marL="182563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1" u="none" strike="noStrike" dirty="0" smtClean="0">
                          <a:solidFill>
                            <a:srgbClr val="C00000"/>
                          </a:solidFill>
                          <a:effectLst/>
                        </a:rPr>
                        <a:t>Media center </a:t>
                      </a:r>
                    </a:p>
                    <a:p>
                      <a:pPr marL="182563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u="none" strike="noStrike" kern="1200" baseline="0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– komplexní </a:t>
                      </a:r>
                      <a:r>
                        <a:rPr lang="cs-CZ" sz="1800" b="1" u="none" strike="noStrike" kern="1200" baseline="0" noProof="0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centrum pro přehrávání a správu </a:t>
                      </a:r>
                      <a:r>
                        <a:rPr lang="cs-CZ" sz="1800" b="1" u="none" strike="noStrike" kern="1200" baseline="0" noProof="0" dirty="0" err="1" smtClean="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multimedií</a:t>
                      </a:r>
                      <a:endParaRPr lang="cs-CZ" sz="1800" b="1" u="none" strike="noStrike" kern="1200" baseline="0" noProof="0" dirty="0" smtClean="0">
                        <a:solidFill>
                          <a:schemeClr val="accent6">
                            <a:lumMod val="50000"/>
                          </a:schemeClr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/>
                </a:tc>
              </a:tr>
              <a:tr h="370840">
                <a:tc>
                  <a:txBody>
                    <a:bodyPr/>
                    <a:lstStyle/>
                    <a:p>
                      <a:pPr marL="182563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1" u="none" strike="noStrike" dirty="0" smtClean="0">
                          <a:solidFill>
                            <a:srgbClr val="C00000"/>
                          </a:solidFill>
                          <a:effectLst/>
                        </a:rPr>
                        <a:t>DVD Maker </a:t>
                      </a:r>
                    </a:p>
                    <a:p>
                      <a:pPr marL="182563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u="none" strike="noStrike" dirty="0" smtClean="0">
                          <a:solidFill>
                            <a:srgbClr val="C00000"/>
                          </a:solidFill>
                          <a:effectLst/>
                        </a:rPr>
                        <a:t>– </a:t>
                      </a:r>
                      <a:r>
                        <a:rPr lang="cs-CZ" sz="1800" b="1" u="none" strike="noStrike" kern="1200" baseline="0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slouží ke tvorbě filmových či hudebních DVD i CD z různých zdrojů. DVD lze vytvářet z multimediálních souborů </a:t>
                      </a:r>
                      <a:r>
                        <a:rPr lang="cs-CZ" sz="1800" b="1" u="none" strike="noStrike" kern="1200" baseline="0" dirty="0" err="1" smtClean="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AVI</a:t>
                      </a:r>
                      <a:r>
                        <a:rPr lang="cs-CZ" sz="1800" b="1" u="none" strike="noStrike" kern="1200" baseline="0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, </a:t>
                      </a:r>
                      <a:r>
                        <a:rPr lang="cs-CZ" sz="1800" b="1" u="none" strike="noStrike" kern="1200" baseline="0" dirty="0" err="1" smtClean="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DivVX</a:t>
                      </a:r>
                      <a:r>
                        <a:rPr lang="cs-CZ" sz="1800" b="1" u="none" strike="noStrike" kern="1200" baseline="0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, </a:t>
                      </a:r>
                      <a:r>
                        <a:rPr lang="cs-CZ" sz="1800" b="1" u="none" strike="noStrike" kern="1200" baseline="0" dirty="0" err="1" smtClean="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XviD</a:t>
                      </a:r>
                      <a:r>
                        <a:rPr lang="cs-CZ" sz="1800" b="1" u="none" strike="noStrike" kern="1200" baseline="0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, </a:t>
                      </a:r>
                      <a:r>
                        <a:rPr lang="cs-CZ" sz="1800" b="1" u="none" strike="noStrike" kern="1200" baseline="0" dirty="0" err="1" smtClean="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MP4</a:t>
                      </a:r>
                      <a:r>
                        <a:rPr lang="cs-CZ" sz="1800" b="1" u="none" strike="noStrike" kern="1200" baseline="0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, </a:t>
                      </a:r>
                      <a:r>
                        <a:rPr lang="cs-CZ" sz="1800" b="1" u="none" strike="noStrike" kern="1200" baseline="0" dirty="0" err="1" smtClean="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MPG</a:t>
                      </a:r>
                      <a:r>
                        <a:rPr lang="cs-CZ" sz="1800" b="1" u="none" strike="noStrike" kern="1200" baseline="0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, </a:t>
                      </a:r>
                      <a:r>
                        <a:rPr lang="cs-CZ" sz="1800" b="1" u="none" strike="noStrike" kern="1200" baseline="0" dirty="0" err="1" smtClean="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WMV</a:t>
                      </a:r>
                      <a:r>
                        <a:rPr lang="cs-CZ" sz="1800" b="1" u="none" strike="noStrike" kern="1200" baseline="0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, </a:t>
                      </a:r>
                      <a:r>
                        <a:rPr lang="cs-CZ" sz="1800" b="1" u="none" strike="noStrike" kern="1200" baseline="0" dirty="0" err="1" smtClean="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ASF</a:t>
                      </a:r>
                      <a:r>
                        <a:rPr lang="cs-CZ" sz="1800" b="1" u="none" strike="noStrike" kern="1200" baseline="0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, MOV a dalších..</a:t>
                      </a:r>
                      <a:endParaRPr lang="cs-CZ" sz="1800" b="1" u="none" strike="noStrike" kern="1200" baseline="0" noProof="0" dirty="0" smtClean="0">
                        <a:solidFill>
                          <a:schemeClr val="accent6">
                            <a:lumMod val="50000"/>
                          </a:schemeClr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/>
                </a:tc>
              </a:tr>
              <a:tr h="370840">
                <a:tc>
                  <a:txBody>
                    <a:bodyPr/>
                    <a:lstStyle/>
                    <a:p>
                      <a:pPr marL="182563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1" u="none" strike="noStrike" dirty="0" err="1" smtClean="0">
                          <a:solidFill>
                            <a:srgbClr val="C00000"/>
                          </a:solidFill>
                          <a:effectLst/>
                        </a:rPr>
                        <a:t>Movie</a:t>
                      </a:r>
                      <a:r>
                        <a:rPr lang="cs-CZ" sz="2400" b="1" u="none" strike="noStrike" dirty="0" smtClean="0">
                          <a:solidFill>
                            <a:srgbClr val="C00000"/>
                          </a:solidFill>
                          <a:effectLst/>
                        </a:rPr>
                        <a:t> Maker </a:t>
                      </a:r>
                      <a:r>
                        <a:rPr lang="cs-CZ" sz="1800" b="1" u="none" strike="noStrike" dirty="0" smtClean="0">
                          <a:solidFill>
                            <a:srgbClr val="C00000"/>
                          </a:solidFill>
                          <a:effectLst/>
                        </a:rPr>
                        <a:t>– </a:t>
                      </a:r>
                      <a:r>
                        <a:rPr lang="cs-CZ" sz="1800" b="1" u="none" strike="noStrike" kern="1200" baseline="0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jednoduchý program pro tvorbu krátkých filmů z domácích či stažených videí, s možností střihu, přechodů, dabingu, vkládání titulků, … </a:t>
                      </a:r>
                    </a:p>
                    <a:p>
                      <a:pPr marL="182563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u="none" strike="noStrike" kern="1200" baseline="0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Výsledný film lze uložit, poslat nebo sdílet na webu, či sociálních sítích.</a:t>
                      </a:r>
                      <a:endParaRPr lang="cs-CZ" sz="1800" b="1" u="none" strike="noStrike" kern="1200" baseline="0" noProof="0" dirty="0" smtClean="0">
                        <a:solidFill>
                          <a:schemeClr val="accent6">
                            <a:lumMod val="50000"/>
                          </a:schemeClr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/>
                </a:tc>
              </a:tr>
            </a:tbl>
          </a:graphicData>
        </a:graphic>
      </p:graphicFrame>
      <p:sp>
        <p:nvSpPr>
          <p:cNvPr id="11" name="Zástupný symbol pro obsah 2"/>
          <p:cNvSpPr txBox="1">
            <a:spLocks/>
          </p:cNvSpPr>
          <p:nvPr/>
        </p:nvSpPr>
        <p:spPr bwMode="auto">
          <a:xfrm>
            <a:off x="0" y="6237311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58875" indent="0">
              <a:spcBef>
                <a:spcPts val="0"/>
              </a:spcBef>
              <a:buNone/>
            </a:pPr>
            <a:r>
              <a:rPr lang="cs-CZ" sz="2000" i="1" dirty="0" smtClean="0">
                <a:solidFill>
                  <a:srgbClr val="7030A0"/>
                </a:solidFill>
              </a:rPr>
              <a:t>Co znamená slovo „multimédia“?.</a:t>
            </a:r>
            <a:endParaRPr lang="cs-CZ" sz="1800" i="1" dirty="0">
              <a:solidFill>
                <a:srgbClr val="7030A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31" name="Tlačítko akce: Dopředu nebo Další 30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0578889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6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Volné aplikace Windows</a:t>
            </a: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 bwMode="auto">
          <a:xfrm>
            <a:off x="6649" y="6238485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lvl="0" indent="0" fontAlgn="auto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000" dirty="0" smtClean="0">
                <a:solidFill>
                  <a:srgbClr val="00B050"/>
                </a:solidFill>
              </a:rPr>
              <a:t>Výklad následovat současnou prací – praktická činnost.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6" name="Zástupný symbol pro obsah 2"/>
          <p:cNvSpPr txBox="1">
            <a:spLocks/>
          </p:cNvSpPr>
          <p:nvPr/>
        </p:nvSpPr>
        <p:spPr bwMode="auto">
          <a:xfrm>
            <a:off x="131520" y="1230619"/>
            <a:ext cx="9121000" cy="10462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0"/>
              </a:spcBef>
              <a:buNone/>
            </a:pPr>
            <a:r>
              <a:rPr lang="cs-CZ" sz="2400" dirty="0" smtClean="0">
                <a:solidFill>
                  <a:srgbClr val="0033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Jedná se o jednoduchý program pro nahrání zvuku pomocí mikrofonu</a:t>
            </a:r>
            <a:r>
              <a:rPr lang="cs-CZ" sz="2400" dirty="0" smtClean="0">
                <a:solidFill>
                  <a:srgbClr val="0033CC"/>
                </a:solidFill>
              </a:rPr>
              <a:t>.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400" dirty="0">
                <a:solidFill>
                  <a:schemeClr val="accent3">
                    <a:lumMod val="50000"/>
                  </a:schemeClr>
                </a:solidFill>
              </a:rPr>
              <a:t>Jeho </a:t>
            </a:r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ovládání je jednoduché a poměrně snadno pochopitelné.</a:t>
            </a:r>
          </a:p>
          <a:p>
            <a:pPr marL="0" indent="0">
              <a:spcBef>
                <a:spcPts val="0"/>
              </a:spcBef>
              <a:buNone/>
            </a:pPr>
            <a:endParaRPr lang="cs-CZ" sz="2400" dirty="0" smtClean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107504" y="764704"/>
            <a:ext cx="9036496" cy="432047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  <a:tabLst>
                <a:tab pos="446088" algn="l"/>
              </a:tabLst>
            </a:pPr>
            <a:r>
              <a:rPr lang="cs-CZ" sz="2800" b="1" dirty="0" smtClean="0">
                <a:solidFill>
                  <a:srgbClr val="002060"/>
                </a:solidFill>
              </a:rPr>
              <a:t>1. </a:t>
            </a:r>
            <a:r>
              <a:rPr lang="cs-CZ" sz="2800" b="1" u="sng" dirty="0" smtClean="0">
                <a:solidFill>
                  <a:srgbClr val="002060"/>
                </a:solidFill>
              </a:rPr>
              <a:t>Záznam zvuku</a:t>
            </a:r>
            <a:r>
              <a:rPr lang="cs-CZ" sz="2800" b="1" dirty="0" smtClean="0">
                <a:solidFill>
                  <a:srgbClr val="002060"/>
                </a:solidFill>
              </a:rPr>
              <a:t>:</a:t>
            </a:r>
            <a:endParaRPr lang="cs-CZ" sz="2800" b="1" dirty="0">
              <a:solidFill>
                <a:srgbClr val="002060"/>
              </a:solidFill>
            </a:endParaRPr>
          </a:p>
        </p:txBody>
      </p:sp>
      <p:grpSp>
        <p:nvGrpSpPr>
          <p:cNvPr id="2063" name="Skupina 2062"/>
          <p:cNvGrpSpPr/>
          <p:nvPr/>
        </p:nvGrpSpPr>
        <p:grpSpPr>
          <a:xfrm>
            <a:off x="5364088" y="1988840"/>
            <a:ext cx="3240360" cy="4249645"/>
            <a:chOff x="5436096" y="2666198"/>
            <a:chExt cx="2837584" cy="3572287"/>
          </a:xfrm>
        </p:grpSpPr>
        <p:pic>
          <p:nvPicPr>
            <p:cNvPr id="2050" name="Picture 2"/>
            <p:cNvPicPr>
              <a:picLocks noChangeAspect="1" noChangeArrowheads="1"/>
            </p:cNvPicPr>
            <p:nvPr/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47202" r="66452"/>
            <a:stretch/>
          </p:blipFill>
          <p:spPr bwMode="auto">
            <a:xfrm>
              <a:off x="5436096" y="2666198"/>
              <a:ext cx="2837584" cy="35722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2051" name="Picture 3"/>
            <p:cNvPicPr>
              <a:picLocks noChangeAspect="1" noChangeArrowheads="1"/>
            </p:cNvPicPr>
            <p:nvPr/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545" t="82303" r="58848" b="11699"/>
            <a:stretch/>
          </p:blipFill>
          <p:spPr bwMode="auto">
            <a:xfrm>
              <a:off x="5508104" y="5406080"/>
              <a:ext cx="1440160" cy="21689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cxnSp>
        <p:nvCxnSpPr>
          <p:cNvPr id="2061" name="Přímá spojnice se šipkou 2060"/>
          <p:cNvCxnSpPr/>
          <p:nvPr/>
        </p:nvCxnSpPr>
        <p:spPr>
          <a:xfrm>
            <a:off x="395536" y="3212976"/>
            <a:ext cx="5184576" cy="2880320"/>
          </a:xfrm>
          <a:prstGeom prst="straightConnector1">
            <a:avLst/>
          </a:prstGeom>
          <a:ln w="28575">
            <a:solidFill>
              <a:srgbClr val="EA851B"/>
            </a:solidFill>
            <a:tailEnd type="arrow"/>
          </a:ln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nice se šipkou 53"/>
          <p:cNvCxnSpPr/>
          <p:nvPr/>
        </p:nvCxnSpPr>
        <p:spPr>
          <a:xfrm>
            <a:off x="1331640" y="3212976"/>
            <a:ext cx="4248472" cy="2160240"/>
          </a:xfrm>
          <a:prstGeom prst="straightConnector1">
            <a:avLst/>
          </a:prstGeom>
          <a:ln w="28575">
            <a:solidFill>
              <a:srgbClr val="EA851B"/>
            </a:solidFill>
            <a:tailEnd type="arrow"/>
          </a:ln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ástupný symbol pro obsah 2"/>
          <p:cNvSpPr txBox="1">
            <a:spLocks/>
          </p:cNvSpPr>
          <p:nvPr/>
        </p:nvSpPr>
        <p:spPr bwMode="auto">
          <a:xfrm>
            <a:off x="150666" y="2340935"/>
            <a:ext cx="4349326" cy="20241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0"/>
              </a:spcBef>
              <a:buNone/>
            </a:pPr>
            <a:r>
              <a:rPr lang="cs-CZ" sz="2800" u="sng" dirty="0" smtClean="0">
                <a:solidFill>
                  <a:srgbClr val="02283F"/>
                </a:solidFill>
              </a:rPr>
              <a:t>Postup spuštění programu</a:t>
            </a:r>
            <a:r>
              <a:rPr lang="cs-CZ" sz="2800" dirty="0" smtClean="0">
                <a:solidFill>
                  <a:srgbClr val="02283F"/>
                </a:solidFill>
              </a:rPr>
              <a:t>:</a:t>
            </a:r>
          </a:p>
          <a:p>
            <a:pPr marL="0" indent="0">
              <a:buNone/>
            </a:pPr>
            <a:r>
              <a:rPr lang="cs-CZ" sz="2400" i="1" dirty="0" smtClean="0">
                <a:solidFill>
                  <a:srgbClr val="7030A0"/>
                </a:solidFill>
              </a:rPr>
              <a:t>Start  -  Programy  -  Příslušenství  </a:t>
            </a:r>
          </a:p>
          <a:p>
            <a:pPr marL="0" indent="0">
              <a:spcBef>
                <a:spcPts val="0"/>
              </a:spcBef>
              <a:buNone/>
            </a:pPr>
            <a:endParaRPr lang="cs-CZ" sz="2400" i="1" dirty="0" smtClean="0">
              <a:solidFill>
                <a:srgbClr val="7030A0"/>
              </a:solidFill>
            </a:endParaRPr>
          </a:p>
          <a:p>
            <a:pPr marL="0" indent="0" algn="r">
              <a:spcBef>
                <a:spcPts val="0"/>
              </a:spcBef>
              <a:buNone/>
            </a:pPr>
            <a:r>
              <a:rPr lang="cs-CZ" sz="2400" i="1" dirty="0" smtClean="0">
                <a:solidFill>
                  <a:srgbClr val="7030A0"/>
                </a:solidFill>
              </a:rPr>
              <a:t>Výběr -&gt; </a:t>
            </a:r>
            <a:r>
              <a:rPr lang="cs-CZ" sz="2400" b="1" i="1" dirty="0" smtClean="0">
                <a:solidFill>
                  <a:srgbClr val="7030A0"/>
                </a:solidFill>
              </a:rPr>
              <a:t>Záznam zvuku</a:t>
            </a:r>
            <a:endParaRPr lang="cs-CZ" sz="2400" b="1" i="1" dirty="0">
              <a:solidFill>
                <a:srgbClr val="7030A0"/>
              </a:solidFill>
            </a:endParaRPr>
          </a:p>
        </p:txBody>
      </p:sp>
      <p:cxnSp>
        <p:nvCxnSpPr>
          <p:cNvPr id="57" name="Přímá spojnice se šipkou 56"/>
          <p:cNvCxnSpPr/>
          <p:nvPr/>
        </p:nvCxnSpPr>
        <p:spPr>
          <a:xfrm flipV="1">
            <a:off x="4355976" y="2348880"/>
            <a:ext cx="1152128" cy="720080"/>
          </a:xfrm>
          <a:prstGeom prst="straightConnector1">
            <a:avLst/>
          </a:prstGeom>
          <a:ln w="28575">
            <a:solidFill>
              <a:srgbClr val="EA851B"/>
            </a:solidFill>
            <a:tailEnd type="arrow"/>
          </a:ln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69" name="Přímá spojnice se šipkou 2068"/>
          <p:cNvCxnSpPr/>
          <p:nvPr/>
        </p:nvCxnSpPr>
        <p:spPr>
          <a:xfrm>
            <a:off x="4427984" y="3861048"/>
            <a:ext cx="1152128" cy="864096"/>
          </a:xfrm>
          <a:prstGeom prst="straightConnector1">
            <a:avLst/>
          </a:prstGeom>
          <a:ln w="19050">
            <a:tailEnd type="arrow"/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pic>
        <p:nvPicPr>
          <p:cNvPr id="18" name="Picture 2" descr="L:\DUM_JS\DUM_JS\zdroj\ICT\logawin_13_jpg_14030 W 7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43798" y="764704"/>
            <a:ext cx="1800201" cy="2880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5157192"/>
            <a:ext cx="5880944" cy="8637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465459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3000"/>
                            </p:stCondLst>
                            <p:childTnLst>
                              <p:par>
                                <p:cTn id="14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1000"/>
                                        <p:tgtEl>
                                          <p:spTgt spid="20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0"/>
                            </p:stCondLst>
                            <p:childTnLst>
                              <p:par>
                                <p:cTn id="22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4" dur="1000"/>
                                        <p:tgtEl>
                                          <p:spTgt spid="20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6000"/>
                            </p:stCondLst>
                            <p:childTnLst>
                              <p:par>
                                <p:cTn id="26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" dur="1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7000"/>
                            </p:stCondLst>
                            <p:childTnLst>
                              <p:par>
                                <p:cTn id="30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7500"/>
                            </p:stCondLst>
                            <p:childTnLst>
                              <p:par>
                                <p:cTn id="34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1000"/>
                                        <p:tgtEl>
                                          <p:spTgt spid="20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8500"/>
                            </p:stCondLst>
                            <p:childTnLst>
                              <p:par>
                                <p:cTn id="38" presetID="2" presetClass="entr" presetSubtype="8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10500"/>
                            </p:stCondLst>
                            <p:childTnLst>
                              <p:par>
                                <p:cTn id="43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11000"/>
                            </p:stCondLst>
                            <p:childTnLst>
                              <p:par>
                                <p:cTn id="4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6" grpId="0"/>
      <p:bldP spid="11" grpId="0" build="p"/>
      <p:bldP spid="1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04531" y="1052736"/>
            <a:ext cx="3971925" cy="5162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Volné aplikace Windows</a:t>
            </a:r>
          </a:p>
        </p:txBody>
      </p:sp>
      <p:sp>
        <p:nvSpPr>
          <p:cNvPr id="16" name="Zástupný symbol pro obsah 2"/>
          <p:cNvSpPr txBox="1">
            <a:spLocks/>
          </p:cNvSpPr>
          <p:nvPr/>
        </p:nvSpPr>
        <p:spPr bwMode="auto">
          <a:xfrm>
            <a:off x="131520" y="1124744"/>
            <a:ext cx="9121000" cy="31683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0"/>
              </a:spcBef>
              <a:buNone/>
            </a:pPr>
            <a:r>
              <a:rPr lang="cs-CZ" sz="2400" dirty="0" smtClean="0">
                <a:solidFill>
                  <a:srgbClr val="0033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Jednoduchý program pro 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400" dirty="0" smtClean="0">
                <a:solidFill>
                  <a:srgbClr val="0033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přehrávání multimediálních klipů.</a:t>
            </a:r>
          </a:p>
          <a:p>
            <a:pPr marL="0" indent="0">
              <a:spcBef>
                <a:spcPts val="0"/>
              </a:spcBef>
              <a:buNone/>
            </a:pPr>
            <a:endParaRPr lang="cs-CZ" sz="1000" dirty="0" smtClean="0">
              <a:solidFill>
                <a:schemeClr val="accent3">
                  <a:lumMod val="50000"/>
                </a:schemeClr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Jeho ovládání je jednoduché a 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poměrně snadno pochopitelné.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Přehrává hudební nebo filmové klipy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Lze jednoduše použít tzv. Play list 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pro vytvoření seznamu 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postupně přehrávaných klipů.</a:t>
            </a:r>
          </a:p>
          <a:p>
            <a:pPr marL="0" indent="0">
              <a:spcBef>
                <a:spcPts val="0"/>
              </a:spcBef>
              <a:buNone/>
            </a:pPr>
            <a:endParaRPr lang="cs-CZ" sz="2400" dirty="0" smtClean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107504" y="764704"/>
            <a:ext cx="9036496" cy="432047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  <a:tabLst>
                <a:tab pos="446088" algn="l"/>
              </a:tabLst>
            </a:pPr>
            <a:r>
              <a:rPr lang="cs-CZ" sz="2800" b="1" dirty="0" smtClean="0">
                <a:solidFill>
                  <a:srgbClr val="002060"/>
                </a:solidFill>
              </a:rPr>
              <a:t>2. </a:t>
            </a:r>
            <a:r>
              <a:rPr lang="cs-CZ" sz="2800" b="1" u="sng" dirty="0" smtClean="0">
                <a:solidFill>
                  <a:srgbClr val="002060"/>
                </a:solidFill>
              </a:rPr>
              <a:t>Media </a:t>
            </a:r>
            <a:r>
              <a:rPr lang="cs-CZ" sz="2800" b="1" u="sng" dirty="0" err="1" smtClean="0">
                <a:solidFill>
                  <a:srgbClr val="002060"/>
                </a:solidFill>
              </a:rPr>
              <a:t>Player</a:t>
            </a:r>
            <a:r>
              <a:rPr lang="cs-CZ" sz="2800" b="1" dirty="0" smtClean="0">
                <a:solidFill>
                  <a:srgbClr val="002060"/>
                </a:solidFill>
              </a:rPr>
              <a:t>: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17" name="Zástupný symbol pro obsah 2"/>
          <p:cNvSpPr txBox="1">
            <a:spLocks/>
          </p:cNvSpPr>
          <p:nvPr/>
        </p:nvSpPr>
        <p:spPr bwMode="auto">
          <a:xfrm>
            <a:off x="179512" y="4725144"/>
            <a:ext cx="4493342" cy="9361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0"/>
              </a:spcBef>
              <a:buNone/>
            </a:pPr>
            <a:r>
              <a:rPr lang="cs-CZ" sz="2400" u="sng" dirty="0" smtClean="0">
                <a:solidFill>
                  <a:srgbClr val="02283F"/>
                </a:solidFill>
              </a:rPr>
              <a:t>Postup spuštění programu</a:t>
            </a:r>
            <a:r>
              <a:rPr lang="cs-CZ" sz="2400" dirty="0" smtClean="0">
                <a:solidFill>
                  <a:srgbClr val="02283F"/>
                </a:solidFill>
              </a:rPr>
              <a:t>:</a:t>
            </a:r>
          </a:p>
          <a:p>
            <a:pPr marL="0" indent="0">
              <a:buNone/>
            </a:pPr>
            <a:r>
              <a:rPr lang="cs-CZ" sz="2400" i="1" dirty="0" smtClean="0">
                <a:solidFill>
                  <a:srgbClr val="7030A0"/>
                </a:solidFill>
              </a:rPr>
              <a:t>Start - Programy - </a:t>
            </a:r>
            <a:r>
              <a:rPr lang="cs-CZ" sz="2400" b="1" i="1" dirty="0" smtClean="0">
                <a:solidFill>
                  <a:srgbClr val="7030A0"/>
                </a:solidFill>
              </a:rPr>
              <a:t>Media </a:t>
            </a:r>
            <a:r>
              <a:rPr lang="cs-CZ" sz="2400" b="1" i="1" dirty="0" err="1" smtClean="0">
                <a:solidFill>
                  <a:srgbClr val="7030A0"/>
                </a:solidFill>
              </a:rPr>
              <a:t>Player</a:t>
            </a:r>
            <a:endParaRPr lang="cs-CZ" sz="2400" b="1" i="1" dirty="0">
              <a:solidFill>
                <a:srgbClr val="7030A0"/>
              </a:solidFill>
            </a:endParaRPr>
          </a:p>
        </p:txBody>
      </p:sp>
      <p:pic>
        <p:nvPicPr>
          <p:cNvPr id="18" name="Picture 2" descr="L:\DUM_JS\DUM_JS\zdroj\ICT\logawin_13_jpg_14030 W 7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43798" y="764704"/>
            <a:ext cx="1800201" cy="2880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 flipV="1">
            <a:off x="4211960" y="3645024"/>
            <a:ext cx="648072" cy="1656184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Zástupný symbol pro obsah 2"/>
          <p:cNvSpPr txBox="1">
            <a:spLocks/>
          </p:cNvSpPr>
          <p:nvPr/>
        </p:nvSpPr>
        <p:spPr bwMode="auto">
          <a:xfrm>
            <a:off x="6649" y="6238485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lvl="0" indent="0" fontAlgn="auto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000" dirty="0" smtClean="0">
                <a:solidFill>
                  <a:srgbClr val="00B050"/>
                </a:solidFill>
              </a:rPr>
              <a:t>Výklad následovat současnou prací – praktická činnost.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675816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6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3000"/>
                            </p:stCondLst>
                            <p:childTnLst>
                              <p:par>
                                <p:cTn id="14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1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0"/>
                            </p:stCondLst>
                            <p:childTnLst>
                              <p:par>
                                <p:cTn id="22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6000"/>
                            </p:stCondLst>
                            <p:childTnLst>
                              <p:par>
                                <p:cTn id="26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6500"/>
                            </p:stCondLst>
                            <p:childTnLst>
                              <p:par>
                                <p:cTn id="3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1" grpId="0" build="p"/>
      <p:bldP spid="17" grpId="0"/>
      <p:bldP spid="1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Volné aplikace Windows</a:t>
            </a: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107504" y="764704"/>
            <a:ext cx="9036496" cy="432047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  <a:tabLst>
                <a:tab pos="446088" algn="l"/>
              </a:tabLst>
            </a:pPr>
            <a:r>
              <a:rPr lang="cs-CZ" sz="2800" b="1" dirty="0" smtClean="0">
                <a:solidFill>
                  <a:srgbClr val="002060"/>
                </a:solidFill>
              </a:rPr>
              <a:t>2. </a:t>
            </a:r>
            <a:r>
              <a:rPr lang="cs-CZ" sz="2800" b="1" u="sng" dirty="0" smtClean="0">
                <a:solidFill>
                  <a:srgbClr val="002060"/>
                </a:solidFill>
              </a:rPr>
              <a:t>Media </a:t>
            </a:r>
            <a:r>
              <a:rPr lang="cs-CZ" sz="2800" b="1" u="sng" dirty="0" err="1" smtClean="0">
                <a:solidFill>
                  <a:srgbClr val="002060"/>
                </a:solidFill>
              </a:rPr>
              <a:t>Player</a:t>
            </a:r>
            <a:r>
              <a:rPr lang="cs-CZ" sz="2800" b="1" dirty="0" smtClean="0">
                <a:solidFill>
                  <a:srgbClr val="002060"/>
                </a:solidFill>
              </a:rPr>
              <a:t>:</a:t>
            </a:r>
            <a:endParaRPr lang="cs-CZ" sz="2800" b="1" dirty="0">
              <a:solidFill>
                <a:srgbClr val="002060"/>
              </a:solidFill>
            </a:endParaRPr>
          </a:p>
        </p:txBody>
      </p:sp>
      <p:pic>
        <p:nvPicPr>
          <p:cNvPr id="18" name="Picture 2" descr="L:\DUM_JS\DUM_JS\zdroj\ICT\logawin_13_jpg_14030 W 7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43798" y="764704"/>
            <a:ext cx="1800201" cy="2880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Zástupný symbol pro obsah 2"/>
          <p:cNvSpPr txBox="1">
            <a:spLocks/>
          </p:cNvSpPr>
          <p:nvPr/>
        </p:nvSpPr>
        <p:spPr bwMode="auto">
          <a:xfrm>
            <a:off x="6649" y="6238485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lvl="0" indent="0" fontAlgn="auto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000" dirty="0" smtClean="0">
                <a:solidFill>
                  <a:srgbClr val="00B050"/>
                </a:solidFill>
              </a:rPr>
              <a:t>Výklad následovat současnou prací – praktická činnost.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1141395"/>
            <a:ext cx="6624736" cy="5092765"/>
          </a:xfrm>
          <a:prstGeom prst="rect">
            <a:avLst/>
          </a:prstGeom>
        </p:spPr>
      </p:pic>
      <p:sp>
        <p:nvSpPr>
          <p:cNvPr id="15" name="Zástupný symbol pro obsah 2"/>
          <p:cNvSpPr txBox="1">
            <a:spLocks/>
          </p:cNvSpPr>
          <p:nvPr/>
        </p:nvSpPr>
        <p:spPr bwMode="auto">
          <a:xfrm>
            <a:off x="131520" y="1446642"/>
            <a:ext cx="1848192" cy="10462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0"/>
              </a:spcBef>
              <a:buNone/>
            </a:pPr>
            <a:r>
              <a:rPr lang="cs-CZ" sz="2400" dirty="0" smtClean="0">
                <a:solidFill>
                  <a:srgbClr val="0033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Výběr klipů 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400" dirty="0" smtClean="0">
                <a:solidFill>
                  <a:srgbClr val="0033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 Play listu.</a:t>
            </a:r>
            <a:endParaRPr lang="cs-CZ" sz="2400" dirty="0" smtClean="0">
              <a:solidFill>
                <a:schemeClr val="accent3">
                  <a:lumMod val="50000"/>
                </a:schemeClr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endParaRPr lang="cs-CZ" sz="2400" dirty="0" smtClean="0">
              <a:solidFill>
                <a:schemeClr val="accent3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81397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6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50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3000"/>
                            </p:stCondLst>
                            <p:childTnLst>
                              <p:par>
                                <p:cTn id="1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1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uild="p"/>
      <p:bldP spid="14" grpId="0" animBg="1"/>
      <p:bldP spid="1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Volné aplikace Windows</a:t>
            </a: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107504" y="764704"/>
            <a:ext cx="9036496" cy="432047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  <a:tabLst>
                <a:tab pos="446088" algn="l"/>
              </a:tabLst>
            </a:pPr>
            <a:r>
              <a:rPr lang="cs-CZ" sz="2800" b="1" dirty="0" smtClean="0">
                <a:solidFill>
                  <a:srgbClr val="002060"/>
                </a:solidFill>
              </a:rPr>
              <a:t>2. </a:t>
            </a:r>
            <a:r>
              <a:rPr lang="cs-CZ" sz="2800" b="1" u="sng" dirty="0" smtClean="0">
                <a:solidFill>
                  <a:srgbClr val="002060"/>
                </a:solidFill>
              </a:rPr>
              <a:t>Media </a:t>
            </a:r>
            <a:r>
              <a:rPr lang="cs-CZ" sz="2800" b="1" u="sng" dirty="0" err="1" smtClean="0">
                <a:solidFill>
                  <a:srgbClr val="002060"/>
                </a:solidFill>
              </a:rPr>
              <a:t>Player</a:t>
            </a:r>
            <a:r>
              <a:rPr lang="cs-CZ" sz="2800" b="1" dirty="0" smtClean="0">
                <a:solidFill>
                  <a:srgbClr val="002060"/>
                </a:solidFill>
              </a:rPr>
              <a:t>:</a:t>
            </a:r>
            <a:endParaRPr lang="cs-CZ" sz="2800" b="1" dirty="0">
              <a:solidFill>
                <a:srgbClr val="002060"/>
              </a:solidFill>
            </a:endParaRPr>
          </a:p>
        </p:txBody>
      </p:sp>
      <p:pic>
        <p:nvPicPr>
          <p:cNvPr id="18" name="Picture 2" descr="L:\DUM_JS\DUM_JS\zdroj\ICT\logawin_13_jpg_14030 W 7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43798" y="764704"/>
            <a:ext cx="1800201" cy="2880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Zástupný symbol pro obsah 2"/>
          <p:cNvSpPr txBox="1">
            <a:spLocks/>
          </p:cNvSpPr>
          <p:nvPr/>
        </p:nvSpPr>
        <p:spPr bwMode="auto">
          <a:xfrm>
            <a:off x="6649" y="6238485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lvl="0" indent="0" fontAlgn="auto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000" dirty="0" smtClean="0">
                <a:solidFill>
                  <a:srgbClr val="00B050"/>
                </a:solidFill>
              </a:rPr>
              <a:t>Výklad následovat současnou prací – praktická činnost.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1760" y="1772816"/>
            <a:ext cx="5801387" cy="3951473"/>
          </a:xfrm>
          <a:prstGeom prst="rect">
            <a:avLst/>
          </a:prstGeom>
        </p:spPr>
      </p:pic>
      <p:sp>
        <p:nvSpPr>
          <p:cNvPr id="13" name="Zástupný symbol pro obsah 2"/>
          <p:cNvSpPr txBox="1">
            <a:spLocks/>
          </p:cNvSpPr>
          <p:nvPr/>
        </p:nvSpPr>
        <p:spPr bwMode="auto">
          <a:xfrm>
            <a:off x="131520" y="1518650"/>
            <a:ext cx="2136224" cy="12622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0"/>
              </a:spcBef>
              <a:buNone/>
            </a:pPr>
            <a:r>
              <a:rPr lang="cs-CZ" sz="2400" dirty="0" smtClean="0">
                <a:solidFill>
                  <a:srgbClr val="0033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Přehrávání videosouboru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400" dirty="0" smtClean="0">
                <a:solidFill>
                  <a:srgbClr val="0033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 Play listu.</a:t>
            </a:r>
            <a:endParaRPr lang="cs-CZ" sz="2400" dirty="0" smtClean="0">
              <a:solidFill>
                <a:schemeClr val="accent3">
                  <a:lumMod val="50000"/>
                </a:schemeClr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endParaRPr lang="cs-CZ" sz="2400" dirty="0" smtClean="0">
              <a:solidFill>
                <a:schemeClr val="accent3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785971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6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50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3000"/>
                            </p:stCondLst>
                            <p:childTnLst>
                              <p:par>
                                <p:cTn id="1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1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uild="p"/>
      <p:bldP spid="14" grpId="0" animBg="1"/>
      <p:bldP spid="1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88288" y="1052736"/>
            <a:ext cx="3972183" cy="5184576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Volné aplikace Windows</a:t>
            </a:r>
          </a:p>
        </p:txBody>
      </p:sp>
      <p:sp>
        <p:nvSpPr>
          <p:cNvPr id="16" name="Zástupný symbol pro obsah 2"/>
          <p:cNvSpPr txBox="1">
            <a:spLocks/>
          </p:cNvSpPr>
          <p:nvPr/>
        </p:nvSpPr>
        <p:spPr bwMode="auto">
          <a:xfrm>
            <a:off x="131520" y="1124744"/>
            <a:ext cx="4584496" cy="24482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0"/>
              </a:spcBef>
              <a:buNone/>
            </a:pPr>
            <a:r>
              <a:rPr lang="cs-CZ" sz="2400" dirty="0" smtClean="0">
                <a:solidFill>
                  <a:srgbClr val="0033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Další, ale komplexní program pro 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400" dirty="0" smtClean="0">
                <a:solidFill>
                  <a:srgbClr val="0033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přehrávání multimediálních klipů.</a:t>
            </a:r>
          </a:p>
          <a:p>
            <a:pPr marL="0" indent="0">
              <a:spcBef>
                <a:spcPts val="0"/>
              </a:spcBef>
              <a:buNone/>
            </a:pPr>
            <a:endParaRPr lang="cs-CZ" sz="1000" dirty="0" smtClean="0">
              <a:solidFill>
                <a:schemeClr val="accent3">
                  <a:lumMod val="50000"/>
                </a:schemeClr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Přehrávání podporuje soubory, CD, DVD, externí úložiště, média stažená, on-line na webu, pronajatá, z </a:t>
            </a:r>
            <a:r>
              <a:rPr lang="cs-CZ" sz="2400" dirty="0" err="1" smtClean="0">
                <a:solidFill>
                  <a:schemeClr val="accent3">
                    <a:lumMod val="50000"/>
                  </a:schemeClr>
                </a:solidFill>
              </a:rPr>
              <a:t>Cloudu</a:t>
            </a:r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, televize, apod.</a:t>
            </a:r>
          </a:p>
          <a:p>
            <a:pPr marL="0" indent="0">
              <a:spcBef>
                <a:spcPts val="0"/>
              </a:spcBef>
              <a:buNone/>
            </a:pPr>
            <a:endParaRPr lang="cs-CZ" sz="2400" dirty="0" smtClean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107504" y="764704"/>
            <a:ext cx="9036496" cy="432047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  <a:tabLst>
                <a:tab pos="446088" algn="l"/>
              </a:tabLst>
            </a:pPr>
            <a:r>
              <a:rPr lang="cs-CZ" sz="2800" b="1" dirty="0" smtClean="0">
                <a:solidFill>
                  <a:srgbClr val="002060"/>
                </a:solidFill>
              </a:rPr>
              <a:t>3. </a:t>
            </a:r>
            <a:r>
              <a:rPr lang="cs-CZ" sz="2800" b="1" u="sng" dirty="0" smtClean="0">
                <a:solidFill>
                  <a:srgbClr val="002060"/>
                </a:solidFill>
              </a:rPr>
              <a:t>Media Center</a:t>
            </a:r>
            <a:r>
              <a:rPr lang="cs-CZ" sz="2800" b="1" dirty="0" smtClean="0">
                <a:solidFill>
                  <a:srgbClr val="002060"/>
                </a:solidFill>
              </a:rPr>
              <a:t>: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17" name="Zástupný symbol pro obsah 2"/>
          <p:cNvSpPr txBox="1">
            <a:spLocks/>
          </p:cNvSpPr>
          <p:nvPr/>
        </p:nvSpPr>
        <p:spPr bwMode="auto">
          <a:xfrm>
            <a:off x="179512" y="4725144"/>
            <a:ext cx="4493342" cy="9361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0"/>
              </a:spcBef>
              <a:buNone/>
            </a:pPr>
            <a:r>
              <a:rPr lang="cs-CZ" sz="2400" u="sng" dirty="0" smtClean="0">
                <a:solidFill>
                  <a:srgbClr val="02283F"/>
                </a:solidFill>
              </a:rPr>
              <a:t>Postup spuštění programu</a:t>
            </a:r>
            <a:r>
              <a:rPr lang="cs-CZ" sz="2400" dirty="0" smtClean="0">
                <a:solidFill>
                  <a:srgbClr val="02283F"/>
                </a:solidFill>
              </a:rPr>
              <a:t>:</a:t>
            </a:r>
          </a:p>
          <a:p>
            <a:pPr marL="0" indent="0">
              <a:buNone/>
            </a:pPr>
            <a:r>
              <a:rPr lang="cs-CZ" sz="2400" i="1" dirty="0" smtClean="0">
                <a:solidFill>
                  <a:srgbClr val="7030A0"/>
                </a:solidFill>
              </a:rPr>
              <a:t>Start - Programy - </a:t>
            </a:r>
            <a:r>
              <a:rPr lang="cs-CZ" sz="2400" b="1" i="1" dirty="0" smtClean="0">
                <a:solidFill>
                  <a:srgbClr val="7030A0"/>
                </a:solidFill>
              </a:rPr>
              <a:t>Media Center</a:t>
            </a:r>
            <a:endParaRPr lang="cs-CZ" sz="2400" b="1" i="1" dirty="0">
              <a:solidFill>
                <a:srgbClr val="7030A0"/>
              </a:solidFill>
            </a:endParaRPr>
          </a:p>
        </p:txBody>
      </p:sp>
      <p:pic>
        <p:nvPicPr>
          <p:cNvPr id="18" name="Picture 2" descr="L:\DUM_JS\DUM_JS\zdroj\ICT\logawin_13_jpg_14030 W 7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43798" y="764704"/>
            <a:ext cx="1800201" cy="2880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 flipV="1">
            <a:off x="4211960" y="3573016"/>
            <a:ext cx="504056" cy="1728192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Zástupný symbol pro obsah 2"/>
          <p:cNvSpPr txBox="1">
            <a:spLocks/>
          </p:cNvSpPr>
          <p:nvPr/>
        </p:nvSpPr>
        <p:spPr bwMode="auto">
          <a:xfrm>
            <a:off x="6649" y="6238485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lvl="0" indent="0" fontAlgn="auto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000" dirty="0" smtClean="0">
                <a:solidFill>
                  <a:srgbClr val="00B050"/>
                </a:solidFill>
              </a:rPr>
              <a:t>Výklad následovat současnou prací – praktická činnost.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3208818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6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3000"/>
                            </p:stCondLst>
                            <p:childTnLst>
                              <p:par>
                                <p:cTn id="14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0"/>
                            </p:stCondLst>
                            <p:childTnLst>
                              <p:par>
                                <p:cTn id="22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6000"/>
                            </p:stCondLst>
                            <p:childTnLst>
                              <p:par>
                                <p:cTn id="26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6500"/>
                            </p:stCondLst>
                            <p:childTnLst>
                              <p:par>
                                <p:cTn id="3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1" grpId="0" build="p"/>
      <p:bldP spid="17" grpId="0"/>
      <p:bldP spid="1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1052736"/>
            <a:ext cx="3960440" cy="517965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Volné aplikace Windows</a:t>
            </a:r>
          </a:p>
        </p:txBody>
      </p:sp>
      <p:sp>
        <p:nvSpPr>
          <p:cNvPr id="16" name="Zástupný symbol pro obsah 2"/>
          <p:cNvSpPr txBox="1">
            <a:spLocks/>
          </p:cNvSpPr>
          <p:nvPr/>
        </p:nvSpPr>
        <p:spPr bwMode="auto">
          <a:xfrm>
            <a:off x="131520" y="1124744"/>
            <a:ext cx="4584496" cy="24482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0"/>
              </a:spcBef>
              <a:buNone/>
            </a:pPr>
            <a:r>
              <a:rPr lang="cs-CZ" sz="2400" dirty="0" smtClean="0">
                <a:solidFill>
                  <a:srgbClr val="0033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Program 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400" dirty="0" smtClean="0">
                <a:solidFill>
                  <a:srgbClr val="0033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 vypalování disků CD a DVD.</a:t>
            </a:r>
          </a:p>
          <a:p>
            <a:pPr marL="0" indent="0">
              <a:spcBef>
                <a:spcPts val="0"/>
              </a:spcBef>
              <a:buNone/>
            </a:pPr>
            <a:endParaRPr lang="cs-CZ" sz="1000" dirty="0" smtClean="0">
              <a:solidFill>
                <a:schemeClr val="accent3">
                  <a:lumMod val="50000"/>
                </a:schemeClr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Vypalování podporuje CD a DVD,.</a:t>
            </a:r>
          </a:p>
          <a:p>
            <a:pPr marL="0" indent="0">
              <a:spcBef>
                <a:spcPts val="0"/>
              </a:spcBef>
              <a:buNone/>
            </a:pPr>
            <a:endParaRPr lang="cs-CZ" sz="2400" dirty="0" smtClean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107504" y="764704"/>
            <a:ext cx="9036496" cy="432047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  <a:tabLst>
                <a:tab pos="446088" algn="l"/>
              </a:tabLst>
            </a:pPr>
            <a:r>
              <a:rPr lang="cs-CZ" sz="2800" b="1" dirty="0" smtClean="0">
                <a:solidFill>
                  <a:srgbClr val="002060"/>
                </a:solidFill>
              </a:rPr>
              <a:t>4. </a:t>
            </a:r>
            <a:r>
              <a:rPr lang="cs-CZ" sz="2800" b="1" u="sng" dirty="0" smtClean="0">
                <a:solidFill>
                  <a:srgbClr val="002060"/>
                </a:solidFill>
              </a:rPr>
              <a:t>DVD Maker: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17" name="Zástupný symbol pro obsah 2"/>
          <p:cNvSpPr txBox="1">
            <a:spLocks/>
          </p:cNvSpPr>
          <p:nvPr/>
        </p:nvSpPr>
        <p:spPr bwMode="auto">
          <a:xfrm>
            <a:off x="179512" y="4725144"/>
            <a:ext cx="4493342" cy="9361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0"/>
              </a:spcBef>
              <a:buNone/>
            </a:pPr>
            <a:r>
              <a:rPr lang="cs-CZ" sz="2400" u="sng" dirty="0" smtClean="0">
                <a:solidFill>
                  <a:srgbClr val="02283F"/>
                </a:solidFill>
              </a:rPr>
              <a:t>Postup spuštění programu</a:t>
            </a:r>
            <a:r>
              <a:rPr lang="cs-CZ" sz="2400" dirty="0" smtClean="0">
                <a:solidFill>
                  <a:srgbClr val="02283F"/>
                </a:solidFill>
              </a:rPr>
              <a:t>:</a:t>
            </a:r>
          </a:p>
          <a:p>
            <a:pPr marL="0" indent="0">
              <a:buNone/>
            </a:pPr>
            <a:r>
              <a:rPr lang="cs-CZ" sz="2400" i="1" dirty="0" smtClean="0">
                <a:solidFill>
                  <a:srgbClr val="7030A0"/>
                </a:solidFill>
              </a:rPr>
              <a:t>Start - Programy - </a:t>
            </a:r>
            <a:r>
              <a:rPr lang="cs-CZ" sz="2400" b="1" i="1" dirty="0" smtClean="0">
                <a:solidFill>
                  <a:srgbClr val="7030A0"/>
                </a:solidFill>
              </a:rPr>
              <a:t>Media Center</a:t>
            </a:r>
            <a:endParaRPr lang="cs-CZ" sz="2400" b="1" i="1" dirty="0">
              <a:solidFill>
                <a:srgbClr val="7030A0"/>
              </a:solidFill>
            </a:endParaRPr>
          </a:p>
        </p:txBody>
      </p:sp>
      <p:pic>
        <p:nvPicPr>
          <p:cNvPr id="18" name="Picture 2" descr="L:\DUM_JS\DUM_JS\zdroj\ICT\logawin_13_jpg_14030 W 7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43798" y="764704"/>
            <a:ext cx="1800201" cy="2880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 flipV="1">
            <a:off x="4211960" y="3356992"/>
            <a:ext cx="504056" cy="1944216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Zástupný symbol pro obsah 2"/>
          <p:cNvSpPr txBox="1">
            <a:spLocks/>
          </p:cNvSpPr>
          <p:nvPr/>
        </p:nvSpPr>
        <p:spPr bwMode="auto">
          <a:xfrm>
            <a:off x="6649" y="6238485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lvl="0" indent="0" fontAlgn="auto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000" dirty="0" smtClean="0">
                <a:solidFill>
                  <a:srgbClr val="00B050"/>
                </a:solidFill>
              </a:rPr>
              <a:t>Výklad následovat současnou prací – praktická činnost.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867686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6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3000"/>
                            </p:stCondLst>
                            <p:childTnLst>
                              <p:par>
                                <p:cTn id="14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0"/>
                            </p:stCondLst>
                            <p:childTnLst>
                              <p:par>
                                <p:cTn id="22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6000"/>
                            </p:stCondLst>
                            <p:childTnLst>
                              <p:par>
                                <p:cTn id="26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6500"/>
                            </p:stCondLst>
                            <p:childTnLst>
                              <p:par>
                                <p:cTn id="3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1" grpId="0" build="p"/>
      <p:bldP spid="17" grpId="0"/>
      <p:bldP spid="1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Volné aplikace Windows</a:t>
            </a:r>
          </a:p>
        </p:txBody>
      </p:sp>
      <p:sp>
        <p:nvSpPr>
          <p:cNvPr id="16" name="Zástupný symbol pro obsah 2"/>
          <p:cNvSpPr txBox="1">
            <a:spLocks/>
          </p:cNvSpPr>
          <p:nvPr/>
        </p:nvSpPr>
        <p:spPr bwMode="auto">
          <a:xfrm>
            <a:off x="131520" y="1124744"/>
            <a:ext cx="4080440" cy="46805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0"/>
              </a:spcBef>
              <a:buNone/>
            </a:pPr>
            <a:r>
              <a:rPr lang="cs-CZ" sz="2400" dirty="0" smtClean="0">
                <a:solidFill>
                  <a:srgbClr val="0033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Program 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400" dirty="0" smtClean="0">
                <a:solidFill>
                  <a:srgbClr val="0033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 vypalování disků CD a DVD.</a:t>
            </a:r>
          </a:p>
          <a:p>
            <a:pPr marL="0" indent="0">
              <a:spcBef>
                <a:spcPts val="0"/>
              </a:spcBef>
              <a:buNone/>
            </a:pPr>
            <a:endParaRPr lang="cs-CZ" sz="1000" dirty="0" smtClean="0">
              <a:solidFill>
                <a:schemeClr val="accent3">
                  <a:lumMod val="50000"/>
                </a:schemeClr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sz="2400" dirty="0">
                <a:solidFill>
                  <a:schemeClr val="accent3">
                    <a:lumMod val="50000"/>
                  </a:schemeClr>
                </a:solidFill>
              </a:rPr>
              <a:t>Video DVD Maker slouží ke tvorbě filmových či hudebních DVD i CD z různých zdrojů. </a:t>
            </a:r>
            <a:endParaRPr lang="cs-CZ" sz="2400" dirty="0" smtClean="0">
              <a:solidFill>
                <a:schemeClr val="accent3">
                  <a:lumMod val="50000"/>
                </a:schemeClr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DVD </a:t>
            </a:r>
            <a:r>
              <a:rPr lang="cs-CZ" sz="2400" dirty="0">
                <a:solidFill>
                  <a:schemeClr val="accent3">
                    <a:lumMod val="50000"/>
                  </a:schemeClr>
                </a:solidFill>
              </a:rPr>
              <a:t>lze vytvářet </a:t>
            </a:r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ze souborů </a:t>
            </a:r>
            <a:r>
              <a:rPr lang="cs-CZ" sz="2400" dirty="0" err="1">
                <a:solidFill>
                  <a:schemeClr val="accent3">
                    <a:lumMod val="50000"/>
                  </a:schemeClr>
                </a:solidFill>
              </a:rPr>
              <a:t>AVI</a:t>
            </a:r>
            <a:r>
              <a:rPr lang="cs-CZ" sz="2400" dirty="0">
                <a:solidFill>
                  <a:schemeClr val="accent3">
                    <a:lumMod val="50000"/>
                  </a:schemeClr>
                </a:solidFill>
              </a:rPr>
              <a:t>, </a:t>
            </a:r>
            <a:r>
              <a:rPr lang="cs-CZ" sz="2400" dirty="0" err="1">
                <a:solidFill>
                  <a:schemeClr val="accent3">
                    <a:lumMod val="50000"/>
                  </a:schemeClr>
                </a:solidFill>
              </a:rPr>
              <a:t>DivVX</a:t>
            </a:r>
            <a:r>
              <a:rPr lang="cs-CZ" sz="2400" dirty="0">
                <a:solidFill>
                  <a:schemeClr val="accent3">
                    <a:lumMod val="50000"/>
                  </a:schemeClr>
                </a:solidFill>
              </a:rPr>
              <a:t>, </a:t>
            </a:r>
            <a:r>
              <a:rPr lang="cs-CZ" sz="2400" dirty="0" err="1">
                <a:solidFill>
                  <a:schemeClr val="accent3">
                    <a:lumMod val="50000"/>
                  </a:schemeClr>
                </a:solidFill>
              </a:rPr>
              <a:t>XviD</a:t>
            </a:r>
            <a:r>
              <a:rPr lang="cs-CZ" sz="2400" dirty="0">
                <a:solidFill>
                  <a:schemeClr val="accent3">
                    <a:lumMod val="50000"/>
                  </a:schemeClr>
                </a:solidFill>
              </a:rPr>
              <a:t>, </a:t>
            </a:r>
            <a:r>
              <a:rPr lang="cs-CZ" sz="2400" dirty="0" err="1">
                <a:solidFill>
                  <a:schemeClr val="accent3">
                    <a:lumMod val="50000"/>
                  </a:schemeClr>
                </a:solidFill>
              </a:rPr>
              <a:t>MP4</a:t>
            </a:r>
            <a:r>
              <a:rPr lang="cs-CZ" sz="2400" dirty="0">
                <a:solidFill>
                  <a:schemeClr val="accent3">
                    <a:lumMod val="50000"/>
                  </a:schemeClr>
                </a:solidFill>
              </a:rPr>
              <a:t>, </a:t>
            </a:r>
            <a:r>
              <a:rPr lang="cs-CZ" sz="2400" dirty="0" err="1">
                <a:solidFill>
                  <a:schemeClr val="accent3">
                    <a:lumMod val="50000"/>
                  </a:schemeClr>
                </a:solidFill>
              </a:rPr>
              <a:t>MPG</a:t>
            </a:r>
            <a:r>
              <a:rPr lang="cs-CZ" sz="2400" dirty="0">
                <a:solidFill>
                  <a:schemeClr val="accent3">
                    <a:lumMod val="50000"/>
                  </a:schemeClr>
                </a:solidFill>
              </a:rPr>
              <a:t>, </a:t>
            </a:r>
            <a:r>
              <a:rPr lang="cs-CZ" sz="2400" dirty="0" err="1">
                <a:solidFill>
                  <a:schemeClr val="accent3">
                    <a:lumMod val="50000"/>
                  </a:schemeClr>
                </a:solidFill>
              </a:rPr>
              <a:t>WMV</a:t>
            </a:r>
            <a:r>
              <a:rPr lang="cs-CZ" sz="2400" dirty="0">
                <a:solidFill>
                  <a:schemeClr val="accent3">
                    <a:lumMod val="50000"/>
                  </a:schemeClr>
                </a:solidFill>
              </a:rPr>
              <a:t>, </a:t>
            </a:r>
            <a:r>
              <a:rPr lang="cs-CZ" sz="2400" dirty="0" err="1">
                <a:solidFill>
                  <a:schemeClr val="accent3">
                    <a:lumMod val="50000"/>
                  </a:schemeClr>
                </a:solidFill>
              </a:rPr>
              <a:t>ASF</a:t>
            </a:r>
            <a:r>
              <a:rPr lang="cs-CZ" sz="2400" dirty="0">
                <a:solidFill>
                  <a:schemeClr val="accent3">
                    <a:lumMod val="50000"/>
                  </a:schemeClr>
                </a:solidFill>
              </a:rPr>
              <a:t>, MOV a dalších, z digitální či webové kamery, </a:t>
            </a:r>
            <a:endParaRPr lang="cs-CZ" sz="2400" dirty="0" smtClean="0">
              <a:solidFill>
                <a:schemeClr val="accent3">
                  <a:lumMod val="50000"/>
                </a:schemeClr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TV </a:t>
            </a:r>
            <a:r>
              <a:rPr lang="cs-CZ" sz="2400" dirty="0">
                <a:solidFill>
                  <a:schemeClr val="accent3">
                    <a:lumMod val="50000"/>
                  </a:schemeClr>
                </a:solidFill>
              </a:rPr>
              <a:t>karty atd. </a:t>
            </a:r>
            <a:endParaRPr lang="cs-CZ" sz="2400" dirty="0" smtClean="0">
              <a:solidFill>
                <a:schemeClr val="accent3">
                  <a:lumMod val="50000"/>
                </a:schemeClr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Vypalovat </a:t>
            </a:r>
            <a:r>
              <a:rPr lang="cs-CZ" sz="2400" dirty="0">
                <a:solidFill>
                  <a:schemeClr val="accent3">
                    <a:lumMod val="50000"/>
                  </a:schemeClr>
                </a:solidFill>
              </a:rPr>
              <a:t>lze na všechny typy CD a DVD nosičů. </a:t>
            </a:r>
            <a:endParaRPr lang="cs-CZ" sz="2400" dirty="0" smtClean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107504" y="764704"/>
            <a:ext cx="9036496" cy="432047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  <a:tabLst>
                <a:tab pos="446088" algn="l"/>
              </a:tabLst>
            </a:pPr>
            <a:r>
              <a:rPr lang="cs-CZ" sz="2800" b="1" dirty="0" smtClean="0">
                <a:solidFill>
                  <a:srgbClr val="002060"/>
                </a:solidFill>
              </a:rPr>
              <a:t>4. </a:t>
            </a:r>
            <a:r>
              <a:rPr lang="cs-CZ" sz="2800" b="1" u="sng" dirty="0" smtClean="0">
                <a:solidFill>
                  <a:srgbClr val="002060"/>
                </a:solidFill>
              </a:rPr>
              <a:t>DVD Maker:</a:t>
            </a:r>
            <a:endParaRPr lang="cs-CZ" sz="2800" b="1" dirty="0">
              <a:solidFill>
                <a:srgbClr val="002060"/>
              </a:solidFill>
            </a:endParaRPr>
          </a:p>
        </p:txBody>
      </p:sp>
      <p:pic>
        <p:nvPicPr>
          <p:cNvPr id="18" name="Picture 2" descr="L:\DUM_JS\DUM_JS\zdroj\ICT\logawin_13_jpg_14030 W 7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43798" y="764704"/>
            <a:ext cx="1800201" cy="2880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410" name="Picture 2" descr="Velký náhled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17776" y="1069884"/>
            <a:ext cx="4558680" cy="49514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Zástupný symbol pro obsah 2"/>
          <p:cNvSpPr txBox="1">
            <a:spLocks/>
          </p:cNvSpPr>
          <p:nvPr/>
        </p:nvSpPr>
        <p:spPr bwMode="auto">
          <a:xfrm>
            <a:off x="6649" y="6238485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lvl="0" indent="0" fontAlgn="auto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000" dirty="0" smtClean="0">
                <a:solidFill>
                  <a:srgbClr val="00B050"/>
                </a:solidFill>
              </a:rPr>
              <a:t>Výklad následovat současnou prací – praktická činnost.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7626279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6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3000"/>
                            </p:stCondLst>
                            <p:childTnLst>
                              <p:par>
                                <p:cTn id="14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1000"/>
                                        <p:tgtEl>
                                          <p:spTgt spid="174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5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1" grpId="0" build="p"/>
      <p:bldP spid="1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098" name="Picture 2" descr="Tlačítko Film s vybranými fotkami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41184" y="5013176"/>
            <a:ext cx="4463500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Volné aplikace Windows</a:t>
            </a:r>
          </a:p>
        </p:txBody>
      </p:sp>
      <p:sp>
        <p:nvSpPr>
          <p:cNvPr id="16" name="Zástupný symbol pro obsah 2"/>
          <p:cNvSpPr txBox="1">
            <a:spLocks/>
          </p:cNvSpPr>
          <p:nvPr/>
        </p:nvSpPr>
        <p:spPr bwMode="auto">
          <a:xfrm>
            <a:off x="131520" y="1230619"/>
            <a:ext cx="9121000" cy="902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0"/>
              </a:spcBef>
              <a:buNone/>
            </a:pPr>
            <a:r>
              <a:rPr lang="cs-CZ" sz="2400" dirty="0" smtClean="0">
                <a:solidFill>
                  <a:srgbClr val="0033CC"/>
                </a:solidFill>
              </a:rPr>
              <a:t>Jedná se o jednoduchý, dobře vyrobený program pro nahrávání, editaci a export výsledného </a:t>
            </a:r>
            <a:r>
              <a:rPr lang="cs-CZ" sz="2400" b="1" dirty="0" smtClean="0">
                <a:solidFill>
                  <a:srgbClr val="0033CC"/>
                </a:solidFill>
              </a:rPr>
              <a:t>filmu</a:t>
            </a:r>
            <a:r>
              <a:rPr lang="cs-CZ" sz="2400" dirty="0" smtClean="0">
                <a:solidFill>
                  <a:srgbClr val="0033CC"/>
                </a:solidFill>
              </a:rPr>
              <a:t> na paměťové médium nebo webová uložiště.</a:t>
            </a:r>
            <a:endParaRPr lang="cs-CZ" sz="2400" dirty="0" smtClean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107504" y="764704"/>
            <a:ext cx="9036496" cy="432047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  <a:tabLst>
                <a:tab pos="446088" algn="l"/>
              </a:tabLst>
            </a:pPr>
            <a:r>
              <a:rPr lang="cs-CZ" sz="2800" b="1" dirty="0" smtClean="0">
                <a:solidFill>
                  <a:srgbClr val="002060"/>
                </a:solidFill>
              </a:rPr>
              <a:t>5. </a:t>
            </a:r>
            <a:r>
              <a:rPr lang="cs-CZ" sz="2800" b="1" u="sng" dirty="0" err="1" smtClean="0">
                <a:solidFill>
                  <a:srgbClr val="002060"/>
                </a:solidFill>
              </a:rPr>
              <a:t>Movie</a:t>
            </a:r>
            <a:r>
              <a:rPr lang="cs-CZ" sz="2800" b="1" u="sng" dirty="0" smtClean="0">
                <a:solidFill>
                  <a:srgbClr val="002060"/>
                </a:solidFill>
              </a:rPr>
              <a:t> Maker</a:t>
            </a:r>
            <a:r>
              <a:rPr lang="cs-CZ" sz="2800" b="1" dirty="0" smtClean="0">
                <a:solidFill>
                  <a:srgbClr val="002060"/>
                </a:solidFill>
              </a:rPr>
              <a:t>:</a:t>
            </a:r>
            <a:endParaRPr lang="cs-CZ" sz="2800" b="1" dirty="0">
              <a:solidFill>
                <a:srgbClr val="002060"/>
              </a:solidFill>
            </a:endParaRPr>
          </a:p>
        </p:txBody>
      </p:sp>
      <p:pic>
        <p:nvPicPr>
          <p:cNvPr id="18" name="Picture 2" descr="L:\DUM_JS\DUM_JS\zdroj\ICT\logawin_13_jpg_14030 W 7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43798" y="764704"/>
            <a:ext cx="1800201" cy="2880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07504" y="2132856"/>
            <a:ext cx="9036496" cy="298543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Je to velmi podařený nástroj </a:t>
            </a:r>
            <a:r>
              <a:rPr lang="cs-CZ" sz="2400" dirty="0">
                <a:solidFill>
                  <a:schemeClr val="accent3">
                    <a:lumMod val="50000"/>
                  </a:schemeClr>
                </a:solidFill>
              </a:rPr>
              <a:t>pro ty, kteří vlastní digitální </a:t>
            </a:r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kameru, či fotoaparát. Pomocí </a:t>
            </a:r>
            <a:r>
              <a:rPr lang="cs-CZ" sz="2400" dirty="0">
                <a:solidFill>
                  <a:schemeClr val="accent3">
                    <a:lumMod val="50000"/>
                  </a:schemeClr>
                </a:solidFill>
              </a:rPr>
              <a:t>toho </a:t>
            </a:r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programu lze editovat</a:t>
            </a:r>
            <a:r>
              <a:rPr lang="cs-CZ" sz="2400" dirty="0">
                <a:solidFill>
                  <a:schemeClr val="accent3">
                    <a:lumMod val="50000"/>
                  </a:schemeClr>
                </a:solidFill>
              </a:rPr>
              <a:t>, vytvářet a dokonce i sdílet svoje domácí videozáznamy. Editovat lze obraz i zvuk nahrávek. </a:t>
            </a:r>
            <a:endParaRPr lang="cs-CZ" sz="2400" dirty="0" smtClean="0">
              <a:solidFill>
                <a:schemeClr val="accent3">
                  <a:lumMod val="50000"/>
                </a:schemeClr>
              </a:solidFill>
            </a:endParaRPr>
          </a:p>
          <a:p>
            <a:endParaRPr lang="cs-CZ" sz="1000" dirty="0">
              <a:solidFill>
                <a:schemeClr val="accent3">
                  <a:lumMod val="50000"/>
                </a:schemeClr>
              </a:solidFill>
            </a:endParaRPr>
          </a:p>
          <a:p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Když videozáznam </a:t>
            </a:r>
            <a:r>
              <a:rPr lang="cs-CZ" sz="2400" dirty="0">
                <a:solidFill>
                  <a:schemeClr val="accent3">
                    <a:lumMod val="50000"/>
                  </a:schemeClr>
                </a:solidFill>
              </a:rPr>
              <a:t>upravíte podle svých přání, např. doplněním zvuků, </a:t>
            </a:r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titulků, či </a:t>
            </a:r>
            <a:r>
              <a:rPr lang="cs-CZ" sz="2400" dirty="0">
                <a:solidFill>
                  <a:schemeClr val="accent3">
                    <a:lumMod val="50000"/>
                  </a:schemeClr>
                </a:solidFill>
              </a:rPr>
              <a:t>speciálních </a:t>
            </a:r>
            <a:r>
              <a:rPr lang="cs-CZ" sz="2400" dirty="0" smtClean="0">
                <a:solidFill>
                  <a:schemeClr val="accent3">
                    <a:lumMod val="50000"/>
                  </a:schemeClr>
                </a:solidFill>
              </a:rPr>
              <a:t>efektů, budete velmi příjemně překvapeni.</a:t>
            </a:r>
          </a:p>
          <a:p>
            <a:endParaRPr lang="cs-CZ" sz="1000" dirty="0" smtClean="0">
              <a:solidFill>
                <a:schemeClr val="accent3">
                  <a:lumMod val="50000"/>
                </a:schemeClr>
              </a:solidFill>
            </a:endParaRPr>
          </a:p>
          <a:p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Výsledný filmový spot lze uložit jako soubor do paměti, lze </a:t>
            </a:r>
            <a:r>
              <a:rPr lang="cs-CZ" sz="2400" dirty="0">
                <a:solidFill>
                  <a:schemeClr val="accent6">
                    <a:lumMod val="50000"/>
                  </a:schemeClr>
                </a:solidFill>
              </a:rPr>
              <a:t>jej uveřejnit na webu, či </a:t>
            </a: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uložit </a:t>
            </a:r>
            <a:r>
              <a:rPr lang="cs-CZ" sz="2400" dirty="0">
                <a:solidFill>
                  <a:schemeClr val="accent6">
                    <a:lumMod val="50000"/>
                  </a:schemeClr>
                </a:solidFill>
              </a:rPr>
              <a:t>zpět na DV medium. </a:t>
            </a:r>
          </a:p>
        </p:txBody>
      </p:sp>
      <p:sp>
        <p:nvSpPr>
          <p:cNvPr id="7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 bwMode="auto">
          <a:xfrm>
            <a:off x="6649" y="6238485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lvl="0" indent="0" fontAlgn="auto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000" dirty="0" smtClean="0">
                <a:solidFill>
                  <a:srgbClr val="00B050"/>
                </a:solidFill>
              </a:rPr>
              <a:t>Výklad následovat současnou prací – praktická činnost.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8136147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6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3000"/>
                            </p:stCondLst>
                            <p:childTnLst>
                              <p:par>
                                <p:cTn id="14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35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1" grpId="0" build="p"/>
      <p:bldP spid="1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8" name="Objek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315183423"/>
              </p:ext>
            </p:extLst>
          </p:nvPr>
        </p:nvGraphicFramePr>
        <p:xfrm>
          <a:off x="3563888" y="1484784"/>
          <a:ext cx="5040560" cy="468230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8441" name="CorelDRAW" r:id="rId5" imgW="5788080" imgH="5042880" progId="CorelDRAW.Graphic.11">
                  <p:embed/>
                </p:oleObj>
              </mc:Choice>
              <mc:Fallback>
                <p:oleObj name="CorelDRAW" r:id="rId5" imgW="5788080" imgH="5042880" progId="CorelDRAW.Graphic.11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563888" y="1484784"/>
                        <a:ext cx="5040560" cy="4682305"/>
                      </a:xfrm>
                      <a:prstGeom prst="rect">
                        <a:avLst/>
                      </a:prstGeom>
                      <a:noFill/>
                      <a:ex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Volné aplikace Windows</a:t>
            </a: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107504" y="764704"/>
            <a:ext cx="9036496" cy="432047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  <a:tabLst>
                <a:tab pos="446088" algn="l"/>
              </a:tabLst>
            </a:pPr>
            <a:r>
              <a:rPr lang="cs-CZ" sz="2800" b="1" dirty="0" smtClean="0">
                <a:solidFill>
                  <a:srgbClr val="002060"/>
                </a:solidFill>
              </a:rPr>
              <a:t>5. </a:t>
            </a:r>
            <a:r>
              <a:rPr lang="cs-CZ" sz="2800" b="1" u="sng" dirty="0" err="1" smtClean="0">
                <a:solidFill>
                  <a:srgbClr val="002060"/>
                </a:solidFill>
              </a:rPr>
              <a:t>Movie</a:t>
            </a:r>
            <a:r>
              <a:rPr lang="cs-CZ" sz="2800" b="1" u="sng" dirty="0" smtClean="0">
                <a:solidFill>
                  <a:srgbClr val="002060"/>
                </a:solidFill>
              </a:rPr>
              <a:t> Maker</a:t>
            </a:r>
            <a:r>
              <a:rPr lang="cs-CZ" sz="2800" b="1" dirty="0" smtClean="0">
                <a:solidFill>
                  <a:srgbClr val="002060"/>
                </a:solidFill>
              </a:rPr>
              <a:t>:</a:t>
            </a:r>
            <a:endParaRPr lang="cs-CZ" sz="2800" b="1" dirty="0">
              <a:solidFill>
                <a:srgbClr val="002060"/>
              </a:solidFill>
            </a:endParaRPr>
          </a:p>
        </p:txBody>
      </p:sp>
      <p:pic>
        <p:nvPicPr>
          <p:cNvPr id="18" name="Picture 2" descr="L:\DUM_JS\DUM_JS\zdroj\ICT\logawin_13_jpg_14030 W 7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43798" y="764704"/>
            <a:ext cx="1800201" cy="2880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07504" y="1183392"/>
            <a:ext cx="2952328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u="sng" dirty="0" smtClean="0">
                <a:solidFill>
                  <a:srgbClr val="0000CC"/>
                </a:solidFill>
              </a:rPr>
              <a:t>Volba</a:t>
            </a:r>
          </a:p>
          <a:p>
            <a:pPr marL="174625" indent="-165100">
              <a:buFontTx/>
              <a:buChar char="-"/>
            </a:pPr>
            <a:endParaRPr lang="cs-CZ" sz="2400" dirty="0" smtClean="0">
              <a:solidFill>
                <a:srgbClr val="0000CC"/>
              </a:solidFill>
            </a:endParaRPr>
          </a:p>
          <a:p>
            <a:r>
              <a:rPr lang="cs-CZ" sz="2400" dirty="0" smtClean="0">
                <a:solidFill>
                  <a:srgbClr val="0000CC"/>
                </a:solidFill>
              </a:rPr>
              <a:t>Střihové práce lze provádět v oknech, nebo v časové ose </a:t>
            </a:r>
          </a:p>
          <a:p>
            <a:r>
              <a:rPr lang="cs-CZ" sz="2400" dirty="0" smtClean="0">
                <a:solidFill>
                  <a:srgbClr val="0000CC"/>
                </a:solidFill>
              </a:rPr>
              <a:t>(na vteřiny přesně) </a:t>
            </a:r>
            <a:endParaRPr lang="cs-CZ" sz="2400" dirty="0">
              <a:solidFill>
                <a:srgbClr val="0000CC"/>
              </a:solidFill>
            </a:endParaRPr>
          </a:p>
        </p:txBody>
      </p:sp>
      <p:sp>
        <p:nvSpPr>
          <p:cNvPr id="7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 bwMode="auto">
          <a:xfrm>
            <a:off x="6649" y="6238485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lvl="0" indent="0" fontAlgn="auto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000" dirty="0" smtClean="0">
                <a:solidFill>
                  <a:srgbClr val="00B050"/>
                </a:solidFill>
              </a:rPr>
              <a:t>Výklad následovat současnou prací – praktická činnost.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4487407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4" name="click.wav"/>
          </p:stSnd>
        </p:sndAc>
      </p:transition>
    </mc:Choice>
    <mc:Fallback xmlns="">
      <p:transition spd="slow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50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uild="p"/>
      <p:bldP spid="14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4338" name="Picture 2" descr="http://download.chip.eu/ii/214649350_213d6ebb55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1196752"/>
            <a:ext cx="5904655" cy="45761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Volné aplikace Windows</a:t>
            </a: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 bwMode="auto">
          <a:xfrm>
            <a:off x="6649" y="6238485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lvl="0" indent="0" fontAlgn="auto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000" dirty="0" smtClean="0">
                <a:solidFill>
                  <a:srgbClr val="00B050"/>
                </a:solidFill>
              </a:rPr>
              <a:t>Výklad následovat současnou prací – praktická činnost.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6" name="Zástupný symbol pro obsah 2"/>
          <p:cNvSpPr txBox="1">
            <a:spLocks/>
          </p:cNvSpPr>
          <p:nvPr/>
        </p:nvSpPr>
        <p:spPr bwMode="auto">
          <a:xfrm>
            <a:off x="131520" y="1196752"/>
            <a:ext cx="3072328" cy="34563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0"/>
              </a:spcBef>
              <a:buNone/>
            </a:pPr>
            <a:r>
              <a:rPr lang="cs-CZ" sz="2400" dirty="0" smtClean="0">
                <a:solidFill>
                  <a:srgbClr val="0033CC"/>
                </a:solidFill>
              </a:rPr>
              <a:t>Velmi </a:t>
            </a:r>
            <a:r>
              <a:rPr lang="cs-CZ" sz="2400" dirty="0" err="1" smtClean="0">
                <a:solidFill>
                  <a:srgbClr val="0033CC"/>
                </a:solidFill>
              </a:rPr>
              <a:t>intuituvní</a:t>
            </a:r>
            <a:r>
              <a:rPr lang="cs-CZ" sz="2400" dirty="0" smtClean="0">
                <a:solidFill>
                  <a:srgbClr val="0033CC"/>
                </a:solidFill>
              </a:rPr>
              <a:t> a jednoduchá práce 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400" dirty="0" smtClean="0">
                <a:solidFill>
                  <a:srgbClr val="0033CC"/>
                </a:solidFill>
              </a:rPr>
              <a:t>(</a:t>
            </a:r>
            <a:r>
              <a:rPr lang="cs-CZ" sz="2400" dirty="0" err="1" smtClean="0">
                <a:solidFill>
                  <a:srgbClr val="0033CC"/>
                </a:solidFill>
              </a:rPr>
              <a:t>drag</a:t>
            </a:r>
            <a:r>
              <a:rPr lang="cs-CZ" sz="2400" dirty="0" smtClean="0">
                <a:solidFill>
                  <a:srgbClr val="0033CC"/>
                </a:solidFill>
              </a:rPr>
              <a:t> and drop), 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400" dirty="0">
                <a:solidFill>
                  <a:srgbClr val="0033CC"/>
                </a:solidFill>
              </a:rPr>
              <a:t>p</a:t>
            </a:r>
            <a:r>
              <a:rPr lang="cs-CZ" sz="2400" dirty="0" smtClean="0">
                <a:solidFill>
                  <a:srgbClr val="0033CC"/>
                </a:solidFill>
              </a:rPr>
              <a:t>odle připraveného algoritmu práce = (scénář práce)</a:t>
            </a:r>
          </a:p>
          <a:p>
            <a:pPr marL="0" indent="0">
              <a:spcBef>
                <a:spcPts val="0"/>
              </a:spcBef>
              <a:buNone/>
            </a:pPr>
            <a:endParaRPr lang="cs-CZ" sz="2400" dirty="0" smtClean="0">
              <a:solidFill>
                <a:srgbClr val="0033CC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sz="2400" dirty="0" smtClean="0">
                <a:solidFill>
                  <a:srgbClr val="0033CC"/>
                </a:solidFill>
              </a:rPr>
              <a:t>&gt; levé horní pole okna. </a:t>
            </a:r>
            <a:endParaRPr lang="cs-CZ" sz="2400" dirty="0" smtClean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107504" y="764704"/>
            <a:ext cx="9036496" cy="432047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  <a:tabLst>
                <a:tab pos="446088" algn="l"/>
              </a:tabLst>
            </a:pPr>
            <a:r>
              <a:rPr lang="cs-CZ" sz="2800" b="1" dirty="0" smtClean="0">
                <a:solidFill>
                  <a:srgbClr val="002060"/>
                </a:solidFill>
              </a:rPr>
              <a:t>5. </a:t>
            </a:r>
            <a:r>
              <a:rPr lang="cs-CZ" sz="2800" b="1" u="sng" dirty="0" err="1" smtClean="0">
                <a:solidFill>
                  <a:srgbClr val="002060"/>
                </a:solidFill>
              </a:rPr>
              <a:t>Movie</a:t>
            </a:r>
            <a:r>
              <a:rPr lang="cs-CZ" sz="2800" b="1" u="sng" dirty="0" smtClean="0">
                <a:solidFill>
                  <a:srgbClr val="002060"/>
                </a:solidFill>
              </a:rPr>
              <a:t> Maker</a:t>
            </a:r>
            <a:r>
              <a:rPr lang="cs-CZ" sz="2800" b="1" dirty="0" smtClean="0">
                <a:solidFill>
                  <a:srgbClr val="002060"/>
                </a:solidFill>
              </a:rPr>
              <a:t>:</a:t>
            </a:r>
            <a:endParaRPr lang="cs-CZ" sz="2800" b="1" dirty="0">
              <a:solidFill>
                <a:srgbClr val="002060"/>
              </a:solidFill>
            </a:endParaRPr>
          </a:p>
        </p:txBody>
      </p:sp>
      <p:pic>
        <p:nvPicPr>
          <p:cNvPr id="18" name="Picture 2" descr="L:\DUM_JS\DUM_JS\zdroj\ICT\logawin_13_jpg_14030 W 7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43798" y="764704"/>
            <a:ext cx="1800201" cy="2880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022765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6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3000"/>
                            </p:stCondLst>
                            <p:childTnLst>
                              <p:par>
                                <p:cTn id="14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35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6" grpId="0"/>
      <p:bldP spid="11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Volné aplikace Windows</a:t>
            </a:r>
          </a:p>
        </p:txBody>
      </p:sp>
      <p:sp>
        <p:nvSpPr>
          <p:cNvPr id="16" name="Zástupný symbol pro obsah 2"/>
          <p:cNvSpPr txBox="1">
            <a:spLocks/>
          </p:cNvSpPr>
          <p:nvPr/>
        </p:nvSpPr>
        <p:spPr bwMode="auto">
          <a:xfrm>
            <a:off x="131520" y="1230619"/>
            <a:ext cx="9121000" cy="6142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0"/>
              </a:spcBef>
              <a:buNone/>
            </a:pPr>
            <a:r>
              <a:rPr lang="cs-CZ" sz="2400" dirty="0" smtClean="0">
                <a:solidFill>
                  <a:srgbClr val="0033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Tvorba filmu;</a:t>
            </a:r>
            <a:endParaRPr lang="cs-CZ" sz="2400" dirty="0" smtClean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107504" y="764704"/>
            <a:ext cx="9036496" cy="432047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  <a:tabLst>
                <a:tab pos="446088" algn="l"/>
              </a:tabLst>
            </a:pPr>
            <a:r>
              <a:rPr lang="cs-CZ" sz="2800" b="1" dirty="0" smtClean="0">
                <a:solidFill>
                  <a:srgbClr val="002060"/>
                </a:solidFill>
              </a:rPr>
              <a:t>5. </a:t>
            </a:r>
            <a:r>
              <a:rPr lang="cs-CZ" sz="2800" b="1" u="sng" dirty="0" err="1" smtClean="0">
                <a:solidFill>
                  <a:srgbClr val="002060"/>
                </a:solidFill>
              </a:rPr>
              <a:t>Movie</a:t>
            </a:r>
            <a:r>
              <a:rPr lang="cs-CZ" sz="2800" b="1" u="sng" dirty="0" smtClean="0">
                <a:solidFill>
                  <a:srgbClr val="002060"/>
                </a:solidFill>
              </a:rPr>
              <a:t> Maker</a:t>
            </a:r>
            <a:r>
              <a:rPr lang="cs-CZ" sz="2800" b="1" dirty="0" smtClean="0">
                <a:solidFill>
                  <a:srgbClr val="002060"/>
                </a:solidFill>
              </a:rPr>
              <a:t>:</a:t>
            </a:r>
            <a:endParaRPr lang="cs-CZ" sz="2800" b="1" dirty="0">
              <a:solidFill>
                <a:srgbClr val="002060"/>
              </a:solidFill>
            </a:endParaRPr>
          </a:p>
        </p:txBody>
      </p:sp>
      <p:pic>
        <p:nvPicPr>
          <p:cNvPr id="18" name="Picture 2" descr="L:\DUM_JS\DUM_JS\zdroj\ICT\logawin_13_jpg_14030 W 7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43798" y="764704"/>
            <a:ext cx="1800201" cy="2880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131521" y="1628800"/>
            <a:ext cx="9012478" cy="41549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>
                <a:solidFill>
                  <a:schemeClr val="accent3">
                    <a:lumMod val="50000"/>
                  </a:schemeClr>
                </a:solidFill>
              </a:rPr>
              <a:t>Import a úprava prezentací a videí</a:t>
            </a:r>
          </a:p>
          <a:p>
            <a:r>
              <a:rPr lang="cs-CZ" sz="2400" dirty="0">
                <a:solidFill>
                  <a:schemeClr val="accent3">
                    <a:lumMod val="50000"/>
                  </a:schemeClr>
                </a:solidFill>
              </a:rPr>
              <a:t>Rychle přidejte do </a:t>
            </a:r>
            <a:r>
              <a:rPr lang="cs-CZ" sz="2400" dirty="0" err="1">
                <a:solidFill>
                  <a:schemeClr val="accent3">
                    <a:lumMod val="50000"/>
                  </a:schemeClr>
                </a:solidFill>
              </a:rPr>
              <a:t>Movie</a:t>
            </a:r>
            <a:r>
              <a:rPr lang="cs-CZ" sz="2400" dirty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sz="2400" dirty="0" err="1">
                <a:solidFill>
                  <a:schemeClr val="accent3">
                    <a:lumMod val="50000"/>
                  </a:schemeClr>
                </a:solidFill>
              </a:rPr>
              <a:t>Makeru</a:t>
            </a:r>
            <a:r>
              <a:rPr lang="cs-CZ" sz="2400" dirty="0">
                <a:solidFill>
                  <a:schemeClr val="accent3">
                    <a:lumMod val="50000"/>
                  </a:schemeClr>
                </a:solidFill>
              </a:rPr>
              <a:t> fotky a záběry z počítače nebo fotoaparátu. Pak svůj film vybruste k dokonalosti přesně podle svého. Záběry můžete zpřeházet, zrychlit nebo zpomalit – je to jenom na vás.</a:t>
            </a:r>
          </a:p>
          <a:p>
            <a:r>
              <a:rPr lang="cs-CZ" sz="2400" b="1" dirty="0">
                <a:solidFill>
                  <a:schemeClr val="accent3">
                    <a:lumMod val="50000"/>
                  </a:schemeClr>
                </a:solidFill>
              </a:rPr>
              <a:t>Úprava zvukového doprovodu a přidání motivu</a:t>
            </a:r>
          </a:p>
          <a:p>
            <a:r>
              <a:rPr lang="cs-CZ" sz="2400" dirty="0">
                <a:solidFill>
                  <a:schemeClr val="accent3">
                    <a:lumMod val="50000"/>
                  </a:schemeClr>
                </a:solidFill>
              </a:rPr>
              <a:t>Doplňte svůj film o zvukový doprovod a motiv. </a:t>
            </a:r>
            <a:r>
              <a:rPr lang="cs-CZ" sz="2400" dirty="0" err="1">
                <a:solidFill>
                  <a:schemeClr val="accent3">
                    <a:lumMod val="50000"/>
                  </a:schemeClr>
                </a:solidFill>
              </a:rPr>
              <a:t>Movie</a:t>
            </a:r>
            <a:r>
              <a:rPr lang="cs-CZ" sz="2400" dirty="0">
                <a:solidFill>
                  <a:schemeClr val="accent3">
                    <a:lumMod val="50000"/>
                  </a:schemeClr>
                </a:solidFill>
              </a:rPr>
              <a:t> Maker přidává přechody a efekty automaticky, takže váš film bude vypadat dokonale a profesionálně.</a:t>
            </a:r>
          </a:p>
          <a:p>
            <a:r>
              <a:rPr lang="cs-CZ" sz="2400" b="1" dirty="0">
                <a:solidFill>
                  <a:schemeClr val="accent3">
                    <a:lumMod val="50000"/>
                  </a:schemeClr>
                </a:solidFill>
              </a:rPr>
              <a:t>Sdílení filmu online</a:t>
            </a:r>
          </a:p>
          <a:p>
            <a:r>
              <a:rPr lang="cs-CZ" sz="2400" dirty="0">
                <a:solidFill>
                  <a:schemeClr val="accent3">
                    <a:lumMod val="50000"/>
                  </a:schemeClr>
                </a:solidFill>
              </a:rPr>
              <a:t>Až bude film hotový, můžete ho online sdílet přes </a:t>
            </a:r>
            <a:r>
              <a:rPr lang="cs-CZ" sz="2400" dirty="0" err="1">
                <a:solidFill>
                  <a:schemeClr val="accent3">
                    <a:lumMod val="50000"/>
                  </a:schemeClr>
                </a:solidFill>
              </a:rPr>
              <a:t>Facebook</a:t>
            </a:r>
            <a:r>
              <a:rPr lang="cs-CZ" sz="2400" dirty="0">
                <a:solidFill>
                  <a:schemeClr val="accent3">
                    <a:lumMod val="50000"/>
                  </a:schemeClr>
                </a:solidFill>
              </a:rPr>
              <a:t>, </a:t>
            </a:r>
            <a:r>
              <a:rPr lang="cs-CZ" sz="2400" dirty="0" err="1">
                <a:solidFill>
                  <a:schemeClr val="accent3">
                    <a:lumMod val="50000"/>
                  </a:schemeClr>
                </a:solidFill>
              </a:rPr>
              <a:t>YouTube</a:t>
            </a:r>
            <a:r>
              <a:rPr lang="cs-CZ" sz="2400" dirty="0">
                <a:solidFill>
                  <a:schemeClr val="accent3">
                    <a:lumMod val="50000"/>
                  </a:schemeClr>
                </a:solidFill>
              </a:rPr>
              <a:t> nebo jiné weby, které se zabývají sociálními sítěmi nebo sdílením videa. </a:t>
            </a: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 bwMode="auto">
          <a:xfrm>
            <a:off x="6649" y="6238485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lvl="0" indent="0" fontAlgn="auto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000" dirty="0" smtClean="0">
                <a:solidFill>
                  <a:srgbClr val="00B050"/>
                </a:solidFill>
              </a:rPr>
              <a:t>Výklad následovat současnou prací – praktická činnost.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4778926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7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3000"/>
                            </p:stCondLst>
                            <p:childTnLst>
                              <p:par>
                                <p:cTn id="14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35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1" grpId="0" build="p"/>
      <p:bldP spid="14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Volné aplikace Windows</a:t>
            </a:r>
          </a:p>
        </p:txBody>
      </p:sp>
      <p:sp>
        <p:nvSpPr>
          <p:cNvPr id="16" name="Zástupný symbol pro obsah 2"/>
          <p:cNvSpPr txBox="1">
            <a:spLocks/>
          </p:cNvSpPr>
          <p:nvPr/>
        </p:nvSpPr>
        <p:spPr bwMode="auto">
          <a:xfrm>
            <a:off x="131520" y="1230618"/>
            <a:ext cx="9012479" cy="16223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0"/>
              </a:spcBef>
              <a:buNone/>
            </a:pPr>
            <a:r>
              <a:rPr lang="cs-CZ" sz="2400" dirty="0" smtClean="0">
                <a:solidFill>
                  <a:srgbClr val="0033CC"/>
                </a:solidFill>
              </a:rPr>
              <a:t>Byl instalován jako součást OS Windows </a:t>
            </a:r>
            <a:r>
              <a:rPr lang="cs-CZ" sz="2400" dirty="0">
                <a:solidFill>
                  <a:srgbClr val="0033CC"/>
                </a:solidFill>
              </a:rPr>
              <a:t>ME, Windows XP a Windows Vista. </a:t>
            </a:r>
            <a:r>
              <a:rPr lang="cs-CZ" sz="2400" dirty="0" smtClean="0">
                <a:solidFill>
                  <a:srgbClr val="0033CC"/>
                </a:solidFill>
              </a:rPr>
              <a:t>Dále byl </a:t>
            </a:r>
            <a:r>
              <a:rPr lang="cs-CZ" sz="2400" dirty="0">
                <a:solidFill>
                  <a:srgbClr val="0033CC"/>
                </a:solidFill>
              </a:rPr>
              <a:t>jeho vývoj zastaven. </a:t>
            </a:r>
            <a:endParaRPr lang="cs-CZ" sz="2400" dirty="0" smtClean="0">
              <a:solidFill>
                <a:srgbClr val="0033CC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sz="2400" dirty="0" smtClean="0">
                <a:solidFill>
                  <a:srgbClr val="0033CC"/>
                </a:solidFill>
              </a:rPr>
              <a:t>Microsoft nově nabízí </a:t>
            </a:r>
            <a:r>
              <a:rPr lang="cs-CZ" sz="2400" dirty="0">
                <a:solidFill>
                  <a:srgbClr val="0033CC"/>
                </a:solidFill>
              </a:rPr>
              <a:t>ke stažení </a:t>
            </a:r>
            <a:endParaRPr lang="cs-CZ" sz="2400" dirty="0" smtClean="0">
              <a:solidFill>
                <a:srgbClr val="0033CC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sz="2400" dirty="0" smtClean="0">
                <a:solidFill>
                  <a:srgbClr val="0033CC"/>
                </a:solidFill>
              </a:rPr>
              <a:t>- </a:t>
            </a:r>
            <a:r>
              <a:rPr lang="cs-CZ" sz="2400" b="1" dirty="0" smtClean="0">
                <a:solidFill>
                  <a:srgbClr val="0033CC"/>
                </a:solidFill>
              </a:rPr>
              <a:t>Windows </a:t>
            </a:r>
            <a:r>
              <a:rPr lang="cs-CZ" sz="2400" b="1" dirty="0">
                <a:solidFill>
                  <a:srgbClr val="0033CC"/>
                </a:solidFill>
              </a:rPr>
              <a:t>Live </a:t>
            </a:r>
            <a:r>
              <a:rPr lang="cs-CZ" sz="2400" b="1" dirty="0" err="1">
                <a:solidFill>
                  <a:srgbClr val="0033CC"/>
                </a:solidFill>
              </a:rPr>
              <a:t>Movie</a:t>
            </a:r>
            <a:r>
              <a:rPr lang="cs-CZ" sz="2400" b="1" dirty="0">
                <a:solidFill>
                  <a:srgbClr val="0033CC"/>
                </a:solidFill>
              </a:rPr>
              <a:t> Maker</a:t>
            </a:r>
            <a:r>
              <a:rPr lang="cs-CZ" sz="2400" dirty="0">
                <a:solidFill>
                  <a:srgbClr val="0033CC"/>
                </a:solidFill>
              </a:rPr>
              <a:t>.</a:t>
            </a:r>
            <a:endParaRPr lang="cs-CZ" sz="2400" dirty="0" smtClean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107504" y="764704"/>
            <a:ext cx="9036496" cy="432047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  <a:tabLst>
                <a:tab pos="446088" algn="l"/>
              </a:tabLst>
            </a:pPr>
            <a:r>
              <a:rPr lang="cs-CZ" sz="2800" b="1" dirty="0" smtClean="0">
                <a:solidFill>
                  <a:srgbClr val="002060"/>
                </a:solidFill>
              </a:rPr>
              <a:t>5. </a:t>
            </a:r>
            <a:r>
              <a:rPr lang="cs-CZ" sz="2800" b="1" u="sng" dirty="0" err="1" smtClean="0">
                <a:solidFill>
                  <a:srgbClr val="002060"/>
                </a:solidFill>
              </a:rPr>
              <a:t>Movie</a:t>
            </a:r>
            <a:r>
              <a:rPr lang="cs-CZ" sz="2800" b="1" u="sng" dirty="0" smtClean="0">
                <a:solidFill>
                  <a:srgbClr val="002060"/>
                </a:solidFill>
              </a:rPr>
              <a:t> Maker</a:t>
            </a:r>
            <a:r>
              <a:rPr lang="cs-CZ" sz="2800" b="1" dirty="0" smtClean="0">
                <a:solidFill>
                  <a:srgbClr val="002060"/>
                </a:solidFill>
              </a:rPr>
              <a:t>:</a:t>
            </a:r>
            <a:endParaRPr lang="cs-CZ" sz="2800" b="1" dirty="0">
              <a:solidFill>
                <a:srgbClr val="002060"/>
              </a:solidFill>
            </a:endParaRPr>
          </a:p>
        </p:txBody>
      </p:sp>
      <p:pic>
        <p:nvPicPr>
          <p:cNvPr id="18" name="Picture 2" descr="L:\DUM_JS\DUM_JS\zdroj\ICT\logawin_13_jpg_14030 W 7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43798" y="764704"/>
            <a:ext cx="1800201" cy="2880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8" name="Picture 2" descr="Obrázek skupiny Motivy automatického filmu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1284" y="2839963"/>
            <a:ext cx="4076700" cy="1381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0" name="Picture 4" descr="Obrázek skupiny Sdílení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4352131"/>
            <a:ext cx="4076700" cy="1381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3948" y="5445224"/>
            <a:ext cx="54021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lvl="1"/>
            <a:r>
              <a:rPr lang="cs-CZ" sz="2000" i="1" dirty="0" smtClean="0">
                <a:solidFill>
                  <a:srgbClr val="C00000"/>
                </a:solidFill>
              </a:rPr>
              <a:t>video návod:</a:t>
            </a:r>
          </a:p>
          <a:p>
            <a:pPr marL="0" lvl="1"/>
            <a:r>
              <a:rPr lang="cs-CZ" sz="2000" i="1" dirty="0" smtClean="0">
                <a:solidFill>
                  <a:srgbClr val="C00000"/>
                </a:solidFill>
              </a:rPr>
              <a:t>http</a:t>
            </a:r>
            <a:r>
              <a:rPr lang="cs-CZ" sz="2000" i="1" dirty="0">
                <a:solidFill>
                  <a:srgbClr val="C00000"/>
                </a:solidFill>
              </a:rPr>
              <a:t>://</a:t>
            </a:r>
            <a:r>
              <a:rPr lang="cs-CZ" sz="2000" i="1" dirty="0" smtClean="0">
                <a:solidFill>
                  <a:srgbClr val="C00000"/>
                </a:solidFill>
              </a:rPr>
              <a:t>www.youtube.com/watch?v=WhEIHeYYJqc</a:t>
            </a:r>
            <a:endParaRPr lang="cs-CZ" sz="2000" i="1" dirty="0">
              <a:solidFill>
                <a:srgbClr val="C00000"/>
              </a:solidFill>
            </a:endParaRPr>
          </a:p>
        </p:txBody>
      </p:sp>
      <p:pic>
        <p:nvPicPr>
          <p:cNvPr id="16385" name="Picture 1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1030" y="1755764"/>
            <a:ext cx="4257474" cy="39972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Zástupný symbol pro obsah 2"/>
          <p:cNvSpPr txBox="1">
            <a:spLocks/>
          </p:cNvSpPr>
          <p:nvPr/>
        </p:nvSpPr>
        <p:spPr bwMode="auto">
          <a:xfrm>
            <a:off x="6649" y="6238485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lvl="0" indent="0" fontAlgn="auto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000" dirty="0" smtClean="0">
                <a:solidFill>
                  <a:srgbClr val="00B050"/>
                </a:solidFill>
              </a:rPr>
              <a:t>Výklad následovat současnou prací – praktická činnost.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2540316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9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3000"/>
                            </p:stCondLst>
                            <p:childTnLst>
                              <p:par>
                                <p:cTn id="14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35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1" grpId="0" build="p"/>
      <p:bldP spid="14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Volné aplikace Windows</a:t>
            </a:r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 bwMode="auto">
          <a:xfrm>
            <a:off x="251520" y="764704"/>
            <a:ext cx="8631876" cy="6480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spcBef>
                <a:spcPts val="0"/>
              </a:spcBef>
              <a:buNone/>
            </a:pPr>
            <a:r>
              <a:rPr lang="cs-CZ" sz="2800" b="1" u="sng" dirty="0" err="1" smtClean="0">
                <a:solidFill>
                  <a:srgbClr val="00B050"/>
                </a:solidFill>
              </a:rPr>
              <a:t>Autotest</a:t>
            </a:r>
            <a:r>
              <a:rPr lang="cs-CZ" sz="2800" b="1" u="sng" dirty="0" smtClean="0">
                <a:solidFill>
                  <a:srgbClr val="00B050"/>
                </a:solidFill>
              </a:rPr>
              <a:t> – otázky a úkoly:</a:t>
            </a:r>
            <a:endParaRPr lang="cs-CZ" sz="2400" b="1" u="sng" dirty="0" smtClean="0">
              <a:solidFill>
                <a:srgbClr val="00B050"/>
              </a:solidFill>
            </a:endParaRPr>
          </a:p>
          <a:p>
            <a:pPr marL="0" indent="0" algn="just">
              <a:spcBef>
                <a:spcPts val="0"/>
              </a:spcBef>
              <a:buNone/>
            </a:pPr>
            <a:endParaRPr lang="cs-CZ" sz="2400" dirty="0" smtClean="0">
              <a:solidFill>
                <a:schemeClr val="tx2"/>
              </a:solidFill>
            </a:endParaRPr>
          </a:p>
          <a:p>
            <a:pPr marL="0" indent="0" algn="just">
              <a:spcBef>
                <a:spcPts val="0"/>
              </a:spcBef>
              <a:buNone/>
            </a:pPr>
            <a:endParaRPr lang="cs-CZ" sz="2400" dirty="0" smtClean="0">
              <a:solidFill>
                <a:schemeClr val="tx2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23528" y="1345992"/>
            <a:ext cx="878651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2400" dirty="0" smtClean="0">
                <a:solidFill>
                  <a:srgbClr val="0070C0"/>
                </a:solidFill>
              </a:rPr>
              <a:t>Jaké aplikace OS Windows si vybavíš?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>
                <a:solidFill>
                  <a:srgbClr val="0070C0"/>
                </a:solidFill>
              </a:rPr>
              <a:t>K čemu slouží program Windows Media Center?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>
                <a:solidFill>
                  <a:srgbClr val="0070C0"/>
                </a:solidFill>
              </a:rPr>
              <a:t>Jaký program OS Windows slouží k tvorbě krátkého filmu?</a:t>
            </a: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 bwMode="auto">
          <a:xfrm>
            <a:off x="0" y="6237311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55700" indent="0">
              <a:spcBef>
                <a:spcPts val="0"/>
              </a:spcBef>
              <a:buNone/>
            </a:pPr>
            <a:r>
              <a:rPr lang="cs-CZ" sz="2000" dirty="0" smtClean="0">
                <a:solidFill>
                  <a:srgbClr val="C00000"/>
                </a:solidFill>
              </a:rPr>
              <a:t>Napište odpovědi písemně nebo elektronicky a odevzdejte učiteli</a:t>
            </a:r>
            <a:r>
              <a:rPr lang="cs-CZ" sz="2000" b="1" i="1" dirty="0" smtClean="0">
                <a:solidFill>
                  <a:srgbClr val="C00000"/>
                </a:solidFill>
              </a:rPr>
              <a:t>.</a:t>
            </a:r>
            <a:endParaRPr lang="cs-CZ" sz="2000" b="1" i="1" dirty="0">
              <a:solidFill>
                <a:srgbClr val="C0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2" name="Tlačítko akce: Dopředu nebo Další 11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13" name="Picture 6" descr="L:\DUM_JS\DUM_JS\zdroj\emotikony MS Office\MC900440428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3625408"/>
            <a:ext cx="1728192" cy="1819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30309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5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3000"/>
                            </p:stCondLst>
                            <p:childTnLst>
                              <p:par>
                                <p:cTn id="14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8" grpId="0"/>
      <p:bldP spid="12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BCD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Volné aplikace Windows</a:t>
            </a:r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 bwMode="auto">
          <a:xfrm>
            <a:off x="251520" y="1844824"/>
            <a:ext cx="8712968" cy="19427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spcBef>
                <a:spcPts val="0"/>
              </a:spcBef>
              <a:buNone/>
            </a:pPr>
            <a:r>
              <a:rPr lang="cs-CZ" sz="2800" b="1" u="sng" dirty="0" smtClean="0">
                <a:solidFill>
                  <a:srgbClr val="00B050"/>
                </a:solidFill>
              </a:rPr>
              <a:t>Gratulujeme</a:t>
            </a:r>
            <a:r>
              <a:rPr lang="cs-CZ" sz="2400" b="1" u="sng" dirty="0" smtClean="0">
                <a:solidFill>
                  <a:srgbClr val="00B050"/>
                </a:solidFill>
              </a:rPr>
              <a:t>, </a:t>
            </a:r>
          </a:p>
          <a:p>
            <a:pPr marL="0" indent="0" algn="just">
              <a:spcBef>
                <a:spcPts val="0"/>
              </a:spcBef>
              <a:buNone/>
            </a:pPr>
            <a:endParaRPr lang="cs-CZ" sz="2400" dirty="0" smtClean="0">
              <a:solidFill>
                <a:srgbClr val="00B050"/>
              </a:solidFill>
            </a:endParaRPr>
          </a:p>
          <a:p>
            <a:pPr marL="0" indent="0" algn="just">
              <a:spcBef>
                <a:spcPts val="0"/>
              </a:spcBef>
              <a:buNone/>
            </a:pPr>
            <a:r>
              <a:rPr lang="cs-CZ" sz="2400" dirty="0" smtClean="0">
                <a:solidFill>
                  <a:srgbClr val="00B050"/>
                </a:solidFill>
              </a:rPr>
              <a:t>Gratuluji srdečně za píli a snahu při práci s MS Wordem.</a:t>
            </a:r>
            <a:endParaRPr lang="cs-CZ" sz="2400" b="1" u="sng" dirty="0" smtClean="0">
              <a:solidFill>
                <a:srgbClr val="00B050"/>
              </a:solidFill>
            </a:endParaRPr>
          </a:p>
          <a:p>
            <a:pPr marL="0" indent="0" algn="just">
              <a:spcBef>
                <a:spcPts val="0"/>
              </a:spcBef>
              <a:buNone/>
            </a:pPr>
            <a:endParaRPr lang="cs-CZ" sz="2400" dirty="0" smtClean="0">
              <a:solidFill>
                <a:schemeClr val="tx2"/>
              </a:solidFill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 bwMode="auto">
          <a:xfrm>
            <a:off x="0" y="6237311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68400" indent="0">
              <a:spcBef>
                <a:spcPts val="0"/>
              </a:spcBef>
              <a:buNone/>
            </a:pPr>
            <a:r>
              <a:rPr lang="cs-CZ" sz="2000" i="1" dirty="0" smtClean="0">
                <a:solidFill>
                  <a:srgbClr val="C00000"/>
                </a:solidFill>
              </a:rPr>
              <a:t>Sleduj, jak Tě vedou nabídky práce s videem v </a:t>
            </a:r>
            <a:r>
              <a:rPr lang="cs-CZ" sz="2000" i="1" dirty="0" err="1" smtClean="0">
                <a:solidFill>
                  <a:srgbClr val="C00000"/>
                </a:solidFill>
              </a:rPr>
              <a:t>Movie</a:t>
            </a:r>
            <a:r>
              <a:rPr lang="cs-CZ" sz="2000" i="1" dirty="0" smtClean="0">
                <a:solidFill>
                  <a:srgbClr val="C00000"/>
                </a:solidFill>
              </a:rPr>
              <a:t> </a:t>
            </a:r>
            <a:r>
              <a:rPr lang="cs-CZ" sz="2000" i="1" dirty="0" err="1" smtClean="0">
                <a:solidFill>
                  <a:srgbClr val="C00000"/>
                </a:solidFill>
              </a:rPr>
              <a:t>Makeru</a:t>
            </a:r>
            <a:r>
              <a:rPr lang="cs-CZ" sz="2000" i="1" dirty="0" smtClean="0">
                <a:solidFill>
                  <a:srgbClr val="C00000"/>
                </a:solidFill>
              </a:rPr>
              <a:t>.</a:t>
            </a:r>
            <a:endParaRPr lang="cs-CZ" sz="2000" i="1" dirty="0">
              <a:solidFill>
                <a:srgbClr val="C0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2" name="Tlačítko akce: Dopředu nebo Další 11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1026" name="Picture 2" descr="C:\Program Files\Microsoft Office\MEDIA\CAGCAT10\j0293844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980728"/>
            <a:ext cx="1152128" cy="12115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L:\DUM_JS\DUM_JS\zdroj\emotikony MS Office\ay.gif"/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2708920"/>
            <a:ext cx="488402" cy="4320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L:\DUM_JS\DUM_JS\zdroj\emotikony MS Office\MC900442036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3861048"/>
            <a:ext cx="1857375" cy="1838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628608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12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25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2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275856" y="1080000"/>
            <a:ext cx="2587375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Použité zdroje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79512" y="1700808"/>
            <a:ext cx="81369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Vlastní zdroje a vytvořené materiály</a:t>
            </a:r>
            <a:endParaRPr lang="cs-CZ" sz="20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79512" y="2132856"/>
            <a:ext cx="9073008" cy="37548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Webové zdroje - obrázky:</a:t>
            </a:r>
          </a:p>
          <a:p>
            <a:endParaRPr lang="cs-CZ" sz="1000" b="1" dirty="0" smtClean="0"/>
          </a:p>
          <a:p>
            <a:pPr marL="360363" lvl="1"/>
            <a:r>
              <a:rPr lang="cs-CZ" sz="1600" dirty="0" smtClean="0">
                <a:hlinkClick r:id="rId5"/>
              </a:rPr>
              <a:t>http</a:t>
            </a:r>
            <a:r>
              <a:rPr lang="cs-CZ" sz="1600" dirty="0">
                <a:hlinkClick r:id="rId5"/>
              </a:rPr>
              <a:t>://</a:t>
            </a:r>
            <a:r>
              <a:rPr lang="cs-CZ" sz="1600" dirty="0" smtClean="0">
                <a:hlinkClick r:id="rId5"/>
              </a:rPr>
              <a:t>commons.wikimedia.org/wiki/File:Microsoft_Office_2013_logo_and_wordmark.svg</a:t>
            </a:r>
            <a:endParaRPr lang="cs-CZ" sz="1600" dirty="0" smtClean="0"/>
          </a:p>
          <a:p>
            <a:pPr marL="360363" lvl="1"/>
            <a:r>
              <a:rPr lang="cs-CZ" sz="1600" dirty="0">
                <a:hlinkClick r:id="rId6"/>
              </a:rPr>
              <a:t>http://</a:t>
            </a:r>
            <a:r>
              <a:rPr lang="cs-CZ" sz="1600" dirty="0" smtClean="0">
                <a:hlinkClick r:id="rId6"/>
              </a:rPr>
              <a:t>commons.wikimedia.org/wiki/File:Ooo_logo.svg</a:t>
            </a:r>
            <a:endParaRPr lang="cs-CZ" sz="1600" dirty="0" smtClean="0"/>
          </a:p>
          <a:p>
            <a:pPr marL="360363" lvl="1"/>
            <a:r>
              <a:rPr lang="cs-CZ" sz="1600" dirty="0">
                <a:hlinkClick r:id="rId7"/>
              </a:rPr>
              <a:t>http://windows.microsoft.com/cs-cz/windows-live/movie-maker#t1=import</a:t>
            </a:r>
            <a:endParaRPr lang="cs-CZ" sz="1600" dirty="0"/>
          </a:p>
          <a:p>
            <a:pPr marL="360363" lvl="1"/>
            <a:r>
              <a:rPr lang="cs-CZ" sz="1600" dirty="0">
                <a:hlinkClick r:id="rId8"/>
              </a:rPr>
              <a:t>http://</a:t>
            </a:r>
            <a:r>
              <a:rPr lang="cs-CZ" sz="1600" dirty="0" smtClean="0">
                <a:hlinkClick r:id="rId8"/>
              </a:rPr>
              <a:t>windows.microsoft.com/cs-cz/windows-live/movie-maker#t1=movies</a:t>
            </a:r>
          </a:p>
          <a:p>
            <a:pPr marL="360363" lvl="1"/>
            <a:r>
              <a:rPr lang="cs-CZ" sz="1600" dirty="0">
                <a:hlinkClick r:id="rId8"/>
              </a:rPr>
              <a:t>http://windows.microsoft.com/cs-cz/windows-live/movie-maker#t1=audio</a:t>
            </a:r>
            <a:endParaRPr lang="cs-CZ" sz="1600" dirty="0" smtClean="0">
              <a:hlinkClick r:id="rId8"/>
            </a:endParaRPr>
          </a:p>
          <a:p>
            <a:pPr marL="360363" lvl="1"/>
            <a:r>
              <a:rPr lang="cs-CZ" sz="1600" dirty="0">
                <a:hlinkClick r:id="rId8"/>
              </a:rPr>
              <a:t>http://</a:t>
            </a:r>
            <a:r>
              <a:rPr lang="cs-CZ" sz="1600" dirty="0" smtClean="0">
                <a:hlinkClick r:id="rId8"/>
              </a:rPr>
              <a:t>windows.microsoft.com/cs-cz/windows-live/movie-maker#t1=theme</a:t>
            </a:r>
          </a:p>
          <a:p>
            <a:pPr marL="360363" lvl="1"/>
            <a:r>
              <a:rPr lang="cs-CZ" sz="1600" dirty="0">
                <a:hlinkClick r:id="rId8"/>
              </a:rPr>
              <a:t>http://</a:t>
            </a:r>
            <a:r>
              <a:rPr lang="cs-CZ" sz="1600" dirty="0" smtClean="0">
                <a:hlinkClick r:id="rId8"/>
              </a:rPr>
              <a:t>windows.microsoft.com/cs-cz/windows-live/movie-maker#t1=web</a:t>
            </a:r>
          </a:p>
          <a:p>
            <a:pPr lvl="1"/>
            <a:endParaRPr lang="cs-CZ" sz="1600" dirty="0"/>
          </a:p>
          <a:p>
            <a:pPr marL="342900" lvl="1" indent="-342900">
              <a:buFont typeface="Arial" pitchFamily="34" charset="0"/>
              <a:buChar char="•"/>
            </a:pPr>
            <a:r>
              <a:rPr lang="cs-CZ" sz="1600" dirty="0" smtClean="0"/>
              <a:t>doporučené informační stránky:</a:t>
            </a:r>
          </a:p>
          <a:p>
            <a:pPr marL="357188" lvl="1"/>
            <a:r>
              <a:rPr lang="cs-CZ" sz="1600" dirty="0">
                <a:hlinkClick r:id="rId9"/>
              </a:rPr>
              <a:t>http://www.slunecnice.cz/sw/windows-movie-maker</a:t>
            </a:r>
            <a:r>
              <a:rPr lang="cs-CZ" sz="1600" dirty="0" smtClean="0">
                <a:hlinkClick r:id="rId9"/>
              </a:rPr>
              <a:t>/</a:t>
            </a:r>
            <a:endParaRPr lang="cs-CZ" sz="1600" dirty="0" smtClean="0"/>
          </a:p>
          <a:p>
            <a:pPr marL="357188" lvl="1"/>
            <a:r>
              <a:rPr lang="cs-CZ" sz="1600" dirty="0" smtClean="0">
                <a:hlinkClick r:id="rId10"/>
              </a:rPr>
              <a:t>http</a:t>
            </a:r>
            <a:r>
              <a:rPr lang="cs-CZ" sz="1600" dirty="0">
                <a:hlinkClick r:id="rId10"/>
              </a:rPr>
              <a:t>://www.stahuj.centrum.cz/podnikani_a_domacnost/kancelarske_aplikace/ostatni/openofficeorg</a:t>
            </a:r>
            <a:r>
              <a:rPr lang="cs-CZ" sz="1600" dirty="0" smtClean="0">
                <a:hlinkClick r:id="rId10"/>
              </a:rPr>
              <a:t>/</a:t>
            </a:r>
            <a:endParaRPr lang="cs-CZ" sz="1600" dirty="0" smtClean="0"/>
          </a:p>
          <a:p>
            <a:pPr marL="357188" lvl="1"/>
            <a:r>
              <a:rPr lang="cs-CZ" sz="1600" dirty="0">
                <a:hlinkClick r:id="rId8"/>
              </a:rPr>
              <a:t>http://www.youtube.com/watch?v=WhEIHeYYJqc</a:t>
            </a:r>
          </a:p>
          <a:p>
            <a:pPr lvl="1"/>
            <a:endParaRPr lang="cs-CZ" sz="1600" dirty="0" smtClean="0"/>
          </a:p>
        </p:txBody>
      </p:sp>
    </p:spTree>
    <p:extLst>
      <p:ext uri="{BB962C8B-B14F-4D97-AF65-F5344CB8AC3E}">
        <p14:creationId xmlns:p14="http://schemas.microsoft.com/office/powerpoint/2010/main" val="10454687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11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4608</TotalTime>
  <Words>1367</Words>
  <Application>Microsoft Office PowerPoint</Application>
  <PresentationFormat>Předvádění na obrazovce (4:3)</PresentationFormat>
  <Paragraphs>230</Paragraphs>
  <Slides>17</Slides>
  <Notes>15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9" baseType="lpstr">
      <vt:lpstr>Motiv systému Office</vt:lpstr>
      <vt:lpstr>CorelDRAW</vt:lpstr>
      <vt:lpstr>STŘEDNÍ ŠKOLA STAVEBNÍ A TECHNICKÁ Ústí nad Labem, Čelakovského 5, příspěvková organizace Páteřní škola Ústeckého kraje</vt:lpstr>
      <vt:lpstr>Volné aplikace Windows</vt:lpstr>
      <vt:lpstr>Volné aplikace Windows</vt:lpstr>
      <vt:lpstr>Volné aplikace Windows</vt:lpstr>
      <vt:lpstr>Volné aplikace Windows</vt:lpstr>
      <vt:lpstr>Volné aplikace Windows</vt:lpstr>
      <vt:lpstr>Volné aplikace Windows</vt:lpstr>
      <vt:lpstr>Volné aplikace Windows</vt:lpstr>
      <vt:lpstr>Volné aplikace Windows</vt:lpstr>
      <vt:lpstr>Volné aplikace Windows</vt:lpstr>
      <vt:lpstr>Volné aplikace Windows</vt:lpstr>
      <vt:lpstr>Volné aplikace Windows</vt:lpstr>
      <vt:lpstr>Volné aplikace Windows</vt:lpstr>
      <vt:lpstr>Volné aplikace Windows</vt:lpstr>
      <vt:lpstr>Volné aplikace Windows</vt:lpstr>
      <vt:lpstr>Volné aplikace Windows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SKOLA</cp:lastModifiedBy>
  <cp:revision>277</cp:revision>
  <dcterms:created xsi:type="dcterms:W3CDTF">2010-11-01T23:40:31Z</dcterms:created>
  <dcterms:modified xsi:type="dcterms:W3CDTF">2014-03-10T07:27:49Z</dcterms:modified>
</cp:coreProperties>
</file>