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48780" y="5136721"/>
            <a:ext cx="6400800" cy="4564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VY_32_INOVACE_03-36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12123076"/>
              </p:ext>
            </p:extLst>
          </p:nvPr>
        </p:nvGraphicFramePr>
        <p:xfrm>
          <a:off x="1419810" y="2457420"/>
          <a:ext cx="6208395" cy="24166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62981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7.,8.,9.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7200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9336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Souvětí podřadné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21. </a:t>
                      </a:r>
                      <a:r>
                        <a:rPr lang="cs-CZ" sz="1400" kern="50" smtClean="0">
                          <a:effectLst/>
                        </a:rPr>
                        <a:t>9.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se souvětím</a:t>
                      </a:r>
                      <a:r>
                        <a:rPr lang="cs-CZ" sz="1400" kern="50" baseline="0" dirty="0" smtClean="0">
                          <a:effectLst/>
                        </a:rPr>
                        <a:t> podřadným a druhy vedlejších 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Souvětí podřadné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Souvětí podřadné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Vedlejší věty příslovečné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446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Vedlejší věta </a:t>
            </a:r>
            <a:r>
              <a:rPr lang="cs-CZ" sz="3200" dirty="0" smtClean="0"/>
              <a:t>příslovečná místní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Vracím se </a:t>
            </a:r>
            <a:r>
              <a:rPr lang="cs-CZ" dirty="0" smtClean="0">
                <a:solidFill>
                  <a:srgbClr val="FF0000"/>
                </a:solidFill>
              </a:rPr>
              <a:t>do svého bydliště.  </a:t>
            </a:r>
            <a:r>
              <a:rPr lang="cs-CZ" dirty="0" smtClean="0">
                <a:solidFill>
                  <a:srgbClr val="00B050"/>
                </a:solidFill>
              </a:rPr>
              <a:t>Kam?      </a:t>
            </a:r>
            <a:r>
              <a:rPr lang="cs-CZ" dirty="0" err="1" smtClean="0">
                <a:solidFill>
                  <a:srgbClr val="00B050"/>
                </a:solidFill>
              </a:rPr>
              <a:t>Pu</a:t>
            </a:r>
            <a:r>
              <a:rPr lang="cs-CZ" dirty="0" smtClean="0">
                <a:solidFill>
                  <a:srgbClr val="00B050"/>
                </a:solidFill>
              </a:rPr>
              <a:t> místa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Vracím se tam,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kde                      příslovečná místní</a:t>
            </a:r>
            <a:endParaRPr lang="cs-CZ" dirty="0"/>
          </a:p>
        </p:txBody>
      </p:sp>
      <p:sp>
        <p:nvSpPr>
          <p:cNvPr id="4" name="Šipka doprava se zářezem 3"/>
          <p:cNvSpPr/>
          <p:nvPr/>
        </p:nvSpPr>
        <p:spPr>
          <a:xfrm>
            <a:off x="6336664" y="1754141"/>
            <a:ext cx="432048" cy="2880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059832" y="2780928"/>
            <a:ext cx="2304256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kde</a:t>
            </a:r>
            <a:r>
              <a:rPr lang="cs-CZ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bydlím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75656" y="2283941"/>
            <a:ext cx="72008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851920" y="2285256"/>
            <a:ext cx="720080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8" name="Šipka doprava se zářezem 7"/>
          <p:cNvSpPr/>
          <p:nvPr/>
        </p:nvSpPr>
        <p:spPr>
          <a:xfrm>
            <a:off x="5482134" y="2861148"/>
            <a:ext cx="458017" cy="2880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28184" y="2780928"/>
            <a:ext cx="2304256" cy="49584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Př</a:t>
            </a:r>
            <a:r>
              <a:rPr lang="cs-CZ" sz="2000" dirty="0" smtClean="0">
                <a:solidFill>
                  <a:srgbClr val="00B050"/>
                </a:solidFill>
              </a:rPr>
              <a:t>.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místní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22711" y="3646625"/>
            <a:ext cx="792088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439782" y="4419510"/>
            <a:ext cx="792088" cy="7200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971740" y="3861048"/>
            <a:ext cx="1373822" cy="11169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Šipka doprava se zářezem 16"/>
          <p:cNvSpPr/>
          <p:nvPr/>
        </p:nvSpPr>
        <p:spPr>
          <a:xfrm>
            <a:off x="4427984" y="4779550"/>
            <a:ext cx="576064" cy="19842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886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/>
              <a:t>Vedlejší </a:t>
            </a:r>
            <a:r>
              <a:rPr lang="cs-CZ" sz="3200" dirty="0" smtClean="0"/>
              <a:t>věta příslovečná časová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5 letech </a:t>
            </a:r>
            <a:r>
              <a:rPr lang="cs-CZ" dirty="0" smtClean="0"/>
              <a:t>jsem dostal nové kolo.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Kdy </a:t>
            </a:r>
            <a:r>
              <a:rPr lang="cs-CZ" dirty="0" smtClean="0"/>
              <a:t>jsem dostal nové kolo?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Když mi bylo 5 let</a:t>
            </a:r>
            <a:r>
              <a:rPr lang="cs-CZ" dirty="0" smtClean="0"/>
              <a:t>, dostal jsem nové kolo.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Když             ,  </a:t>
            </a:r>
            <a:endParaRPr lang="cs-CZ" dirty="0"/>
          </a:p>
        </p:txBody>
      </p:sp>
      <p:sp>
        <p:nvSpPr>
          <p:cNvPr id="4" name="Šipka doprava se zářezem 3"/>
          <p:cNvSpPr/>
          <p:nvPr/>
        </p:nvSpPr>
        <p:spPr>
          <a:xfrm flipV="1">
            <a:off x="6084247" y="1844824"/>
            <a:ext cx="432048" cy="235454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750516" y="1746527"/>
            <a:ext cx="1656184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Pu</a:t>
            </a:r>
            <a:r>
              <a:rPr lang="cs-CZ" dirty="0" smtClean="0"/>
              <a:t> </a:t>
            </a:r>
            <a:r>
              <a:rPr lang="cs-CZ" sz="2400" dirty="0" smtClean="0"/>
              <a:t>času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691680" y="2996952"/>
            <a:ext cx="936104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4600" y="2930830"/>
            <a:ext cx="936104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2VH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1007604" y="4104416"/>
            <a:ext cx="115212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39752" y="4005064"/>
            <a:ext cx="2772308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příslovečná</a:t>
            </a:r>
            <a:r>
              <a:rPr lang="cs-CZ" dirty="0" smtClean="0"/>
              <a:t> </a:t>
            </a:r>
            <a:r>
              <a:rPr lang="cs-CZ" sz="2400" b="1" dirty="0" smtClean="0"/>
              <a:t>časová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1890896" y="5157192"/>
            <a:ext cx="936104" cy="5760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1VV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175956" y="4725144"/>
            <a:ext cx="936104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2VH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827000" y="5013176"/>
            <a:ext cx="134895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62138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  <p:bldP spid="7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/>
              <a:t>Vedlejší </a:t>
            </a:r>
            <a:r>
              <a:rPr lang="cs-CZ" sz="3200" dirty="0" smtClean="0"/>
              <a:t>věta příslovečná způsobová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Chtěl projít </a:t>
            </a:r>
            <a:r>
              <a:rPr lang="cs-CZ" dirty="0" smtClean="0">
                <a:solidFill>
                  <a:srgbClr val="FF0000"/>
                </a:solidFill>
              </a:rPr>
              <a:t>nepozorovaně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Jak </a:t>
            </a:r>
            <a:r>
              <a:rPr lang="cs-CZ" dirty="0" smtClean="0"/>
              <a:t>chtěl projít?</a:t>
            </a:r>
            <a:endParaRPr lang="cs-CZ" i="1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Chtěl projít, </a:t>
            </a:r>
            <a:r>
              <a:rPr lang="cs-CZ" dirty="0" smtClean="0">
                <a:solidFill>
                  <a:srgbClr val="FF0000"/>
                </a:solidFill>
              </a:rPr>
              <a:t>aby nebyl </a:t>
            </a:r>
            <a:r>
              <a:rPr lang="cs-CZ" dirty="0" smtClean="0">
                <a:solidFill>
                  <a:srgbClr val="FF0000"/>
                </a:solidFill>
              </a:rPr>
              <a:t>pozorován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,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aby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436096" y="1844824"/>
            <a:ext cx="57606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300192" y="1700808"/>
            <a:ext cx="158417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Pu</a:t>
            </a:r>
            <a:r>
              <a:rPr lang="cs-CZ" sz="2000" dirty="0" smtClean="0"/>
              <a:t> způsobu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029391" y="2669438"/>
            <a:ext cx="936104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443290" y="2745771"/>
            <a:ext cx="936104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47864" y="5337212"/>
            <a:ext cx="936104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06950" y="4688293"/>
            <a:ext cx="936104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2456148" y="4941168"/>
            <a:ext cx="89171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Šipka doprava 13"/>
          <p:cNvSpPr/>
          <p:nvPr/>
        </p:nvSpPr>
        <p:spPr>
          <a:xfrm>
            <a:off x="1115616" y="3861048"/>
            <a:ext cx="151216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894192" y="3609020"/>
            <a:ext cx="3117967" cy="64807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příslovečná</a:t>
            </a:r>
            <a:r>
              <a:rPr lang="cs-CZ" dirty="0" smtClean="0"/>
              <a:t> </a:t>
            </a:r>
            <a:r>
              <a:rPr lang="cs-CZ" sz="2400" dirty="0" smtClean="0"/>
              <a:t>způsobová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8016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/>
              <a:t>Vedlejší </a:t>
            </a:r>
            <a:r>
              <a:rPr lang="cs-CZ" sz="2800" dirty="0" smtClean="0"/>
              <a:t>věta příslovečná měrová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Cítila se </a:t>
            </a:r>
            <a:r>
              <a:rPr lang="cs-CZ" dirty="0" smtClean="0">
                <a:solidFill>
                  <a:srgbClr val="FF0000"/>
                </a:solidFill>
              </a:rPr>
              <a:t>nevýslovně</a:t>
            </a:r>
            <a:r>
              <a:rPr lang="cs-CZ" dirty="0" smtClean="0"/>
              <a:t> šťastná.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Jak moc </a:t>
            </a:r>
            <a:r>
              <a:rPr lang="cs-CZ" dirty="0" smtClean="0"/>
              <a:t>se cítila šťastná?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Cítila se tak šťastná, </a:t>
            </a:r>
            <a:r>
              <a:rPr lang="cs-CZ" dirty="0" smtClean="0">
                <a:solidFill>
                  <a:srgbClr val="FF0000"/>
                </a:solidFill>
              </a:rPr>
              <a:t>že to nemohla vyslovit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,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že          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292080" y="1916832"/>
            <a:ext cx="79208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300192" y="1736812"/>
            <a:ext cx="194421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Pu</a:t>
            </a:r>
            <a:r>
              <a:rPr lang="cs-CZ" sz="2400" dirty="0" smtClean="0"/>
              <a:t> míry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547664" y="2849030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43808" y="4545124"/>
            <a:ext cx="86409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1VH     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050944" y="2849030"/>
            <a:ext cx="864096" cy="5400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050944" y="5183380"/>
            <a:ext cx="864096" cy="5400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2VV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1259632" y="4041068"/>
            <a:ext cx="194421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07904" y="3933056"/>
            <a:ext cx="3168352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příslovečná</a:t>
            </a:r>
            <a:r>
              <a:rPr lang="cs-CZ" dirty="0" smtClean="0"/>
              <a:t> </a:t>
            </a:r>
            <a:r>
              <a:rPr lang="cs-CZ" sz="2400" dirty="0" smtClean="0"/>
              <a:t>měrová</a:t>
            </a:r>
            <a:endParaRPr lang="cs-CZ" sz="24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3707904" y="4797152"/>
            <a:ext cx="1343040" cy="3862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4291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49" y="332656"/>
            <a:ext cx="8229600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Podtrhni vedlejší větu a urči její druh.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Naber si jen tolik, kolik sníš.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Šel tam, kam ho nohy  nesly.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Vstal, jakmile se rozednělo.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Pastýř zahvízdal, až uši zaléhaly.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Jak jsem slíbil, tak to provedeme.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Když uhodily mrazy, dům byl  už pod střechou.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39552" y="6021288"/>
            <a:ext cx="2808312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3568" y="5301208"/>
            <a:ext cx="1872208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132165" y="4509120"/>
            <a:ext cx="2159915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547664" y="3735034"/>
            <a:ext cx="3168352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3038872"/>
            <a:ext cx="2736304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47864" y="2240868"/>
            <a:ext cx="1368152" cy="0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5893070" y="1736812"/>
            <a:ext cx="170326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měrová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868144" y="4005064"/>
            <a:ext cx="1728192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měrová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893070" y="2434434"/>
            <a:ext cx="170326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místní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868144" y="3230978"/>
            <a:ext cx="1728192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časová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740352" y="5454185"/>
            <a:ext cx="1403648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časová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866450" y="4669234"/>
            <a:ext cx="1729886" cy="50405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př. způsobová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180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Podtrhni vedlejší větu a urči její druh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Zamířil tam, odkud cítil vůni.  </a:t>
            </a:r>
          </a:p>
          <a:p>
            <a:endParaRPr lang="cs-CZ" dirty="0" smtClean="0"/>
          </a:p>
          <a:p>
            <a:r>
              <a:rPr lang="cs-CZ" dirty="0" smtClean="0"/>
              <a:t>Naber si tolik, kolik uneseš.</a:t>
            </a:r>
          </a:p>
          <a:p>
            <a:endParaRPr lang="cs-CZ" dirty="0"/>
          </a:p>
          <a:p>
            <a:r>
              <a:rPr lang="cs-CZ" dirty="0" smtClean="0"/>
              <a:t>Vypadal, jako by celou noc nespal.</a:t>
            </a:r>
          </a:p>
          <a:p>
            <a:endParaRPr lang="cs-CZ" dirty="0"/>
          </a:p>
          <a:p>
            <a:r>
              <a:rPr lang="cs-CZ" dirty="0" smtClean="0"/>
              <a:t>Až se vrátíme, dáme si večeři.</a:t>
            </a:r>
          </a:p>
          <a:p>
            <a:endParaRPr lang="cs-CZ" dirty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059832" y="2708920"/>
            <a:ext cx="25202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175789" y="3861048"/>
            <a:ext cx="25202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27651" y="4941168"/>
            <a:ext cx="4016557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91952" y="5949280"/>
            <a:ext cx="2520280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-3132856" y="1340768"/>
            <a:ext cx="1512168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5373216"/>
            <a:ext cx="151216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časová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49480" y="4313377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způsobová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93396" y="3284984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měrová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216730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místní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306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Podtrhni vedlejší větu a urči její </a:t>
            </a:r>
            <a:r>
              <a:rPr lang="cs-CZ" dirty="0" smtClean="0"/>
              <a:t>druh.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Utíká, jako by mu za patami hořelo.</a:t>
            </a:r>
          </a:p>
          <a:p>
            <a:endParaRPr lang="cs-CZ" dirty="0"/>
          </a:p>
          <a:p>
            <a:r>
              <a:rPr lang="cs-CZ" dirty="0" smtClean="0"/>
              <a:t>Sedni si tam, kde je volno.</a:t>
            </a:r>
          </a:p>
          <a:p>
            <a:endParaRPr lang="cs-CZ" dirty="0" smtClean="0"/>
          </a:p>
          <a:p>
            <a:r>
              <a:rPr lang="cs-CZ" dirty="0" smtClean="0"/>
              <a:t>Jak si usteleš, tak si lehneš.</a:t>
            </a:r>
          </a:p>
          <a:p>
            <a:endParaRPr lang="cs-CZ" dirty="0" smtClean="0"/>
          </a:p>
          <a:p>
            <a:r>
              <a:rPr lang="cs-CZ" dirty="0" smtClean="0"/>
              <a:t>Až se vrátíš, bude tu uklizeno.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220486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měrová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16046" y="328498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místní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89441" y="4206279"/>
            <a:ext cx="19229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způsobová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7345" y="524695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časová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907704" y="2790220"/>
            <a:ext cx="468052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97353" y="3933056"/>
            <a:ext cx="2010451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55576" y="4941168"/>
            <a:ext cx="23402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5949280"/>
            <a:ext cx="234026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53927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/>
              <a:t>Havlíčkův Brod</a:t>
            </a:r>
            <a:r>
              <a:rPr lang="cs-CZ" dirty="0"/>
              <a:t> : Alter, 1999. 188 s. ISBN 80-7245-1001-8.</a:t>
            </a:r>
          </a:p>
          <a:p>
            <a:r>
              <a:rPr lang="cs-CZ" dirty="0"/>
              <a:t>HAUSER, Přemysl; STYBLÍK, Vlastimil. </a:t>
            </a:r>
            <a:r>
              <a:rPr lang="cs-CZ" i="1" dirty="0"/>
              <a:t>Český jazyk : Cvičebnice pro 9.ročník základních škol</a:t>
            </a:r>
            <a:r>
              <a:rPr lang="cs-CZ" dirty="0"/>
              <a:t>. Praha : Fortuna, 1996. 102 s. ISBN 80-7168-341-8.</a:t>
            </a:r>
          </a:p>
        </p:txBody>
      </p:sp>
    </p:spTree>
    <p:extLst>
      <p:ext uri="{BB962C8B-B14F-4D97-AF65-F5344CB8AC3E}">
        <p14:creationId xmlns:p14="http://schemas.microsoft.com/office/powerpoint/2010/main" xmlns="" val="1035123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361</Words>
  <Application>Microsoft Office PowerPoint</Application>
  <PresentationFormat>Předvádění na obrazovce (4:3)</PresentationFormat>
  <Paragraphs>119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Souvětí podřadné</vt:lpstr>
      <vt:lpstr>Souvětí podřadné</vt:lpstr>
      <vt:lpstr>Vedlejší věta příslovečná místní</vt:lpstr>
      <vt:lpstr>Vedlejší věta příslovečná časová</vt:lpstr>
      <vt:lpstr>Vedlejší věta příslovečná způsobová</vt:lpstr>
      <vt:lpstr>Vedlejší věta příslovečná měrová</vt:lpstr>
      <vt:lpstr>Podtrhni vedlejší větu a urči její druh. </vt:lpstr>
      <vt:lpstr>Podtrhni vedlejší větu a urči její druh</vt:lpstr>
      <vt:lpstr>Podtrhni vedlejší větu a urči její druh.</vt:lpstr>
      <vt:lpstr>Použité zdroje: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28</cp:revision>
  <dcterms:created xsi:type="dcterms:W3CDTF">2011-03-22T17:13:23Z</dcterms:created>
  <dcterms:modified xsi:type="dcterms:W3CDTF">2012-03-27T20:08:35Z</dcterms:modified>
</cp:coreProperties>
</file>