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4" r:id="rId3"/>
    <p:sldId id="265" r:id="rId4"/>
    <p:sldId id="266" r:id="rId5"/>
    <p:sldId id="267" r:id="rId6"/>
    <p:sldId id="268" r:id="rId7"/>
    <p:sldId id="269" r:id="rId8"/>
    <p:sldId id="271" r:id="rId9"/>
    <p:sldId id="272" r:id="rId10"/>
    <p:sldId id="273" r:id="rId11"/>
    <p:sldId id="274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VY_32_INOVACE_03-37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623575"/>
              </p:ext>
            </p:extLst>
          </p:nvPr>
        </p:nvGraphicFramePr>
        <p:xfrm>
          <a:off x="1419810" y="2583160"/>
          <a:ext cx="6208395" cy="23164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dirty="0" smtClean="0"/>
                        <a:t>Vedlejší věty příčinné, podmínkové, účelové, přípustkové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24. </a:t>
                      </a:r>
                      <a:r>
                        <a:rPr lang="cs-CZ" sz="1400" kern="50" smtClean="0">
                          <a:effectLst/>
                        </a:rPr>
                        <a:t>9.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Prohlubující</a:t>
                      </a:r>
                      <a:r>
                        <a:rPr lang="cs-CZ" sz="1400" kern="50" baseline="0" dirty="0" smtClean="0">
                          <a:effectLst/>
                        </a:rPr>
                        <a:t> učivo o vedlejších větách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517270" y="548680"/>
            <a:ext cx="8013476" cy="147002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Vedlejší věty příčinné, podmínkové, účelové, přípustkové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Souvětí podřadné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Vedlejší věty příčinné, podmínkové, účelové, přípustkové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54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Vedlejší věty příslovečné účelové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Nakreslil mi obrázek </a:t>
            </a:r>
            <a:r>
              <a:rPr lang="cs-CZ" dirty="0" smtClean="0">
                <a:solidFill>
                  <a:srgbClr val="FF0000"/>
                </a:solidFill>
              </a:rPr>
              <a:t>pro radost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Proč, za jakým účelem </a:t>
            </a:r>
            <a:r>
              <a:rPr lang="cs-CZ" dirty="0" smtClean="0"/>
              <a:t>mi nakreslil obrázek?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Nakreslil mi obrázek, </a:t>
            </a:r>
            <a:r>
              <a:rPr lang="cs-CZ" dirty="0" smtClean="0">
                <a:solidFill>
                  <a:srgbClr val="FF0000"/>
                </a:solidFill>
              </a:rPr>
              <a:t>abych měla radost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     VV příslovečná účelová</a:t>
            </a:r>
          </a:p>
          <a:p>
            <a:pPr marL="0" indent="0">
              <a:buNone/>
            </a:pPr>
            <a:r>
              <a:rPr lang="cs-CZ" dirty="0" smtClean="0"/>
              <a:t>                         ,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abych</a:t>
            </a:r>
          </a:p>
          <a:p>
            <a:pPr marL="0" indent="0">
              <a:buNone/>
            </a:pPr>
            <a:r>
              <a:rPr lang="cs-CZ" sz="2600" dirty="0" smtClean="0"/>
              <a:t>Účel vyjadřuje, čeho se má v budoucnu dějem dosáhnout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76256" y="1625370"/>
            <a:ext cx="1584176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Pu</a:t>
            </a:r>
            <a:r>
              <a:rPr lang="cs-CZ" dirty="0" smtClean="0"/>
              <a:t> </a:t>
            </a:r>
            <a:r>
              <a:rPr lang="cs-CZ" sz="2400" dirty="0" smtClean="0"/>
              <a:t>účelu</a:t>
            </a:r>
            <a:endParaRPr lang="cs-CZ" sz="2400" dirty="0"/>
          </a:p>
        </p:txBody>
      </p:sp>
      <p:sp>
        <p:nvSpPr>
          <p:cNvPr id="9" name="Šipka doprava 8"/>
          <p:cNvSpPr/>
          <p:nvPr/>
        </p:nvSpPr>
        <p:spPr>
          <a:xfrm>
            <a:off x="5940152" y="1864254"/>
            <a:ext cx="792088" cy="982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77540" y="4221088"/>
            <a:ext cx="936104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691680" y="2708482"/>
            <a:ext cx="936104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593138" y="4831329"/>
            <a:ext cx="100811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099228" y="2672916"/>
            <a:ext cx="1008112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2713644" y="4599130"/>
            <a:ext cx="855893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prava 15"/>
          <p:cNvSpPr/>
          <p:nvPr/>
        </p:nvSpPr>
        <p:spPr>
          <a:xfrm>
            <a:off x="1043608" y="3933056"/>
            <a:ext cx="237626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627702" y="4473116"/>
            <a:ext cx="2497108" cy="86226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Spojky: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aby</a:t>
            </a:r>
            <a:r>
              <a:rPr lang="cs-CZ" sz="2400" dirty="0" smtClean="0"/>
              <a:t>, abychom, ať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25718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Vedlejší věty příslovečné příčinné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Letiště </a:t>
            </a:r>
            <a:r>
              <a:rPr lang="cs-CZ" sz="2400" dirty="0" smtClean="0">
                <a:solidFill>
                  <a:srgbClr val="FF0000"/>
                </a:solidFill>
              </a:rPr>
              <a:t>kvůli sopečnému popelu ve vzduchu</a:t>
            </a:r>
            <a:r>
              <a:rPr lang="cs-CZ" sz="2400" dirty="0" smtClean="0"/>
              <a:t> nepřijímalo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Proč nepřijímalo letiště?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Letiště nepřijímalo, </a:t>
            </a:r>
            <a:r>
              <a:rPr lang="cs-CZ" u="sng" dirty="0" smtClean="0">
                <a:solidFill>
                  <a:srgbClr val="FF0000"/>
                </a:solidFill>
              </a:rPr>
              <a:t>protože</a:t>
            </a:r>
            <a:r>
              <a:rPr lang="cs-CZ" dirty="0" smtClean="0">
                <a:solidFill>
                  <a:srgbClr val="FF0000"/>
                </a:solidFill>
              </a:rPr>
              <a:t> ve vzduchu byl popel ze sopky.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</a:t>
            </a:r>
            <a:r>
              <a:rPr lang="cs-CZ" dirty="0" smtClean="0"/>
              <a:t>,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</a:t>
            </a:r>
            <a:r>
              <a:rPr lang="cs-CZ" dirty="0" smtClean="0"/>
              <a:t>protože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679155" y="2318068"/>
            <a:ext cx="93610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54929" y="2111580"/>
            <a:ext cx="1800200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Pu</a:t>
            </a:r>
            <a:r>
              <a:rPr lang="cs-CZ" dirty="0" smtClean="0"/>
              <a:t> </a:t>
            </a:r>
            <a:r>
              <a:rPr lang="cs-CZ" sz="2800" dirty="0" smtClean="0"/>
              <a:t>příčiny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047958" y="4646419"/>
            <a:ext cx="792088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51914" y="2659463"/>
            <a:ext cx="792088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49262" y="5204506"/>
            <a:ext cx="756084" cy="54844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  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214357" y="2659463"/>
            <a:ext cx="756084" cy="54844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679806" y="4221088"/>
            <a:ext cx="176419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18625" y="4077072"/>
            <a:ext cx="3636404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příslovečná</a:t>
            </a:r>
            <a:r>
              <a:rPr lang="cs-CZ" dirty="0" smtClean="0"/>
              <a:t> </a:t>
            </a:r>
            <a:r>
              <a:rPr lang="cs-CZ" sz="2400" dirty="0" smtClean="0"/>
              <a:t>příčinná</a:t>
            </a:r>
            <a:endParaRPr lang="cs-CZ" sz="2400" dirty="0"/>
          </a:p>
        </p:txBody>
      </p:sp>
      <p:cxnSp>
        <p:nvCxnSpPr>
          <p:cNvPr id="13" name="Přímá spojnice 12"/>
          <p:cNvCxnSpPr>
            <a:stCxn id="6" idx="3"/>
            <a:endCxn id="8" idx="0"/>
          </p:cNvCxnSpPr>
          <p:nvPr/>
        </p:nvCxnSpPr>
        <p:spPr>
          <a:xfrm>
            <a:off x="2840046" y="4898447"/>
            <a:ext cx="787258" cy="3060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4716016" y="4898447"/>
            <a:ext cx="3600400" cy="141087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Spojky:</a:t>
            </a:r>
          </a:p>
          <a:p>
            <a:pPr algn="ctr"/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protože</a:t>
            </a:r>
            <a:r>
              <a:rPr lang="cs-CZ" sz="3200" dirty="0" smtClean="0"/>
              <a:t>, že, poněvadž,  jelikož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2368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Vedlejší věty příslovečné podmínkové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Při špatném počasí </a:t>
            </a:r>
            <a:r>
              <a:rPr lang="cs-CZ" dirty="0" smtClean="0"/>
              <a:t>prázdniny nestojí za nic.</a:t>
            </a:r>
          </a:p>
          <a:p>
            <a:pPr marL="0" indent="0">
              <a:buNone/>
            </a:pPr>
            <a:r>
              <a:rPr lang="cs-CZ" dirty="0" smtClean="0"/>
              <a:t>Za jakých podmínek?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Jestliže </a:t>
            </a:r>
            <a:r>
              <a:rPr lang="cs-CZ" dirty="0" smtClean="0">
                <a:solidFill>
                  <a:srgbClr val="FF0000"/>
                </a:solidFill>
              </a:rPr>
              <a:t>je špatné počasí</a:t>
            </a:r>
            <a:r>
              <a:rPr lang="cs-CZ" dirty="0" smtClean="0"/>
              <a:t>, prázdniny nestojí za nic.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Jestliže          ,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211960" y="2420888"/>
            <a:ext cx="151216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56246" y="2168860"/>
            <a:ext cx="2376264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Pu</a:t>
            </a:r>
            <a:r>
              <a:rPr lang="cs-CZ" dirty="0" smtClean="0"/>
              <a:t> </a:t>
            </a:r>
            <a:r>
              <a:rPr lang="cs-CZ" sz="3200" dirty="0" smtClean="0"/>
              <a:t>podmínky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1763688" y="5120095"/>
            <a:ext cx="792088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27777" y="2852936"/>
            <a:ext cx="792088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41785" y="4675703"/>
            <a:ext cx="864096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2VH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656485" y="2852936"/>
            <a:ext cx="864096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2VH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1187624" y="4077072"/>
            <a:ext cx="223224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79912" y="4077072"/>
            <a:ext cx="4248472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příslovečná</a:t>
            </a:r>
            <a:r>
              <a:rPr lang="cs-CZ" dirty="0" smtClean="0"/>
              <a:t> </a:t>
            </a:r>
            <a:r>
              <a:rPr lang="cs-CZ" sz="2800" dirty="0" smtClean="0"/>
              <a:t>podmínková</a:t>
            </a:r>
            <a:endParaRPr lang="cs-CZ" sz="2800" dirty="0"/>
          </a:p>
        </p:txBody>
      </p:sp>
      <p:cxnSp>
        <p:nvCxnSpPr>
          <p:cNvPr id="13" name="Přímá spojnice 12"/>
          <p:cNvCxnSpPr>
            <a:endCxn id="8" idx="1"/>
          </p:cNvCxnSpPr>
          <p:nvPr/>
        </p:nvCxnSpPr>
        <p:spPr>
          <a:xfrm flipV="1">
            <a:off x="2555776" y="4891727"/>
            <a:ext cx="786009" cy="4443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4968921" y="4695260"/>
            <a:ext cx="3204356" cy="134558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Spojky:</a:t>
            </a:r>
          </a:p>
          <a:p>
            <a:pPr algn="ctr"/>
            <a:r>
              <a:rPr lang="cs-CZ" sz="2800" dirty="0" smtClean="0"/>
              <a:t>-</a:t>
            </a:r>
            <a:r>
              <a:rPr lang="cs-CZ" sz="2800" dirty="0" err="1" smtClean="0"/>
              <a:t>li</a:t>
            </a:r>
            <a:r>
              <a:rPr lang="cs-CZ" sz="2800" dirty="0" smtClean="0"/>
              <a:t>, jestliže, pakliže, kdyby, když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57925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VEDLEJŠÍ VĚTY PŘÍSLOVEČNÉ PŘÍPUSTKOVÉ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I přes prosby rodičů </a:t>
            </a:r>
            <a:r>
              <a:rPr lang="cs-CZ" sz="2800" dirty="0" smtClean="0"/>
              <a:t>odjel na dlouhou dobu do ciziny.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I přes co </a:t>
            </a:r>
            <a:r>
              <a:rPr lang="cs-CZ" sz="2800" dirty="0" smtClean="0"/>
              <a:t>odjel?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u="sng" dirty="0" smtClean="0">
                <a:solidFill>
                  <a:srgbClr val="FF0000"/>
                </a:solidFill>
              </a:rPr>
              <a:t>Přestože</a:t>
            </a:r>
            <a:r>
              <a:rPr lang="cs-CZ" sz="2800" dirty="0" smtClean="0">
                <a:solidFill>
                  <a:srgbClr val="FF0000"/>
                </a:solidFill>
              </a:rPr>
              <a:t> ho rodiče prosili</a:t>
            </a:r>
            <a:r>
              <a:rPr lang="cs-CZ" sz="2800" dirty="0" smtClean="0"/>
              <a:t>, odjel na dlouhou dobu do ciziny.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Přestože             ,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>
            <a:off x="2843808" y="2348880"/>
            <a:ext cx="136815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16016" y="2204864"/>
            <a:ext cx="2952328" cy="5760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Pu</a:t>
            </a:r>
            <a:r>
              <a:rPr lang="cs-CZ" dirty="0" smtClean="0"/>
              <a:t> </a:t>
            </a:r>
            <a:r>
              <a:rPr lang="cs-CZ" sz="2800" dirty="0" smtClean="0"/>
              <a:t>přípustky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979712" y="5085184"/>
            <a:ext cx="792088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552501" y="3190425"/>
            <a:ext cx="792088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27884" y="4684865"/>
            <a:ext cx="792088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2VH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31097" y="3190425"/>
            <a:ext cx="792088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2VH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1653966" y="4365104"/>
            <a:ext cx="118984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4257092"/>
            <a:ext cx="3528392" cy="360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příslovečná</a:t>
            </a:r>
            <a:r>
              <a:rPr lang="cs-CZ" dirty="0" smtClean="0"/>
              <a:t> </a:t>
            </a:r>
            <a:r>
              <a:rPr lang="cs-CZ" sz="2800" dirty="0" smtClean="0"/>
              <a:t>přípustková</a:t>
            </a:r>
            <a:endParaRPr lang="cs-CZ" sz="2800" dirty="0"/>
          </a:p>
        </p:txBody>
      </p:sp>
      <p:cxnSp>
        <p:nvCxnSpPr>
          <p:cNvPr id="13" name="Přímá spojnice 12"/>
          <p:cNvCxnSpPr>
            <a:endCxn id="8" idx="1"/>
          </p:cNvCxnSpPr>
          <p:nvPr/>
        </p:nvCxnSpPr>
        <p:spPr>
          <a:xfrm flipV="1">
            <a:off x="2843808" y="4936893"/>
            <a:ext cx="684076" cy="4003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031096" y="4939030"/>
            <a:ext cx="3501343" cy="1658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Spojky:</a:t>
            </a:r>
          </a:p>
          <a:p>
            <a:pPr algn="ctr"/>
            <a:r>
              <a:rPr lang="cs-CZ" sz="2400" b="1" dirty="0" smtClean="0"/>
              <a:t>ač, ačkoli, třeba, třebaže, přestože, i kdyby, i když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2555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Podtrhni VV a urči druhy příslovečných vět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9904" y="1628800"/>
            <a:ext cx="8649344" cy="489654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Ačkoli silně pršelo, hráli jsme celodenní hru.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Šel na poštu, aby si vyzvedl peníze.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Nemluvil se mnou, protože se zlobil.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Jestliže ti to nedoporučí, lékaře nemůžeš závodit.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Pavel to udělal, poněvadž byl nerozvážný.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Jitrocelový sirup se používá, aby zmírnil kašel.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Protože bylo špatné počasí, letadlo ztratilo orientaci.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67544" y="2230016"/>
            <a:ext cx="2363638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306728" y="2944456"/>
            <a:ext cx="2736304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203848" y="3580390"/>
            <a:ext cx="2340260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7544" y="4293096"/>
            <a:ext cx="3312368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453" y="5022407"/>
            <a:ext cx="3456384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427984" y="5661248"/>
            <a:ext cx="2232248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67544" y="6340132"/>
            <a:ext cx="3526618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6660232" y="1772816"/>
            <a:ext cx="194421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</a:t>
            </a:r>
            <a:r>
              <a:rPr lang="cs-CZ" sz="2400" dirty="0" smtClean="0"/>
              <a:t>přípustková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688124" y="2492896"/>
            <a:ext cx="194421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</a:t>
            </a:r>
            <a:r>
              <a:rPr lang="cs-CZ" sz="2400" dirty="0" smtClean="0"/>
              <a:t>účelová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5688124" y="3148342"/>
            <a:ext cx="194421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</a:t>
            </a:r>
            <a:r>
              <a:rPr lang="cs-CZ" sz="2400" dirty="0" smtClean="0"/>
              <a:t>příčinná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7432164" y="3888067"/>
            <a:ext cx="194421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</a:t>
            </a:r>
            <a:r>
              <a:rPr lang="cs-CZ" sz="2000" dirty="0" smtClean="0"/>
              <a:t>podmínková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6388722" y="4590359"/>
            <a:ext cx="194421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př. </a:t>
            </a:r>
            <a:r>
              <a:rPr lang="cs-CZ" sz="2400" dirty="0" smtClean="0"/>
              <a:t>příčinná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7090443" y="5229200"/>
            <a:ext cx="194421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</a:t>
            </a:r>
            <a:r>
              <a:rPr lang="cs-CZ" sz="2400" dirty="0" smtClean="0"/>
              <a:t>účelová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7422232" y="6340132"/>
            <a:ext cx="194421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</a:t>
            </a:r>
            <a:r>
              <a:rPr lang="cs-CZ" sz="2400" dirty="0" smtClean="0"/>
              <a:t>příčinná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0335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Podtrhni VV a urči druhy příslovečných vět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Jestliže to neřekneš, nikdo ti nepomůže.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Vašek  </a:t>
            </a:r>
            <a:r>
              <a:rPr lang="cs-CZ" dirty="0"/>
              <a:t>to </a:t>
            </a:r>
            <a:r>
              <a:rPr lang="cs-CZ" dirty="0" smtClean="0"/>
              <a:t>zvládl</a:t>
            </a:r>
            <a:r>
              <a:rPr lang="cs-CZ" dirty="0"/>
              <a:t>, </a:t>
            </a:r>
            <a:r>
              <a:rPr lang="cs-CZ" dirty="0" smtClean="0"/>
              <a:t>jelikož byl šikovný.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Uklidili jsme hřiště, abychom  mohli hrát.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Přestože byla zima, šli jsme ven.</a:t>
            </a:r>
          </a:p>
          <a:p>
            <a:pPr marL="0" indent="0">
              <a:lnSpc>
                <a:spcPct val="200000"/>
              </a:lnSpc>
              <a:buNone/>
            </a:pPr>
            <a:endParaRPr lang="cs-CZ" dirty="0"/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80830" y="5301208"/>
            <a:ext cx="1440160" cy="369332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přípustková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4230380"/>
            <a:ext cx="1440160" cy="369332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účelová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3140968"/>
            <a:ext cx="1440160" cy="369332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příčinná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2111571"/>
            <a:ext cx="1440160" cy="369332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podmínková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539552" y="2480903"/>
            <a:ext cx="316835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01861" y="5670540"/>
            <a:ext cx="316835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860304" y="4725144"/>
            <a:ext cx="316835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203848" y="3645024"/>
            <a:ext cx="316835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104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18546" y="5157192"/>
            <a:ext cx="2829318" cy="369332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546" y="4077072"/>
            <a:ext cx="2499552" cy="369332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2894418"/>
            <a:ext cx="2448272" cy="369332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772816"/>
            <a:ext cx="2592288" cy="369332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Najdi a nahraď </a:t>
            </a:r>
            <a:r>
              <a:rPr lang="cs-CZ" sz="3200" dirty="0" err="1" smtClean="0"/>
              <a:t>Pu</a:t>
            </a:r>
            <a:r>
              <a:rPr lang="cs-CZ" sz="3200" dirty="0" smtClean="0"/>
              <a:t> přípustky vedlejší větou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I přes silný liják jsme zvládli celodenní výlet.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Přestože silně pršelo,</a:t>
            </a:r>
            <a:r>
              <a:rPr lang="cs-CZ" dirty="0"/>
              <a:t> </a:t>
            </a:r>
            <a:r>
              <a:rPr lang="cs-CZ" dirty="0" smtClean="0"/>
              <a:t>zvládli jsme </a:t>
            </a:r>
            <a:r>
              <a:rPr lang="cs-CZ" dirty="0"/>
              <a:t>celodenní výlet</a:t>
            </a:r>
            <a:r>
              <a:rPr lang="cs-CZ" dirty="0" smtClean="0"/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Bratr je přes své mládí významný znalec.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Přestože je bratr mladý</a:t>
            </a:r>
            <a:r>
              <a:rPr lang="cs-CZ" dirty="0" smtClean="0"/>
              <a:t>, je </a:t>
            </a:r>
            <a:r>
              <a:rPr lang="cs-CZ" dirty="0"/>
              <a:t>významný </a:t>
            </a:r>
            <a:r>
              <a:rPr lang="cs-CZ" dirty="0" smtClean="0"/>
              <a:t>znalec.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Navzdory žízni jsme vydrželi do konce.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Ačkoli jsme měli žízeň, </a:t>
            </a:r>
            <a:r>
              <a:rPr lang="cs-CZ" dirty="0" smtClean="0"/>
              <a:t>vydrželi </a:t>
            </a:r>
            <a:r>
              <a:rPr lang="cs-CZ" dirty="0"/>
              <a:t>jsme</a:t>
            </a:r>
            <a:r>
              <a:rPr lang="cs-CZ" dirty="0" smtClean="0"/>
              <a:t> </a:t>
            </a:r>
            <a:r>
              <a:rPr lang="cs-CZ" dirty="0"/>
              <a:t>do </a:t>
            </a:r>
            <a:r>
              <a:rPr lang="cs-CZ" dirty="0" smtClean="0"/>
              <a:t>konce.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Přes zákaz úřadu tam vznikla černá skládka.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Třebaže to úřad zakázal, </a:t>
            </a:r>
            <a:r>
              <a:rPr lang="cs-CZ" dirty="0" smtClean="0"/>
              <a:t>vznikla tam </a:t>
            </a:r>
            <a:r>
              <a:rPr lang="cs-CZ" dirty="0"/>
              <a:t>černá skládka.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722163" y="2452246"/>
            <a:ext cx="194421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518546" y="2116283"/>
            <a:ext cx="2499552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12408" y="3172023"/>
            <a:ext cx="2355536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88272" y="4261738"/>
            <a:ext cx="2499552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08395" y="5341858"/>
            <a:ext cx="2639469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70515" y="2280181"/>
            <a:ext cx="7678185" cy="4421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0588" y="3367581"/>
            <a:ext cx="7678185" cy="4421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88272" y="4450277"/>
            <a:ext cx="7678185" cy="4421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8546" y="5525997"/>
            <a:ext cx="7857611" cy="4421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233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Urči, o jaké spojky se jedná.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ačkoli</a:t>
            </a:r>
          </a:p>
          <a:p>
            <a:pPr marL="0" indent="0">
              <a:buNone/>
            </a:pPr>
            <a:r>
              <a:rPr lang="cs-CZ" dirty="0" smtClean="0"/>
              <a:t>jakmile</a:t>
            </a:r>
          </a:p>
          <a:p>
            <a:pPr marL="0" indent="0">
              <a:buNone/>
            </a:pPr>
            <a:r>
              <a:rPr lang="cs-CZ" dirty="0" smtClean="0"/>
              <a:t>jestliže</a:t>
            </a:r>
          </a:p>
          <a:p>
            <a:pPr marL="0" indent="0">
              <a:buNone/>
            </a:pPr>
            <a:r>
              <a:rPr lang="cs-CZ" dirty="0" smtClean="0"/>
              <a:t> aby</a:t>
            </a:r>
          </a:p>
          <a:p>
            <a:pPr marL="0" indent="0">
              <a:buNone/>
            </a:pPr>
            <a:r>
              <a:rPr lang="cs-CZ" dirty="0" smtClean="0"/>
              <a:t>třebaže</a:t>
            </a:r>
          </a:p>
          <a:p>
            <a:pPr marL="0" indent="0">
              <a:buNone/>
            </a:pPr>
            <a:r>
              <a:rPr lang="cs-CZ" dirty="0" smtClean="0"/>
              <a:t>i když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protože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9478" y="166294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přípustková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82995" y="220486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časová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02168" y="278092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podmínková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10060" y="328498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účelová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7784" y="39330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přípustková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02168" y="469378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přípustková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530120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příčinná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418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spojku.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5661248"/>
            <a:ext cx="180020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přípustková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5683125"/>
            <a:ext cx="180020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příčinná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788024" y="5683125"/>
            <a:ext cx="180020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podmínková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735062" y="5661248"/>
            <a:ext cx="180020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účelová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857" y="764704"/>
            <a:ext cx="165618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protože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2530" y="1813115"/>
            <a:ext cx="165618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ačkoli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9038" y="2160599"/>
            <a:ext cx="165618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jestliže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03772" y="1340768"/>
            <a:ext cx="165618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aby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688124" y="2137580"/>
            <a:ext cx="165618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poněvadž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164288" y="764704"/>
            <a:ext cx="1656184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přestože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30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0 L 0.03368 0.466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4" y="2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132 0.03148 L 0.75365 0.6384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608" y="3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44444E-6 L 0.03125 -4.44444E-6 L 0.03125 0.0588 L 0.06285 0.0588 L 0.06285 0.11829 L 0.09427 0.11829 L 0.09427 0.17778 L 0.12587 0.17778 L 0.12587 0.23727 L 0.15729 0.23727 L 0.15729 0.29676 L 0.18889 0.29676 L 0.18889 0.35625 L 0.22066 0.35625 L 0.22066 0.41598 " pathEditMode="relative" rAng="0" ptsTypes="FFFFFFFFFFFFFFF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20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83 0.06412 C -0.02743 0.04745 -0.03629 0.03148 -0.03924 0.03148 C -0.05886 0.03148 -0.07882 0.28773 -0.07882 0.54398 C -0.07882 0.41481 -0.08889 0.28773 -0.09827 0.28773 C -0.10833 0.28773 -0.11788 0.41667 -0.11788 0.54398 C -0.11788 0.48032 -0.12274 0.41481 -0.12778 0.41481 C -0.13281 0.41481 -0.13785 0.47847 -0.13785 0.54398 C -0.13785 0.51111 -0.14028 0.48032 -0.14288 0.48032 C -0.14531 0.48032 -0.14792 0.51296 -0.14792 0.54398 C -0.14792 0.52731 -0.14913 0.51111 -0.15035 0.51111 C -0.15104 0.51111 -0.15295 0.52778 -0.15295 0.54398 C -0.15295 0.53588 -0.15347 0.52731 -0.15417 0.52731 C -0.15417 0.52546 -0.15556 0.53542 -0.15556 0.54398 C -0.15556 0.53958 -0.15556 0.53588 -0.15608 0.53588 C -0.15608 0.53773 -0.15677 0.54005 -0.15677 0.54398 C -0.15677 0.5419 -0.15677 0.53958 -0.15677 0.53773 C -0.15747 0.53773 -0.15747 0.53958 -0.15747 0.5419 C -0.15816 0.5419 -0.15816 0.54005 -0.15816 0.53773 C -0.15868 0.53773 -0.15868 0.53958 -0.15868 0.5419 " pathEditMode="relative" rAng="0" ptsTypes="fffffffffffffffffff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2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7037E-6 L 0.12604 0.3351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396 0.06343 C -0.0849 0.04722 -0.12292 0.03148 -0.13594 0.03148 C -0.21997 0.03148 -0.30608 0.28334 -0.30608 0.53542 C -0.30608 0.4081 -0.34896 0.28334 -0.38976 0.28334 C -0.43299 0.28334 -0.47379 0.41019 -0.47379 0.53542 C -0.47379 0.47269 -0.49531 0.4081 -0.51667 0.4081 C -0.53837 0.4081 -0.5599 0.4706 -0.5599 0.53542 C -0.5599 0.50301 -0.57083 0.47269 -0.58143 0.47269 C -0.59219 0.47269 -0.60295 0.50486 -0.60295 0.53542 C -0.60295 0.51875 -0.60851 0.50301 -0.61372 0.50301 C -0.61649 0.50301 -0.62465 0.51922 -0.62465 0.53542 C -0.62465 0.52732 -0.62726 0.51875 -0.63004 0.51875 C -0.63004 0.5169 -0.63577 0.52685 -0.63577 0.53542 C -0.63577 0.53102 -0.63577 0.52732 -0.63854 0.52732 C -0.63854 0.52917 -0.64149 0.53148 -0.64149 0.53542 C -0.64149 0.53334 -0.64149 0.53102 -0.64149 0.52917 C -0.64427 0.52917 -0.64427 0.53102 -0.64427 0.53334 C -0.64705 0.53334 -0.64705 0.53148 -0.64705 0.52917 C -0.64965 0.52917 -0.64965 0.53102 -0.64965 0.53334 " pathEditMode="relative" rAng="0" ptsTypes="fffffffffffffffffff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85" y="21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</a:t>
            </a:r>
            <a:r>
              <a:rPr lang="cs-CZ" i="1" dirty="0" smtClean="0"/>
              <a:t>ZŠ </a:t>
            </a:r>
            <a:r>
              <a:rPr lang="cs-CZ" dirty="0"/>
              <a:t>Havlíčkův Brod : Alter, 1999. 188 s. ISBN 80-7245-1001-8.</a:t>
            </a:r>
          </a:p>
          <a:p>
            <a:r>
              <a:rPr lang="cs-CZ" dirty="0"/>
              <a:t>HAUSER, Přemysl; STYBLÍK, Vlastimil. </a:t>
            </a:r>
            <a:r>
              <a:rPr lang="cs-CZ" i="1" dirty="0"/>
              <a:t>Český jazyk : Cvičebnice pro 9.ročník základních škol</a:t>
            </a:r>
            <a:r>
              <a:rPr lang="cs-CZ" dirty="0"/>
              <a:t>. Praha : Fortuna, 1996. 102 s. ISBN 80-7168-341-8.</a:t>
            </a:r>
          </a:p>
        </p:txBody>
      </p:sp>
    </p:spTree>
    <p:extLst>
      <p:ext uri="{BB962C8B-B14F-4D97-AF65-F5344CB8AC3E}">
        <p14:creationId xmlns:p14="http://schemas.microsoft.com/office/powerpoint/2010/main" val="103512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489</TotalTime>
  <Words>532</Words>
  <Application>Microsoft Office PowerPoint</Application>
  <PresentationFormat>Předvádění na obrazovce (4:3)</PresentationFormat>
  <Paragraphs>149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Vedlejší věty příčinné, podmínkové, účelové, přípustkové </vt:lpstr>
      <vt:lpstr>Souvětí podřadné</vt:lpstr>
      <vt:lpstr>Vedlejší věty příslovečné účelové</vt:lpstr>
      <vt:lpstr>Vedlejší věty příslovečné příčinné</vt:lpstr>
      <vt:lpstr>Vedlejší věty příslovečné podmínkové</vt:lpstr>
      <vt:lpstr>VEDLEJŠÍ VĚTY PŘÍSLOVEČNÉ PŘÍPUSTKOVÉ</vt:lpstr>
      <vt:lpstr>Podtrhni VV a urči druhy příslovečných vět</vt:lpstr>
      <vt:lpstr>Podtrhni VV a urči druhy příslovečných vět</vt:lpstr>
      <vt:lpstr>Najdi a nahraď Pu přípustky vedlejší větou.</vt:lpstr>
      <vt:lpstr>Urči, o jaké spojky se jedná.</vt:lpstr>
      <vt:lpstr>Přiřaď spojku.</vt:lpstr>
      <vt:lpstr>Použité zdroje: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42</cp:revision>
  <dcterms:created xsi:type="dcterms:W3CDTF">2011-03-22T17:13:23Z</dcterms:created>
  <dcterms:modified xsi:type="dcterms:W3CDTF">2012-03-21T19:16:52Z</dcterms:modified>
</cp:coreProperties>
</file>