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1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39229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3708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4413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3514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704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3243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9365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4529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9686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4649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0382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2A201-69FB-48A9-AA60-9C75D8B0B87B}" type="datetimeFigureOut">
              <a:rPr lang="cs-CZ" smtClean="0"/>
              <a:pPr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A7709-0B20-4C90-87A5-F0CD460505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179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/>
              <a:t>Čárka v souvětí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VY_32_INOVACE_03-40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53732470"/>
              </p:ext>
            </p:extLst>
          </p:nvPr>
        </p:nvGraphicFramePr>
        <p:xfrm>
          <a:off x="1419810" y="2583160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 8.</a:t>
                      </a: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200" kern="50" dirty="0" smtClean="0">
                          <a:effectLst/>
                        </a:rPr>
                        <a:t>Jazyk a</a:t>
                      </a:r>
                      <a:r>
                        <a:rPr lang="cs-CZ" sz="1200" kern="50" baseline="0" dirty="0" smtClean="0">
                          <a:effectLst/>
                        </a:rPr>
                        <a:t>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50" dirty="0" smtClean="0">
                          <a:effectLst/>
                        </a:rPr>
                        <a:t>Český jazyk a literatura</a:t>
                      </a:r>
                      <a:endParaRPr lang="cs-CZ" sz="1100" kern="50" dirty="0" smtClean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Skladba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Čárka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v souvětí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Libuše </a:t>
                      </a:r>
                      <a:r>
                        <a:rPr lang="cs-CZ" sz="1400" kern="50" dirty="0" err="1" smtClean="0">
                          <a:effectLst/>
                        </a:rPr>
                        <a:t>Gondkovská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28. </a:t>
                      </a:r>
                      <a:r>
                        <a:rPr lang="cs-CZ" sz="1400" kern="50" smtClean="0">
                          <a:effectLst/>
                        </a:rPr>
                        <a:t>9.  </a:t>
                      </a:r>
                      <a:r>
                        <a:rPr lang="cs-CZ" sz="1400" kern="50" dirty="0" smtClean="0">
                          <a:effectLst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Seznámí žáka s pravidly psaní čárek v souvětí.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8435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2492896"/>
            <a:ext cx="8229600" cy="1143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Čárka v souvětí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305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Pravidla pro psaní čárky v souvětí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Čárka se klade před </a:t>
            </a:r>
            <a:r>
              <a:rPr lang="cs-CZ" dirty="0" smtClean="0">
                <a:solidFill>
                  <a:srgbClr val="FF0000"/>
                </a:solidFill>
              </a:rPr>
              <a:t>a, i, ani, nebo</a:t>
            </a:r>
            <a:r>
              <a:rPr lang="cs-CZ" dirty="0" smtClean="0"/>
              <a:t>, mají-li jiný význam než slučovací.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Čárkou se oddělují věty řídící (hlavní) od závislých (vedlejších).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Před porovnávacími spojkami  než, jako, jak píšeme čárku, uvozují-li větu.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Čárkou se oddělují souřadně spojené  věty hlavní i vedlejší, nejsou-li spojeny spojkami </a:t>
            </a:r>
            <a:r>
              <a:rPr lang="cs-CZ" dirty="0" smtClean="0"/>
              <a:t>                  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>
                <a:solidFill>
                  <a:srgbClr val="FF0000"/>
                </a:solidFill>
              </a:rPr>
              <a:t>, i, ani, nebo </a:t>
            </a:r>
            <a:r>
              <a:rPr lang="cs-CZ" dirty="0" smtClean="0"/>
              <a:t>v poměru slučovacím.</a:t>
            </a:r>
          </a:p>
        </p:txBody>
      </p:sp>
    </p:spTree>
    <p:extLst>
      <p:ext uri="{BB962C8B-B14F-4D97-AF65-F5344CB8AC3E}">
        <p14:creationId xmlns:p14="http://schemas.microsoft.com/office/powerpoint/2010/main" xmlns="" val="148728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Další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Setkají-li se </a:t>
            </a:r>
            <a:r>
              <a:rPr lang="cs-CZ" dirty="0" smtClean="0">
                <a:solidFill>
                  <a:srgbClr val="FF0000"/>
                </a:solidFill>
              </a:rPr>
              <a:t>dva spojovací výrazy </a:t>
            </a:r>
            <a:r>
              <a:rPr lang="cs-CZ" dirty="0" smtClean="0"/>
              <a:t>a každý patří </a:t>
            </a:r>
            <a:r>
              <a:rPr lang="cs-CZ" dirty="0" smtClean="0"/>
              <a:t>                  k </a:t>
            </a:r>
            <a:r>
              <a:rPr lang="cs-CZ" dirty="0" smtClean="0"/>
              <a:t>jiné větě, píše se čárka většinou před </a:t>
            </a:r>
            <a:r>
              <a:rPr lang="cs-CZ" dirty="0" smtClean="0">
                <a:solidFill>
                  <a:srgbClr val="FF0000"/>
                </a:solidFill>
              </a:rPr>
              <a:t>1.</a:t>
            </a:r>
            <a:r>
              <a:rPr lang="cs-CZ" dirty="0" smtClean="0"/>
              <a:t> z nich.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Věta vedlejší musí být z obou stran oddělena čárkou, pokud je vložena mezi souřadně spojené věty .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Čárku pak píšeme i před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.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Stojí-li před spojovacím výrazem výraz zesilující (teprve, právě, zvláště), píšeme čárku už </a:t>
            </a:r>
            <a:r>
              <a:rPr lang="cs-CZ" dirty="0" smtClean="0"/>
              <a:t>                                                   před </a:t>
            </a:r>
            <a:r>
              <a:rPr lang="cs-CZ" dirty="0" smtClean="0"/>
              <a:t>nimi. </a:t>
            </a:r>
          </a:p>
          <a:p>
            <a:pPr marL="514350" indent="-514350">
              <a:buFont typeface="+mj-lt"/>
              <a:buAutoNum type="alphaUcPeriod"/>
            </a:pPr>
            <a:r>
              <a:rPr lang="cs-CZ" dirty="0" smtClean="0"/>
              <a:t>Čárkou oddělujeme některé infinitivní konstrukce.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181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>
            <a:noAutofit/>
          </a:bodyPr>
          <a:lstStyle/>
          <a:p>
            <a:r>
              <a:rPr lang="cs-CZ" sz="2800" dirty="0" smtClean="0"/>
              <a:t>Čárka se klade před </a:t>
            </a:r>
            <a:r>
              <a:rPr lang="cs-CZ" sz="2800" dirty="0" smtClean="0">
                <a:solidFill>
                  <a:srgbClr val="FF0000"/>
                </a:solidFill>
              </a:rPr>
              <a:t>a, i, ani, nebo</a:t>
            </a:r>
            <a:r>
              <a:rPr lang="cs-CZ" sz="2800" dirty="0" smtClean="0"/>
              <a:t>, mají-li jiný význam než slučovací.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Honza seděl celý den u počítače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hledanou informaci stejně nenašel.</a:t>
            </a:r>
          </a:p>
          <a:p>
            <a:r>
              <a:rPr lang="cs-CZ" dirty="0" smtClean="0"/>
              <a:t>Chlapci </a:t>
            </a:r>
            <a:r>
              <a:rPr lang="cs-CZ" dirty="0" smtClean="0"/>
              <a:t>pozdravili 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</a:t>
            </a:r>
            <a:r>
              <a:rPr lang="cs-CZ" dirty="0" smtClean="0"/>
              <a:t>odpovědi se nedočkali.</a:t>
            </a:r>
          </a:p>
          <a:p>
            <a:endParaRPr lang="cs-CZ" dirty="0"/>
          </a:p>
          <a:p>
            <a:r>
              <a:rPr lang="cs-CZ" dirty="0" smtClean="0"/>
              <a:t>Slušně se mi omluvíš  </a:t>
            </a:r>
            <a:r>
              <a:rPr lang="cs-CZ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se se mnou už nebav.</a:t>
            </a:r>
            <a:endParaRPr lang="cs-CZ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    Ani</a:t>
            </a:r>
            <a:r>
              <a:rPr lang="cs-CZ" dirty="0" smtClean="0"/>
              <a:t> nepřišel  </a:t>
            </a:r>
            <a:r>
              <a:rPr lang="cs-CZ" dirty="0" smtClean="0">
                <a:solidFill>
                  <a:srgbClr val="FF0000"/>
                </a:solidFill>
              </a:rPr>
              <a:t>ani </a:t>
            </a:r>
            <a:r>
              <a:rPr lang="cs-CZ" dirty="0" smtClean="0"/>
              <a:t>nezavolal.</a:t>
            </a: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6228184" y="1916832"/>
            <a:ext cx="0" cy="2160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851920" y="3068960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5148064" y="2276872"/>
            <a:ext cx="936104" cy="36004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ale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172400" y="2744924"/>
            <a:ext cx="648072" cy="32403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ale</a:t>
            </a:r>
            <a:endParaRPr lang="cs-CZ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4427984" y="4221088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915816" y="5301208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Šipka doprava 13"/>
          <p:cNvSpPr/>
          <p:nvPr/>
        </p:nvSpPr>
        <p:spPr>
          <a:xfrm>
            <a:off x="5616116" y="5157192"/>
            <a:ext cx="900100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6732240" y="5013176"/>
            <a:ext cx="1944216" cy="5040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Dvojitá spojka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88282" y="4437112"/>
            <a:ext cx="1152128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vylučovací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2991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8" grpId="0" animBg="1"/>
      <p:bldP spid="9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t">
            <a:normAutofit fontScale="90000"/>
          </a:bodyPr>
          <a:lstStyle/>
          <a:p>
            <a:r>
              <a:rPr lang="cs-CZ" sz="3600" dirty="0" smtClean="0"/>
              <a:t>Čárkou se oddělují věty řídící (hlavní) </a:t>
            </a:r>
            <a:r>
              <a:rPr lang="cs-CZ" sz="3600" dirty="0" smtClean="0"/>
              <a:t>                             od </a:t>
            </a:r>
            <a:r>
              <a:rPr lang="cs-CZ" sz="3600" dirty="0" smtClean="0"/>
              <a:t>závislých (vedlejších</a:t>
            </a:r>
            <a:r>
              <a:rPr lang="cs-CZ" dirty="0" smtClean="0"/>
              <a:t>).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5706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dirty="0" smtClean="0"/>
              <a:t>Protože je rozčilená   může sotva mluvit.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Když jsme ho konečně našli  tvářil se otráveně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protože chtěl být sám.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835696" y="1772816"/>
            <a:ext cx="792088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1VV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061473" y="4725144"/>
            <a:ext cx="792088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3VV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36357" y="3436640"/>
            <a:ext cx="792088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1VV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300192" y="3429000"/>
            <a:ext cx="792088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2VH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220072" y="1797968"/>
            <a:ext cx="792088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VH</a:t>
            </a:r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4211960" y="2564904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508104" y="4342164"/>
            <a:ext cx="0" cy="2416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8474502" y="4276195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519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514350" indent="-514350"/>
            <a:r>
              <a:rPr lang="cs-CZ" sz="2800" dirty="0" smtClean="0"/>
              <a:t>Před porovnávacími spojkami  </a:t>
            </a:r>
            <a:r>
              <a:rPr lang="cs-CZ" sz="2800" b="1" dirty="0" smtClean="0"/>
              <a:t>než, jako, jak </a:t>
            </a:r>
            <a:r>
              <a:rPr lang="cs-CZ" sz="2800" dirty="0" smtClean="0"/>
              <a:t>píšeme čárku, uvozují-li větu.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r>
              <a:rPr lang="cs-CZ" dirty="0" smtClean="0"/>
              <a:t>Jsem na tom lépe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než</a:t>
            </a:r>
            <a:r>
              <a:rPr lang="cs-CZ" dirty="0" smtClean="0"/>
              <a:t> jsem byl tehdy.</a:t>
            </a:r>
          </a:p>
          <a:p>
            <a:endParaRPr lang="cs-CZ" dirty="0"/>
          </a:p>
          <a:p>
            <a:r>
              <a:rPr lang="cs-CZ" dirty="0" smtClean="0"/>
              <a:t>Je lepší </a:t>
            </a:r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než </a:t>
            </a:r>
            <a:r>
              <a:rPr lang="cs-CZ" dirty="0" smtClean="0"/>
              <a:t>já.</a:t>
            </a:r>
          </a:p>
          <a:p>
            <a:r>
              <a:rPr lang="cs-CZ" dirty="0" smtClean="0"/>
              <a:t>Spal</a:t>
            </a:r>
            <a:r>
              <a:rPr lang="cs-CZ" dirty="0" smtClean="0">
                <a:solidFill>
                  <a:srgbClr val="FF0000"/>
                </a:solidFill>
              </a:rPr>
              <a:t>, jako</a:t>
            </a:r>
            <a:r>
              <a:rPr lang="cs-CZ" dirty="0" smtClean="0"/>
              <a:t> by ho do vody hodil.</a:t>
            </a:r>
          </a:p>
          <a:p>
            <a:endParaRPr lang="cs-CZ" dirty="0"/>
          </a:p>
          <a:p>
            <a:r>
              <a:rPr lang="cs-CZ" dirty="0" smtClean="0"/>
              <a:t>Mám ho ráda </a:t>
            </a:r>
            <a:r>
              <a:rPr lang="cs-CZ" dirty="0" smtClean="0">
                <a:solidFill>
                  <a:srgbClr val="00B050"/>
                </a:solidFill>
              </a:rPr>
              <a:t>jako</a:t>
            </a:r>
            <a:r>
              <a:rPr lang="cs-CZ" dirty="0" smtClean="0"/>
              <a:t> vlastního bratra.</a:t>
            </a:r>
            <a:endParaRPr lang="cs-CZ" dirty="0"/>
          </a:p>
        </p:txBody>
      </p:sp>
      <p:sp>
        <p:nvSpPr>
          <p:cNvPr id="4" name="Násobení 3"/>
          <p:cNvSpPr/>
          <p:nvPr/>
        </p:nvSpPr>
        <p:spPr>
          <a:xfrm>
            <a:off x="3635896" y="2780928"/>
            <a:ext cx="864096" cy="864096"/>
          </a:xfrm>
          <a:prstGeom prst="mathMultiply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ásobení 4"/>
          <p:cNvSpPr/>
          <p:nvPr/>
        </p:nvSpPr>
        <p:spPr>
          <a:xfrm>
            <a:off x="3635896" y="4365104"/>
            <a:ext cx="720080" cy="864096"/>
          </a:xfrm>
          <a:prstGeom prst="mathMultiply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5571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>
            <a:normAutofit fontScale="90000"/>
          </a:bodyPr>
          <a:lstStyle/>
          <a:p>
            <a:r>
              <a:rPr lang="cs-CZ" sz="2700" dirty="0" smtClean="0"/>
              <a:t>Čárkou se oddělují souřadně spojené  věty hlavní i vedlejší, nejsou-li spojeny spojkami </a:t>
            </a:r>
            <a:r>
              <a:rPr lang="cs-CZ" sz="2700" dirty="0" smtClean="0">
                <a:solidFill>
                  <a:srgbClr val="FF0000"/>
                </a:solidFill>
              </a:rPr>
              <a:t>a, i, ani, nebo </a:t>
            </a:r>
            <a:r>
              <a:rPr lang="cs-CZ" sz="2700" dirty="0" smtClean="0"/>
              <a:t>v poměru slučovacím</a:t>
            </a:r>
            <a:r>
              <a:rPr lang="cs-CZ" dirty="0" smtClean="0"/>
              <a:t>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Katka telefonovala tátovi, </a:t>
            </a:r>
            <a:r>
              <a:rPr lang="cs-CZ" dirty="0" smtClean="0">
                <a:solidFill>
                  <a:srgbClr val="FF0000"/>
                </a:solidFill>
              </a:rPr>
              <a:t>ale</a:t>
            </a:r>
            <a:r>
              <a:rPr lang="cs-CZ" dirty="0" smtClean="0"/>
              <a:t> ten nebyl </a:t>
            </a:r>
            <a:r>
              <a:rPr lang="cs-CZ" dirty="0" smtClean="0"/>
              <a:t>                  na </a:t>
            </a:r>
            <a:r>
              <a:rPr lang="cs-CZ" dirty="0" smtClean="0"/>
              <a:t>pracovišti.</a:t>
            </a:r>
          </a:p>
          <a:p>
            <a:endParaRPr lang="cs-CZ" dirty="0"/>
          </a:p>
          <a:p>
            <a:r>
              <a:rPr lang="cs-CZ" dirty="0" smtClean="0"/>
              <a:t>Řekl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že</a:t>
            </a:r>
            <a:r>
              <a:rPr lang="cs-CZ" dirty="0" smtClean="0"/>
              <a:t> přijde</a:t>
            </a:r>
            <a:r>
              <a:rPr lang="cs-CZ" dirty="0" smtClean="0">
                <a:solidFill>
                  <a:srgbClr val="FF0000"/>
                </a:solidFill>
              </a:rPr>
              <a:t>, ale že</a:t>
            </a:r>
            <a:r>
              <a:rPr lang="cs-CZ" dirty="0" smtClean="0"/>
              <a:t> neví</a:t>
            </a:r>
            <a:r>
              <a:rPr lang="cs-CZ" dirty="0" smtClean="0">
                <a:solidFill>
                  <a:srgbClr val="FF0000"/>
                </a:solidFill>
              </a:rPr>
              <a:t>, kdy</a:t>
            </a:r>
            <a:r>
              <a:rPr lang="cs-CZ" dirty="0" smtClean="0"/>
              <a:t> to stihne.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03848" y="2780928"/>
            <a:ext cx="1656184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odporovací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907704" y="1916832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065115" y="1916832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2VH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26209" y="3553933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267744" y="3570864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2VV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78328" y="3553933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3VV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156176" y="3566376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4VV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907704" y="4509120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768253" y="5265204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2VV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918953" y="5265204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3VV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4798408" y="5985284"/>
            <a:ext cx="720080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4VV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2627784" y="486916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avá složená závorka 17"/>
          <p:cNvSpPr/>
          <p:nvPr/>
        </p:nvSpPr>
        <p:spPr>
          <a:xfrm rot="16200000">
            <a:off x="3452063" y="4625750"/>
            <a:ext cx="522824" cy="75608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0" name="Přímá spojnice 19"/>
          <p:cNvCxnSpPr>
            <a:endCxn id="18" idx="1"/>
          </p:cNvCxnSpPr>
          <p:nvPr/>
        </p:nvCxnSpPr>
        <p:spPr>
          <a:xfrm>
            <a:off x="2627784" y="4509120"/>
            <a:ext cx="1085691" cy="233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14" idx="3"/>
          </p:cNvCxnSpPr>
          <p:nvPr/>
        </p:nvCxnSpPr>
        <p:spPr>
          <a:xfrm>
            <a:off x="4639033" y="5445224"/>
            <a:ext cx="293007" cy="5400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Šipka doprava 23"/>
          <p:cNvSpPr/>
          <p:nvPr/>
        </p:nvSpPr>
        <p:spPr>
          <a:xfrm>
            <a:off x="4798408" y="5265204"/>
            <a:ext cx="1357768" cy="1800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6372200" y="4869160"/>
            <a:ext cx="2448272" cy="93610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Souřadně spojené VV</a:t>
            </a:r>
          </a:p>
          <a:p>
            <a:pPr algn="ctr"/>
            <a:r>
              <a:rPr lang="cs-CZ" dirty="0"/>
              <a:t>v</a:t>
            </a:r>
            <a:r>
              <a:rPr lang="cs-CZ" dirty="0" smtClean="0"/>
              <a:t> poměru odporovacím.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767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>
            <a:noAutofit/>
          </a:bodyPr>
          <a:lstStyle/>
          <a:p>
            <a:r>
              <a:rPr lang="cs-CZ" sz="2800" dirty="0" smtClean="0"/>
              <a:t>Setkají-li se </a:t>
            </a:r>
            <a:r>
              <a:rPr lang="cs-CZ" sz="2800" dirty="0" smtClean="0">
                <a:solidFill>
                  <a:srgbClr val="FF0000"/>
                </a:solidFill>
              </a:rPr>
              <a:t>dva spojovací výrazy </a:t>
            </a:r>
            <a:r>
              <a:rPr lang="cs-CZ" sz="2800" dirty="0" smtClean="0"/>
              <a:t>a každý patří k jiné větě, píše se čárka většinou před </a:t>
            </a:r>
            <a:r>
              <a:rPr lang="cs-CZ" sz="2800" dirty="0" smtClean="0">
                <a:solidFill>
                  <a:srgbClr val="FF0000"/>
                </a:solidFill>
              </a:rPr>
              <a:t>1.</a:t>
            </a:r>
            <a:r>
              <a:rPr lang="cs-CZ" sz="2800" dirty="0" smtClean="0"/>
              <a:t> z nich.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Platí zásada, </a:t>
            </a:r>
            <a:r>
              <a:rPr lang="cs-CZ" b="1" dirty="0" smtClean="0">
                <a:solidFill>
                  <a:srgbClr val="FF0000"/>
                </a:solidFill>
              </a:rPr>
              <a:t>že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když</a:t>
            </a:r>
            <a:r>
              <a:rPr lang="cs-CZ" dirty="0" smtClean="0"/>
              <a:t> něco nevíš, máš se zeptat.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Platí zásada,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že</a:t>
            </a:r>
            <a:r>
              <a:rPr lang="cs-CZ" b="1" dirty="0" smtClean="0"/>
              <a:t> </a:t>
            </a:r>
            <a:r>
              <a:rPr lang="cs-CZ" dirty="0" smtClean="0"/>
              <a:t>se máš zeptat</a:t>
            </a:r>
            <a:r>
              <a:rPr lang="cs-CZ" b="1" dirty="0" smtClean="0"/>
              <a:t>, </a:t>
            </a:r>
            <a:r>
              <a:rPr lang="cs-CZ" b="1" dirty="0" smtClean="0">
                <a:solidFill>
                  <a:srgbClr val="0070C0"/>
                </a:solidFill>
              </a:rPr>
              <a:t>když </a:t>
            </a:r>
            <a:r>
              <a:rPr lang="cs-CZ" dirty="0" smtClean="0">
                <a:solidFill>
                  <a:schemeClr val="tx1"/>
                </a:solidFill>
              </a:rPr>
              <a:t>něco nevíš.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843808" y="2708920"/>
            <a:ext cx="0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635896" y="2708920"/>
            <a:ext cx="2304256" cy="79208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9025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t">
            <a:noAutofit/>
          </a:bodyPr>
          <a:lstStyle/>
          <a:p>
            <a:pPr marL="514350" indent="-514350"/>
            <a:r>
              <a:rPr lang="cs-CZ" sz="2400" dirty="0" smtClean="0"/>
              <a:t>Věta vedlejší musí být z obou stran oddělena čárkou, pokud je vložena mezi souřadně spojené věty .</a:t>
            </a:r>
            <a:br>
              <a:rPr lang="cs-CZ" sz="2400" dirty="0" smtClean="0"/>
            </a:br>
            <a:r>
              <a:rPr lang="cs-CZ" sz="2400" dirty="0" smtClean="0"/>
              <a:t>Čárku pak píšeme i před </a:t>
            </a:r>
            <a:r>
              <a:rPr lang="cs-CZ" sz="2400" dirty="0" smtClean="0">
                <a:solidFill>
                  <a:srgbClr val="FF0000"/>
                </a:solidFill>
              </a:rPr>
              <a:t>a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6198" y="1762471"/>
            <a:ext cx="8229600" cy="452596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Obilí kvapem rostlo  a než jsem se nadál, bylo větší než já.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Pověz mi, co čteš  a já </a:t>
            </a:r>
            <a:r>
              <a:rPr lang="cs-CZ" dirty="0" smtClean="0"/>
              <a:t>ti </a:t>
            </a:r>
            <a:r>
              <a:rPr lang="cs-CZ" dirty="0" smtClean="0"/>
              <a:t>povím, jaký jsi.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40998" y="3593405"/>
            <a:ext cx="720080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164288" y="1894251"/>
            <a:ext cx="720080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15158" y="3560879"/>
            <a:ext cx="720080" cy="4320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907704" y="1916832"/>
            <a:ext cx="764039" cy="457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1VH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156176" y="3593405"/>
            <a:ext cx="792088" cy="4320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3VV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300087" y="3661945"/>
            <a:ext cx="792088" cy="4320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2VV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765034" y="1916832"/>
            <a:ext cx="792088" cy="4320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2VV</a:t>
            </a:r>
            <a:endParaRPr lang="cs-CZ" dirty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3635896" y="2636912"/>
            <a:ext cx="0" cy="21602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275856" y="4293096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ahnutá šipka nahoru 16"/>
          <p:cNvSpPr/>
          <p:nvPr/>
        </p:nvSpPr>
        <p:spPr>
          <a:xfrm>
            <a:off x="3923928" y="2852936"/>
            <a:ext cx="3240360" cy="432048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9192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514350" indent="-514350"/>
            <a:r>
              <a:rPr lang="cs-CZ" sz="2800" dirty="0" smtClean="0"/>
              <a:t>Stojí-li před spojovacím výrazem výraz zesilující (teprve, právě, jen, zvláště), píšeme čárku už </a:t>
            </a:r>
            <a:r>
              <a:rPr lang="cs-CZ" sz="2800" u="sng" dirty="0" smtClean="0"/>
              <a:t>před nimi.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Dejte se do psaní  </a:t>
            </a:r>
            <a:r>
              <a:rPr lang="cs-CZ" dirty="0" smtClean="0">
                <a:solidFill>
                  <a:srgbClr val="FF0000"/>
                </a:solidFill>
              </a:rPr>
              <a:t>teprve když </a:t>
            </a:r>
            <a:r>
              <a:rPr lang="cs-CZ" dirty="0" smtClean="0"/>
              <a:t>jste to dobře zvážili.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Vlak se rozjel   </a:t>
            </a:r>
            <a:r>
              <a:rPr lang="cs-CZ" dirty="0" smtClean="0">
                <a:solidFill>
                  <a:srgbClr val="FF0000"/>
                </a:solidFill>
              </a:rPr>
              <a:t>právě když </a:t>
            </a:r>
            <a:r>
              <a:rPr lang="cs-CZ" dirty="0" smtClean="0"/>
              <a:t>jsme přišli na nádraží.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Pište   </a:t>
            </a:r>
            <a:r>
              <a:rPr lang="cs-CZ" dirty="0" smtClean="0">
                <a:solidFill>
                  <a:srgbClr val="FF0000"/>
                </a:solidFill>
              </a:rPr>
              <a:t>jen když </a:t>
            </a:r>
            <a:r>
              <a:rPr lang="cs-CZ" dirty="0" smtClean="0"/>
              <a:t>bude něco nového.</a:t>
            </a: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3491880" y="1916832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475656" y="5301208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771800" y="3573016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1656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t">
            <a:noAutofit/>
          </a:bodyPr>
          <a:lstStyle/>
          <a:p>
            <a:r>
              <a:rPr lang="cs-CZ" sz="3600" dirty="0" smtClean="0"/>
              <a:t>Čárkou oddělujeme některé infinitivní konstrukce.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Přemýšlel   jak </a:t>
            </a:r>
            <a:r>
              <a:rPr lang="cs-CZ" u="sng" dirty="0" smtClean="0">
                <a:solidFill>
                  <a:srgbClr val="0070C0"/>
                </a:solidFill>
              </a:rPr>
              <a:t>uspořádat</a:t>
            </a:r>
            <a:r>
              <a:rPr lang="cs-CZ" dirty="0" smtClean="0"/>
              <a:t> knihovnu.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Nepotkali by se   </a:t>
            </a:r>
            <a:r>
              <a:rPr lang="cs-CZ" u="sng" dirty="0" smtClean="0">
                <a:solidFill>
                  <a:srgbClr val="0070C0"/>
                </a:solidFill>
              </a:rPr>
              <a:t>nebýt</a:t>
            </a:r>
            <a:r>
              <a:rPr lang="cs-CZ" dirty="0" smtClean="0"/>
              <a:t> té náhody.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smtClean="0">
                <a:solidFill>
                  <a:srgbClr val="0070C0"/>
                </a:solidFill>
              </a:rPr>
              <a:t>Mít</a:t>
            </a:r>
            <a:r>
              <a:rPr lang="cs-CZ" dirty="0" smtClean="0"/>
              <a:t> víc volna  užila bych si ho.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267744" y="2492896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699792" y="4797152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3131840" y="3645024"/>
            <a:ext cx="0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Levá složená závorka 7"/>
          <p:cNvSpPr/>
          <p:nvPr/>
        </p:nvSpPr>
        <p:spPr>
          <a:xfrm rot="10800000">
            <a:off x="6660232" y="2492896"/>
            <a:ext cx="576064" cy="288032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7524328" y="2492896"/>
            <a:ext cx="1008112" cy="316835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wordArtVert" rtlCol="0" anchor="ctr"/>
          <a:lstStyle/>
          <a:p>
            <a:pPr algn="ctr"/>
            <a:r>
              <a:rPr lang="cs-CZ" dirty="0" smtClean="0">
                <a:ln>
                  <a:solidFill>
                    <a:srgbClr val="FF0000"/>
                  </a:solidFill>
                </a:ln>
              </a:rPr>
              <a:t>Za jakých podmínek</a:t>
            </a:r>
            <a:endParaRPr lang="cs-CZ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8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/>
              <a:t>HRDLIČKOVÁ, Hana; BERÁNKOVÁ, Eva; KLÍMA, Ivan. </a:t>
            </a:r>
            <a:r>
              <a:rPr lang="cs-CZ" i="1" dirty="0"/>
              <a:t>Český jazyk 8 : 1.díl - Učivo o jazyce</a:t>
            </a:r>
            <a:r>
              <a:rPr lang="cs-CZ" dirty="0"/>
              <a:t>. Havlíčkův Brod : ALTER, 2005. 173 s. ISBN 80-7245-011-5.</a:t>
            </a:r>
          </a:p>
          <a:p>
            <a:r>
              <a:rPr lang="cs-CZ" dirty="0"/>
              <a:t>MARTINCOVÁ, Olga, et al. </a:t>
            </a:r>
            <a:r>
              <a:rPr lang="cs-CZ" i="1" dirty="0"/>
              <a:t>Pravidla českého pravopisu</a:t>
            </a:r>
            <a:r>
              <a:rPr lang="cs-CZ" dirty="0"/>
              <a:t>. Praha : </a:t>
            </a:r>
            <a:r>
              <a:rPr lang="cs-CZ" dirty="0" err="1"/>
              <a:t>Pansofia</a:t>
            </a:r>
            <a:r>
              <a:rPr lang="cs-CZ" dirty="0"/>
              <a:t>, 1993. 383 s. ISBN 80-901373-6-9.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186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610</Words>
  <Application>Microsoft Office PowerPoint</Application>
  <PresentationFormat>Předvádění na obrazovce (4:3)</PresentationFormat>
  <Paragraphs>115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Čárka v souvětí</vt:lpstr>
      <vt:lpstr>Čárka v souvětí</vt:lpstr>
      <vt:lpstr>Pravidla pro psaní čárky v souvětí</vt:lpstr>
      <vt:lpstr>Další pravidla</vt:lpstr>
      <vt:lpstr>Čárka se klade před a, i, ani, nebo, mají-li jiný význam než slučovací. </vt:lpstr>
      <vt:lpstr>Čárkou se oddělují věty řídící (hlavní)                              od závislých (vedlejších). </vt:lpstr>
      <vt:lpstr>Před porovnávacími spojkami  než, jako, jak píšeme čárku, uvozují-li větu.</vt:lpstr>
      <vt:lpstr>Čárkou se oddělují souřadně spojené  věty hlavní i vedlejší, nejsou-li spojeny spojkami a, i, ani, nebo v poměru slučovacím. </vt:lpstr>
      <vt:lpstr>Setkají-li se dva spojovací výrazy a každý patří k jiné větě, píše se čárka většinou před 1. z nich. </vt:lpstr>
      <vt:lpstr>Věta vedlejší musí být z obou stran oddělena čárkou, pokud je vložena mezi souřadně spojené věty . Čárku pak píšeme i před a. </vt:lpstr>
      <vt:lpstr>Stojí-li před spojovacím výrazem výraz zesilující (teprve, právě, jen, zvláště), píšeme čárku už před nimi. </vt:lpstr>
      <vt:lpstr>Čárkou oddělujeme některé infinitivní konstrukce. 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Libuše Gondkovská</dc:creator>
  <cp:lastModifiedBy>Dum</cp:lastModifiedBy>
  <cp:revision>20</cp:revision>
  <dcterms:created xsi:type="dcterms:W3CDTF">2011-08-02T20:12:55Z</dcterms:created>
  <dcterms:modified xsi:type="dcterms:W3CDTF">2012-03-27T20:20:16Z</dcterms:modified>
</cp:coreProperties>
</file>