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5" r:id="rId2"/>
    <p:sldId id="263" r:id="rId3"/>
    <p:sldId id="269" r:id="rId4"/>
    <p:sldId id="261" r:id="rId5"/>
    <p:sldId id="262" r:id="rId6"/>
    <p:sldId id="260" r:id="rId7"/>
    <p:sldId id="268" r:id="rId8"/>
    <p:sldId id="258" r:id="rId9"/>
    <p:sldId id="259" r:id="rId10"/>
    <p:sldId id="270" r:id="rId11"/>
    <p:sldId id="257" r:id="rId12"/>
    <p:sldId id="274" r:id="rId13"/>
    <p:sldId id="267" r:id="rId14"/>
    <p:sldId id="273" r:id="rId15"/>
    <p:sldId id="272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3" autoAdjust="0"/>
    <p:restoredTop sz="93833" autoAdjust="0"/>
  </p:normalViewPr>
  <p:slideViewPr>
    <p:cSldViewPr>
      <p:cViewPr>
        <p:scale>
          <a:sx n="70" d="100"/>
          <a:sy n="70" d="100"/>
        </p:scale>
        <p:origin x="-106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FD3C2-A774-44EB-A122-2CDB9E0F54D3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FA840-3F30-4299-B6C6-CD2D7B95B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26.11.2011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8brpoU_HNI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683569" y="620689"/>
            <a:ext cx="7704856" cy="187220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76200">
            <a:solidFill>
              <a:srgbClr val="00206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9" y="632033"/>
            <a:ext cx="7772400" cy="1470025"/>
          </a:xfrm>
          <a:effectLst/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EVROPA </a:t>
            </a:r>
            <a:r>
              <a:rPr lang="cs-CZ" sz="6000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  <a:cs typeface="Arial" pitchFamily="34" charset="0"/>
              </a:rPr>
              <a:t>POLOHA, ROZLOHA, KRAJNÍ BODY, ČLENITOST</a:t>
            </a:r>
            <a:endParaRPr lang="cs-CZ" sz="2000" dirty="0">
              <a:solidFill>
                <a:srgbClr val="002060"/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0407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VY_32_INOVACE_07-41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99936779"/>
              </p:ext>
            </p:extLst>
          </p:nvPr>
        </p:nvGraphicFramePr>
        <p:xfrm>
          <a:off x="1013507" y="3068960"/>
          <a:ext cx="7200799" cy="18288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49933"/>
                <a:gridCol w="545086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VIII.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ročník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Téma: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 –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poloha, rozloha, krajní body, členitost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Hana Lipenská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12. 9. 2011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popis,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(anotace):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rezentaci lze využít při úvodním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výkladu k tematickému celku Evropa. Obsahuje několik úkolů, které vyžadují po žácích práci s atlasem a slepou mapou.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Hanka\Desktop\DUM\Nová složka (2)\42_Krater_Vulcana_a_pohled_na_Liparske_ostrovy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340768"/>
            <a:ext cx="4080000" cy="306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9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EVROPA SE PŘEDSTAVUJE …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7" name="Picture 3" descr="C:\Users\Hanka\Desktop\DUM\Nová složka (2)\144Lomnický ští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628800"/>
            <a:ext cx="4079319" cy="306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30" name="Picture 6" descr="C:\Users\Hanka\Desktop\DUM\Nová složka (2)\1484Levandule_v_Provence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1988840"/>
            <a:ext cx="4095603" cy="306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29" name="Picture 5" descr="C:\Users\Hanka\Desktop\DUM\Nová složka (2)\575Pobrezi_Atlantiku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2348880"/>
            <a:ext cx="4080000" cy="306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34" name="Picture 10" descr="C:\Users\Hanka\Desktop\DUM\Nová složka (2)\012503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27784" y="2708920"/>
            <a:ext cx="4079384" cy="306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8" name="Zástupný symbol pro obsah 7" descr="393Oblast Jungfrau.JPG"/>
          <p:cNvPicPr>
            <a:picLocks noGrp="1" noChangeAspect="1"/>
          </p:cNvPicPr>
          <p:nvPr>
            <p:ph sz="quarter" idx="4294967295"/>
          </p:nvPr>
        </p:nvPicPr>
        <p:blipFill>
          <a:blip r:embed="rId8" cstate="print"/>
          <a:stretch>
            <a:fillRect/>
          </a:stretch>
        </p:blipFill>
        <p:spPr>
          <a:xfrm>
            <a:off x="3059832" y="3068960"/>
            <a:ext cx="4081069" cy="3060000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Zástupný symbol pro obsah 6" descr="415Geirangerfjord.JPG"/>
          <p:cNvPicPr>
            <a:picLocks noGrp="1" noChangeAspect="1"/>
          </p:cNvPicPr>
          <p:nvPr>
            <p:ph sz="quarter" idx="4294967295"/>
          </p:nvPr>
        </p:nvPicPr>
        <p:blipFill>
          <a:blip r:embed="rId9" cstate="print"/>
          <a:stretch>
            <a:fillRect/>
          </a:stretch>
        </p:blipFill>
        <p:spPr>
          <a:xfrm>
            <a:off x="3491880" y="3429000"/>
            <a:ext cx="4079467" cy="3060000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EVROPA SE PŘEDSTAVUJE …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67544" y="3789040"/>
            <a:ext cx="8280920" cy="2592288"/>
          </a:xfrm>
        </p:spPr>
        <p:txBody>
          <a:bodyPr>
            <a:normAutofit/>
          </a:bodyPr>
          <a:lstStyle/>
          <a:p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Eurasie – kontinent skládající se ze 2 světadílů (Evropa + Asie)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„Evropa“ je odvozen od asyrského slova „</a:t>
            </a:r>
            <a:r>
              <a:rPr lang="cs-CZ" sz="2200" b="1" dirty="0" err="1" smtClean="0">
                <a:latin typeface="Arial" pitchFamily="34" charset="0"/>
                <a:cs typeface="Arial" pitchFamily="34" charset="0"/>
              </a:rPr>
              <a:t>ereb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“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 překladu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„země, kde zapadá slunce“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(západní země)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Asie – „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asu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“ (znamená „země východu“)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" name="Picture 2" descr="C:\Documents and Settings\Iva\Local Settings\Temporary Internet Files\Content.IE5\2YCVNOQ7\MCj03501220000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láček 13"/>
          <p:cNvSpPr/>
          <p:nvPr/>
        </p:nvSpPr>
        <p:spPr>
          <a:xfrm>
            <a:off x="5436096" y="1484784"/>
            <a:ext cx="2520280" cy="1008112"/>
          </a:xfrm>
          <a:prstGeom prst="cloudCallou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STARÝ SVĚT</a:t>
            </a:r>
            <a:endParaRPr lang="cs-CZ" sz="1600" b="1" dirty="0"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5" name="Obláček 14"/>
          <p:cNvSpPr/>
          <p:nvPr/>
        </p:nvSpPr>
        <p:spPr>
          <a:xfrm>
            <a:off x="323528" y="1556792"/>
            <a:ext cx="3024336" cy="1008112"/>
          </a:xfrm>
          <a:prstGeom prst="cloudCallou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STARÝ KONTINENT</a:t>
            </a:r>
            <a:endParaRPr lang="cs-CZ" sz="1600" b="1" dirty="0"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6" name="Obláček 15"/>
          <p:cNvSpPr/>
          <p:nvPr/>
        </p:nvSpPr>
        <p:spPr>
          <a:xfrm>
            <a:off x="2267744" y="2636912"/>
            <a:ext cx="3672408" cy="1080120"/>
          </a:xfrm>
          <a:prstGeom prst="cloudCallou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KOLÉBKA ZÁPADNÍ CIVILIZACE</a:t>
            </a:r>
            <a:endParaRPr lang="cs-CZ" sz="1600" b="1" dirty="0"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LocationEurope[1]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115616" y="1556792"/>
            <a:ext cx="6840760" cy="3481127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23528" y="5373216"/>
            <a:ext cx="8280920" cy="864096"/>
          </a:xfrm>
        </p:spPr>
        <p:txBody>
          <a:bodyPr/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Evropa se nachází na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severní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východní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západní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polokouli</a:t>
            </a:r>
          </a:p>
        </p:txBody>
      </p:sp>
      <p:sp>
        <p:nvSpPr>
          <p:cNvPr id="7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EVROPA – POLOHA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9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čára 10"/>
          <p:cNvCxnSpPr/>
          <p:nvPr/>
        </p:nvCxnSpPr>
        <p:spPr>
          <a:xfrm>
            <a:off x="4355976" y="1556792"/>
            <a:ext cx="0" cy="3456384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4" idx="1"/>
            <a:endCxn id="4" idx="3"/>
          </p:cNvCxnSpPr>
          <p:nvPr/>
        </p:nvCxnSpPr>
        <p:spPr>
          <a:xfrm>
            <a:off x="1115616" y="3297356"/>
            <a:ext cx="684076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8136904" cy="443484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Evropa se rozkládá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od Severního ledového oceánu ke Středozemnímu moři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od Atlantiku po Ural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 – J 3600 km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 – V 5400 km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sah 4" descr="Europe_relief_laea_location_map[1]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355976" y="2780928"/>
            <a:ext cx="4532539" cy="3875608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7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EVROPA – POLOHA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flipH="1">
            <a:off x="6372200" y="2780928"/>
            <a:ext cx="216024" cy="3672408"/>
          </a:xfrm>
          <a:prstGeom prst="straightConnector1">
            <a:avLst/>
          </a:prstGeom>
          <a:ln w="317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4427984" y="4005064"/>
            <a:ext cx="4464496" cy="2160240"/>
          </a:xfrm>
          <a:prstGeom prst="straightConnector1">
            <a:avLst/>
          </a:prstGeom>
          <a:ln w="317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7704856" cy="4434840"/>
          </a:xfrm>
        </p:spPr>
        <p:txBody>
          <a:bodyPr>
            <a:no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Evropou prochází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severní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polární kruh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nultý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(Greenwichský)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poledník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Zakreslete je do mapy. Kterými státy procházejí?</a:t>
            </a:r>
          </a:p>
          <a:p>
            <a:pPr>
              <a:buNone/>
            </a:pPr>
            <a:endParaRPr lang="cs-CZ" sz="2000" i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i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severní polární kruh </a:t>
            </a:r>
          </a:p>
          <a:p>
            <a:pPr lvl="1"/>
            <a:r>
              <a:rPr lang="cs-CZ" sz="1800" dirty="0" smtClean="0">
                <a:latin typeface="Arial" pitchFamily="34" charset="0"/>
                <a:cs typeface="Arial" pitchFamily="34" charset="0"/>
              </a:rPr>
              <a:t>Island, Norsko, Švédsko,  </a:t>
            </a:r>
          </a:p>
          <a:p>
            <a:pPr lvl="1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   Finsko, Rusko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nultý poledník </a:t>
            </a:r>
          </a:p>
          <a:p>
            <a:pPr lvl="1"/>
            <a:r>
              <a:rPr lang="cs-CZ" sz="1800" dirty="0" smtClean="0">
                <a:latin typeface="Arial" pitchFamily="34" charset="0"/>
                <a:cs typeface="Arial" pitchFamily="34" charset="0"/>
              </a:rPr>
              <a:t>Velká Británie, Francie, Španělsko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sah 4" descr="Europe_countries_map_en_2[1]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16016" y="3068960"/>
            <a:ext cx="4246581" cy="3453770"/>
          </a:xfrm>
          <a:ln>
            <a:solidFill>
              <a:schemeClr val="accent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7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EVROPA – POLOHA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9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6" name="Přímá spojovací čára 15"/>
          <p:cNvCxnSpPr/>
          <p:nvPr/>
        </p:nvCxnSpPr>
        <p:spPr>
          <a:xfrm flipH="1">
            <a:off x="5508104" y="3068960"/>
            <a:ext cx="504056" cy="3456384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Volný tvar 18"/>
          <p:cNvSpPr/>
          <p:nvPr/>
        </p:nvSpPr>
        <p:spPr>
          <a:xfrm>
            <a:off x="4788024" y="3068960"/>
            <a:ext cx="3207224" cy="634621"/>
          </a:xfrm>
          <a:custGeom>
            <a:avLst/>
            <a:gdLst>
              <a:gd name="connsiteX0" fmla="*/ 0 w 3207224"/>
              <a:gd name="connsiteY0" fmla="*/ 40944 h 634621"/>
              <a:gd name="connsiteX1" fmla="*/ 1746913 w 3207224"/>
              <a:gd name="connsiteY1" fmla="*/ 627797 h 634621"/>
              <a:gd name="connsiteX2" fmla="*/ 3207224 w 3207224"/>
              <a:gd name="connsiteY2" fmla="*/ 0 h 634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207224" h="634621">
                <a:moveTo>
                  <a:pt x="0" y="40944"/>
                </a:moveTo>
                <a:cubicBezTo>
                  <a:pt x="606188" y="337782"/>
                  <a:pt x="1212376" y="634621"/>
                  <a:pt x="1746913" y="627797"/>
                </a:cubicBezTo>
                <a:cubicBezTo>
                  <a:pt x="2281450" y="620973"/>
                  <a:pt x="2744337" y="310486"/>
                  <a:pt x="3207224" y="0"/>
                </a:cubicBezTo>
              </a:path>
            </a:pathLst>
          </a:cu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Zástupný symbol pro obsah 11" descr="131Polární kruh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395536" y="1628800"/>
            <a:ext cx="3610744" cy="2708058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7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EVROPA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severní polární kruh – nultý poledník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5" name="Obrázek 14" descr="_004651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1340768"/>
            <a:ext cx="2733767" cy="364502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Obrázek 13" descr="_004651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88024" y="3356992"/>
            <a:ext cx="2214246" cy="295232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Zástupný symbol pro obsah 12" descr="140Polární kruh.JPG"/>
          <p:cNvPicPr>
            <a:picLocks noGrp="1" noChangeAspect="1"/>
          </p:cNvPicPr>
          <p:nvPr>
            <p:ph sz="half" idx="2"/>
          </p:nvPr>
        </p:nvPicPr>
        <p:blipFill>
          <a:blip r:embed="rId6" cstate="print"/>
          <a:stretch>
            <a:fillRect/>
          </a:stretch>
        </p:blipFill>
        <p:spPr>
          <a:xfrm>
            <a:off x="1907704" y="3573016"/>
            <a:ext cx="2356340" cy="3141787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HRANICE EVROPA – ASIE 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1" name="Zástupný symbol pro obsah 10" descr="Evropa_Asie_hranice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827584" y="2492896"/>
            <a:ext cx="4693612" cy="4130379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45" name="Zástupný symbol pro obsah 44"/>
          <p:cNvSpPr>
            <a:spLocks noGrp="1"/>
          </p:cNvSpPr>
          <p:nvPr>
            <p:ph sz="half" idx="2"/>
          </p:nvPr>
        </p:nvSpPr>
        <p:spPr>
          <a:xfrm>
            <a:off x="467544" y="1484784"/>
            <a:ext cx="8136904" cy="936104"/>
          </a:xfrm>
        </p:spPr>
        <p:txBody>
          <a:bodyPr>
            <a:no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vymezena uměle (dohoda mezi geografy)</a:t>
            </a:r>
          </a:p>
          <a:p>
            <a:pPr>
              <a:spcBef>
                <a:spcPts val="0"/>
              </a:spcBef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Uveďte postupně místa, kterými hranice prochází.</a:t>
            </a:r>
            <a:endParaRPr lang="cs-CZ" sz="2000" i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020272" y="2276872"/>
            <a:ext cx="864096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Ural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156176" y="2780928"/>
            <a:ext cx="1331640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řeka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Emba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660232" y="3284984"/>
            <a:ext cx="1763688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Kaspické moře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444208" y="3789040"/>
            <a:ext cx="1008112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Kavkaz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948264" y="4293096"/>
            <a:ext cx="1728192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Azovské moře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156176" y="4797152"/>
            <a:ext cx="1440160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Černé moře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876256" y="5301208"/>
            <a:ext cx="1584176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průliv Bospor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012160" y="5805264"/>
            <a:ext cx="1944216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průliv Dardanely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732240" y="6309320"/>
            <a:ext cx="2160240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Středozemní moře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Europe_topography_map[1]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2267744" y="2564904"/>
            <a:ext cx="4574007" cy="3721227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7544" y="1484785"/>
            <a:ext cx="8219256" cy="7920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Určete zeměpisné souřadnice krajních bodů Evropy.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Ve kterých státech se nacházejí?</a:t>
            </a:r>
            <a:endParaRPr lang="cs-CZ" sz="2000" i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308304" y="270892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mys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Nordkinn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51520" y="4869160"/>
            <a:ext cx="129614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mys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Roca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51520" y="306896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mys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Marroqui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452320" y="4509120"/>
            <a:ext cx="1440160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Polární Ural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2" name="Přímá spojovací šipka 11"/>
          <p:cNvCxnSpPr>
            <a:stCxn id="7" idx="1"/>
          </p:cNvCxnSpPr>
          <p:nvPr/>
        </p:nvCxnSpPr>
        <p:spPr>
          <a:xfrm flipH="1" flipV="1">
            <a:off x="4572000" y="2708920"/>
            <a:ext cx="2736304" cy="180020"/>
          </a:xfrm>
          <a:prstGeom prst="straightConnector1">
            <a:avLst/>
          </a:prstGeom>
          <a:ln w="3175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 flipV="1">
            <a:off x="6012160" y="2564904"/>
            <a:ext cx="1440160" cy="2016224"/>
          </a:xfrm>
          <a:prstGeom prst="straightConnector1">
            <a:avLst/>
          </a:prstGeom>
          <a:ln w="3175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835696" y="3429000"/>
            <a:ext cx="792088" cy="2448272"/>
          </a:xfrm>
          <a:prstGeom prst="straightConnector1">
            <a:avLst/>
          </a:prstGeom>
          <a:ln w="3175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8" idx="3"/>
          </p:cNvCxnSpPr>
          <p:nvPr/>
        </p:nvCxnSpPr>
        <p:spPr>
          <a:xfrm>
            <a:off x="1547664" y="5049180"/>
            <a:ext cx="864096" cy="684076"/>
          </a:xfrm>
          <a:prstGeom prst="straightConnector1">
            <a:avLst/>
          </a:prstGeom>
          <a:ln w="3175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EVROPA – KRAJNÍ BODY (na pevnině)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ovéPole 25"/>
          <p:cNvSpPr txBox="1"/>
          <p:nvPr/>
        </p:nvSpPr>
        <p:spPr>
          <a:xfrm>
            <a:off x="251520" y="3501008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36° s. z.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š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Španělsko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51520" y="5301208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9° z. z.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Portugalsko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236296" y="3140968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71° s. z.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š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Norsko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308304" y="4941168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68° v. z.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Rusko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26" grpId="0"/>
      <p:bldP spid="28" grpId="0"/>
      <p:bldP spid="29" grpId="0"/>
      <p:bldP spid="3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EVROPA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mys </a:t>
            </a:r>
            <a:r>
              <a:rPr lang="cs-CZ" sz="2800" b="1" dirty="0" err="1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Roca</a:t>
            </a: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, mys </a:t>
            </a:r>
            <a:r>
              <a:rPr lang="cs-CZ" sz="2800" b="1" dirty="0" err="1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Nordkinn</a:t>
            </a: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, mys </a:t>
            </a:r>
            <a:r>
              <a:rPr lang="cs-CZ" sz="2800" b="1" dirty="0" err="1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Marroqui</a:t>
            </a: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 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8" name="Zástupný symbol pro obsah 17" descr="920Pobrezi_a_majak_u_Cabo_da_Roca[1]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971600" y="1772816"/>
            <a:ext cx="3600400" cy="2700300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9" name="Obrázek 18" descr="Kinnarodden1000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55776" y="4581128"/>
            <a:ext cx="3816424" cy="214101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20" name="Obrázek 19" descr="ZaharaAtunes1140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96136" y="1412776"/>
            <a:ext cx="3168352" cy="237626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7" name="Zástupný symbol pro obsah 16" descr="916Detail_pamatniku[2].jpg"/>
          <p:cNvPicPr>
            <a:picLocks noGrp="1" noChangeAspect="1"/>
          </p:cNvPicPr>
          <p:nvPr>
            <p:ph sz="half" idx="1"/>
          </p:nvPr>
        </p:nvPicPr>
        <p:blipFill>
          <a:blip r:embed="rId6" cstate="print"/>
          <a:stretch>
            <a:fillRect/>
          </a:stretch>
        </p:blipFill>
        <p:spPr>
          <a:xfrm>
            <a:off x="395536" y="1484784"/>
            <a:ext cx="1944216" cy="1458162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21" name="Obrázek 20" descr="Mehamn-trailsign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508104" y="4241029"/>
            <a:ext cx="2088232" cy="133325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8363272" cy="792088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rozloha Eurasie – 54,8 mil. km</a:t>
            </a:r>
            <a:r>
              <a:rPr lang="cs-CZ" sz="2000" baseline="300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rozloha Evropy –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10,4 mil. km</a:t>
            </a:r>
            <a:r>
              <a:rPr lang="cs-CZ" sz="2000" b="1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(2. nejmenší světadíl)</a:t>
            </a:r>
          </a:p>
        </p:txBody>
      </p:sp>
      <p:pic>
        <p:nvPicPr>
          <p:cNvPr id="5" name="Zástupný symbol pro obsah 4" descr="rozloha svetadilu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1403648" y="2636912"/>
            <a:ext cx="6299265" cy="3589236"/>
          </a:xfrm>
          <a:ln>
            <a:solidFill>
              <a:schemeClr val="accent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6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EVROPA – ROZLOHA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7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 descr="tajenka_1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547664" y="1412776"/>
            <a:ext cx="5904656" cy="2722557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4149080"/>
            <a:ext cx="6480720" cy="1944216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ClrTx/>
              <a:buAutoNum type="arabi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Řeka, kterou prochází hranice Evropy a Asie.</a:t>
            </a:r>
          </a:p>
          <a:p>
            <a:pPr marL="514350" indent="-514350">
              <a:buClrTx/>
              <a:buAutoNum type="arabi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Jiné označení Greenwichského poledníku.</a:t>
            </a:r>
          </a:p>
          <a:p>
            <a:pPr marL="514350" indent="-514350">
              <a:buClrTx/>
              <a:buAutoNum type="arabi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„Země, kde zapadá slunce“.</a:t>
            </a:r>
          </a:p>
          <a:p>
            <a:pPr marL="514350" indent="-514350">
              <a:buClrTx/>
              <a:buAutoNum type="arabi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Ostrov v Atlantiku, kterým prochází severní polární kruh.</a:t>
            </a:r>
          </a:p>
          <a:p>
            <a:pPr marL="514350" indent="-514350">
              <a:buClrTx/>
              <a:buAutoNum type="arabi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Stát, kde se nachází mys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Marroqui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indent="-514350">
              <a:buClrTx/>
              <a:buAutoNum type="arabi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Polokoule, na které neleží Evropa.</a:t>
            </a:r>
          </a:p>
          <a:p>
            <a:pPr marL="514350" indent="-514350">
              <a:buClrTx/>
              <a:buAutoNum type="arabi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Nejzápadnější mys Evropy.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EVROPA – OPAKOVÁNÍ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7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3923928" y="6237312"/>
            <a:ext cx="49602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TAJENKA: ________________________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8912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velké množství ostrovů a poloostrovů </a:t>
            </a:r>
            <a:r>
              <a:rPr lang="cs-CZ" dirty="0" smtClean="0">
                <a:latin typeface="Arial"/>
                <a:cs typeface="Arial"/>
              </a:rPr>
              <a:t>→ </a:t>
            </a:r>
          </a:p>
          <a:p>
            <a:pPr>
              <a:buNone/>
            </a:pPr>
            <a:r>
              <a:rPr lang="cs-CZ" dirty="0" smtClean="0">
                <a:latin typeface="Arial"/>
                <a:cs typeface="Arial"/>
              </a:rPr>
              <a:t>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pobřeží velmi členité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délka pobřeží – 37 000 km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výhody x nevýhody 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přístavy – doprava 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obrana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ČLENITOST POBŘEŽÍ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Obrázek 3" descr="413Boka Kotorsk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3284984"/>
            <a:ext cx="4512501" cy="338437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Vyhledejte a zakreslete do mapy Evropy.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Moře: Středozemní, Černé, Jaderské, Severní, Baltské, Norské, Bílé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Oceány: Atlantský, Severní ledový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Ostrovy: Malta, Sicílie, Korsika, Sardinie, Baleáry, Britské ostrovy, Island</a:t>
            </a:r>
            <a:endParaRPr lang="cs-CZ" sz="2000" dirty="0"/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Poloostrovy: Balkánský, Apeninský, Pyrenejský, Krym, Skandinávský, Kola, Jutský, Bretaňský, Peloponéský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Zálivy: Biskajský, Botnický, Finský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Průlivy: Gibraltar, La Manche, Bospor, Dardanely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Kterým státům patří Grónsko a Kanárské ostrovy? Patří k Evropě?</a:t>
            </a: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ORIENTACE – ČLENITOST </a:t>
            </a: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POBŘEŽÍ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Europe_relief_laea_location_map[1]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75656" y="1340767"/>
            <a:ext cx="6336704" cy="5418284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ORIENTACE – ČLENITOST POBŘEŽÍ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21285203">
            <a:off x="4283968" y="6389022"/>
            <a:ext cx="16561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Středozemní moře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20948641">
            <a:off x="5796136" y="5020870"/>
            <a:ext cx="14401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Černé moře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2843560">
            <a:off x="3937274" y="5722142"/>
            <a:ext cx="14401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Jaderské moře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rot="4164753">
            <a:off x="2650604" y="3516934"/>
            <a:ext cx="14401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Severní moře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6962847">
            <a:off x="3785463" y="3167005"/>
            <a:ext cx="14401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Baltské moře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43808" y="2132856"/>
            <a:ext cx="14401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Norské moře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75656" y="2852936"/>
            <a:ext cx="14401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Atlantský oceán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99792" y="1340768"/>
            <a:ext cx="19442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Severní ledový oceán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11960" y="6453336"/>
            <a:ext cx="64807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Malta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rot="20269765">
            <a:off x="3223371" y="5887306"/>
            <a:ext cx="9237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Sardinie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rot="21144437">
            <a:off x="3361011" y="5578419"/>
            <a:ext cx="94352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Korsika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27784" y="5949280"/>
            <a:ext cx="7200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Baleáry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4191895">
            <a:off x="1990360" y="3803271"/>
            <a:ext cx="14401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Britské ostrovy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23928" y="6237312"/>
            <a:ext cx="64807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Sicílie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572000" y="5301208"/>
            <a:ext cx="12241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Balkánský </a:t>
            </a:r>
            <a:r>
              <a:rPr lang="cs-CZ" sz="11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</a:t>
            </a:r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 rot="3537378">
            <a:off x="3524957" y="5543739"/>
            <a:ext cx="12183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Apeninský </a:t>
            </a:r>
            <a:r>
              <a:rPr lang="cs-CZ" sz="11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</a:t>
            </a:r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91680" y="5661248"/>
            <a:ext cx="12241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Pyrenejský </a:t>
            </a:r>
            <a:r>
              <a:rPr lang="cs-CZ" sz="11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</a:t>
            </a:r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940152" y="4725144"/>
            <a:ext cx="5760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Krym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 rot="18308729">
            <a:off x="3336579" y="2290184"/>
            <a:ext cx="157545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Skandinávský </a:t>
            </a:r>
            <a:r>
              <a:rPr lang="cs-CZ" sz="11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</a:t>
            </a:r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004048" y="1628800"/>
            <a:ext cx="50405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Kola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 rot="3697769">
            <a:off x="3275695" y="3723019"/>
            <a:ext cx="98802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Jutský </a:t>
            </a:r>
            <a:r>
              <a:rPr lang="cs-CZ" sz="11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</a:t>
            </a:r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1223344">
            <a:off x="2048738" y="4585082"/>
            <a:ext cx="9593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Bretaňský </a:t>
            </a:r>
            <a:r>
              <a:rPr lang="cs-CZ" sz="11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</a:t>
            </a:r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 rot="3164542">
            <a:off x="4588169" y="5746703"/>
            <a:ext cx="115212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Peloponéský </a:t>
            </a:r>
            <a:r>
              <a:rPr lang="cs-CZ" sz="11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</a:t>
            </a:r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932040" y="1916832"/>
            <a:ext cx="86409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Bílé moře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 rot="538590">
            <a:off x="1559253" y="5051919"/>
            <a:ext cx="14401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Biskajský záliv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 rot="17433376">
            <a:off x="3795187" y="2362171"/>
            <a:ext cx="14401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Botnický záliv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 rot="20553047">
            <a:off x="4506079" y="2846816"/>
            <a:ext cx="14401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Finský záliv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475656" y="6309320"/>
            <a:ext cx="86409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Gibraltar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 rot="20110845">
            <a:off x="2567451" y="4261458"/>
            <a:ext cx="9361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La Manche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rot="20185247">
            <a:off x="5521350" y="5405508"/>
            <a:ext cx="9361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Bospor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rot="20869677">
            <a:off x="5164292" y="5692772"/>
            <a:ext cx="100995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Dardanely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835696" y="1916832"/>
            <a:ext cx="7200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Island</a:t>
            </a:r>
            <a:endParaRPr lang="cs-CZ" sz="11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3" presetClass="entr" presetSubtype="16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3" presetClass="exit" presetSubtype="1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6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0" fill="hold">
                      <p:stCondLst>
                        <p:cond delay="indefinite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8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8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8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8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1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4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7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0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0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7" grpId="0"/>
      <p:bldP spid="7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  <p:bldP spid="27" grpId="0"/>
      <p:bldP spid="27" grpId="1"/>
      <p:bldP spid="28" grpId="0"/>
      <p:bldP spid="28" grpId="1"/>
      <p:bldP spid="29" grpId="0"/>
      <p:bldP spid="29" grpId="1"/>
      <p:bldP spid="30" grpId="0"/>
      <p:bldP spid="30" grpId="1"/>
      <p:bldP spid="31" grpId="0"/>
      <p:bldP spid="31" grpId="1"/>
      <p:bldP spid="32" grpId="0"/>
      <p:bldP spid="32" grpId="1"/>
      <p:bldP spid="33" grpId="0"/>
      <p:bldP spid="33" grpId="1"/>
      <p:bldP spid="34" grpId="0"/>
      <p:bldP spid="34" grpId="1"/>
      <p:bldP spid="35" grpId="0"/>
      <p:bldP spid="35" grpId="1"/>
      <p:bldP spid="36" grpId="0"/>
      <p:bldP spid="36" grpId="1"/>
      <p:bldP spid="37" grpId="0"/>
      <p:bldP spid="37" grpId="1"/>
      <p:bldP spid="38" grpId="0"/>
      <p:bldP spid="38" grpId="1"/>
      <p:bldP spid="41" grpId="2"/>
      <p:bldP spid="41" grpId="3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89120"/>
          </a:xfrm>
        </p:spPr>
        <p:txBody>
          <a:bodyPr/>
          <a:lstStyle/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2011-09-12].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&lt;http://commons.wikimedia.org/wiki/File:LocationEurope.png&gt;.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2011-09-12].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&lt;http://commons.wikimedia.org/wiki/File:Europe_relief_laea_location_map.jpg&gt;.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2011-09-12].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&lt;http://commons.wikimedia.org/wiki/File:Europe_countries_map_en_2.png&gt;.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2011-09-12].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&lt;http://commons.wikimedia.org/wiki/File:Europe_satellite_globe.jpg&gt;.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2011-09-12].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&lt;http://commons.wikimedia.org/wiki/File:Europe_topography_map.png&gt;.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2011-09-12].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&lt;http://commons.wikimedia.org/wiki/File:Kinnarodden1000.jpg&gt;.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2011-09-12].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&lt;http://commons.wikimedia.org/wiki/File:Mehamn-trailsign.jpg&gt;.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2011-09-12].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&lt;http://commons.wikimedia.org/wiki/File:ZaharaAtunes1140.jpg?uselang=cs&gt;.</a:t>
            </a:r>
          </a:p>
          <a:p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Hubelová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D. – Chalupa, P. (2009): Zeměpis pro 8. ročník, 1. díl (Evropa). Brno, Nová škola, 96 s. ISBN 80-7289-101-4.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ostatní fotografie autorka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POUŽITÉ ZDROJE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1722</TotalTime>
  <Words>809</Words>
  <Application>Microsoft Office PowerPoint</Application>
  <PresentationFormat>Předvádění na obrazovce (4:3)</PresentationFormat>
  <Paragraphs>171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Tok</vt:lpstr>
      <vt:lpstr> EVROPA  POLOHA, ROZLOHA, KRAJNÍ BODY, ČLENITOST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Hanka</cp:lastModifiedBy>
  <cp:revision>117</cp:revision>
  <dcterms:created xsi:type="dcterms:W3CDTF">2011-03-22T17:13:23Z</dcterms:created>
  <dcterms:modified xsi:type="dcterms:W3CDTF">2011-11-26T18:45:00Z</dcterms:modified>
</cp:coreProperties>
</file>