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08" r:id="rId2"/>
  </p:sldMasterIdLst>
  <p:notesMasterIdLst>
    <p:notesMasterId r:id="rId18"/>
  </p:notesMasterIdLst>
  <p:sldIdLst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C1670F-AA4C-4BF1-A32A-3F1B55FC3CA5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05DBD2-7889-45DE-978A-EC5B078E78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089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6210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525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835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233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8396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535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275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810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811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038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4838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7339-DFA1-4249-A647-82D277E0CAE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4112F-1CBB-4B0D-957E-435397C71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7339-DFA1-4249-A647-82D277E0CAE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4112F-1CBB-4B0D-957E-435397C71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7339-DFA1-4249-A647-82D277E0CAE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4112F-1CBB-4B0D-957E-435397C71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7339-DFA1-4249-A647-82D277E0CAE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4112F-1CBB-4B0D-957E-435397C71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7339-DFA1-4249-A647-82D277E0CAE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4112F-1CBB-4B0D-957E-435397C71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7339-DFA1-4249-A647-82D277E0CAE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4112F-1CBB-4B0D-957E-435397C71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7339-DFA1-4249-A647-82D277E0CAE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4112F-1CBB-4B0D-957E-435397C71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7339-DFA1-4249-A647-82D277E0CAE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4112F-1CBB-4B0D-957E-435397C71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7339-DFA1-4249-A647-82D277E0CAE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4112F-1CBB-4B0D-957E-435397C711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7339-DFA1-4249-A647-82D277E0CAE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4112F-1CBB-4B0D-957E-435397C71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7339-DFA1-4249-A647-82D277E0CAE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4112F-1CBB-4B0D-957E-435397C71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33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VY_32_INOVACE_20_11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_ PL-opakování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Osobnost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Slouží jako pracovní listy k procvičení naučené látky. Lze použít jako opakování před pololetní prací. Zopakuje si hlavní body témat Osobnost, Psychické procesy a stavy, Člověk v </a:t>
            </a:r>
            <a:r>
              <a:rPr lang="cs-CZ" sz="24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sociálních vztazích.</a:t>
            </a:r>
            <a:endParaRPr lang="cs-CZ" sz="24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47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Pracovní listy -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7548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125113" cy="924475"/>
          </a:xfrm>
        </p:spPr>
        <p:txBody>
          <a:bodyPr/>
          <a:lstStyle/>
          <a:p>
            <a:r>
              <a:rPr lang="cs-CZ" sz="4000" b="1" i="1" u="sng" dirty="0" smtClean="0"/>
              <a:t>Správně spoj!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72816"/>
            <a:ext cx="3923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Biologické změny</a:t>
            </a:r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dirty="0" smtClean="0"/>
              <a:t>Psychické změny</a:t>
            </a:r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dirty="0" smtClean="0"/>
              <a:t>Sociální změny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40390" y="3742583"/>
            <a:ext cx="37237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Týkající se života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66033" y="5712356"/>
            <a:ext cx="34724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Týkající se duše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22026" y="1772816"/>
            <a:ext cx="3960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Týkající se lidské společnosti</a:t>
            </a:r>
            <a:endParaRPr lang="cs-CZ" sz="32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707904" y="2060848"/>
            <a:ext cx="1114122" cy="1681735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563888" y="4034970"/>
            <a:ext cx="1080120" cy="1677386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6" idx="1"/>
          </p:cNvCxnSpPr>
          <p:nvPr/>
        </p:nvCxnSpPr>
        <p:spPr>
          <a:xfrm flipV="1">
            <a:off x="3203848" y="2311425"/>
            <a:ext cx="1618178" cy="369331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300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125113" cy="924475"/>
          </a:xfrm>
        </p:spPr>
        <p:txBody>
          <a:bodyPr/>
          <a:lstStyle/>
          <a:p>
            <a:r>
              <a:rPr lang="cs-CZ" b="1" i="1" u="sng" dirty="0" smtClean="0"/>
              <a:t>Doplň větu ….!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71287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Člověk uzavřený, radši si vybere večer u knihy, než společnost se cizím slovem nazývá ………..</a:t>
            </a:r>
          </a:p>
          <a:p>
            <a:endParaRPr lang="cs-CZ" sz="3200" dirty="0"/>
          </a:p>
          <a:p>
            <a:r>
              <a:rPr lang="cs-CZ" sz="3200" dirty="0" smtClean="0"/>
              <a:t>Člověk otevřený, má rád společnost a ruch kolem sebe se cizím slovem nazývá ………. 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9138" y="4365104"/>
            <a:ext cx="1241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extravert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23617" y="2420888"/>
            <a:ext cx="1182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introvert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3159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7125113" cy="924475"/>
          </a:xfrm>
        </p:spPr>
        <p:txBody>
          <a:bodyPr/>
          <a:lstStyle/>
          <a:p>
            <a:r>
              <a:rPr lang="cs-CZ" b="1" i="1" u="sng" dirty="0" smtClean="0"/>
              <a:t>Potřeby!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504056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tři příklady k základním potřebám.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Biologické potřeby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Sociální a psychické potřeby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1" y="2185530"/>
            <a:ext cx="28438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Jídlo, pití, sex. potřeba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3820398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Potřeba poznávat, prožívat, společenský styk, sebeuplatnění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7125113" cy="924475"/>
          </a:xfrm>
        </p:spPr>
        <p:txBody>
          <a:bodyPr/>
          <a:lstStyle/>
          <a:p>
            <a:r>
              <a:rPr lang="cs-CZ" dirty="0" smtClean="0"/>
              <a:t>Dokážeš podle obrázků přiřadit věkové období člověka?</a:t>
            </a:r>
            <a:endParaRPr lang="cs-CZ" dirty="0"/>
          </a:p>
        </p:txBody>
      </p:sp>
      <p:pic>
        <p:nvPicPr>
          <p:cNvPr id="1026" name="Picture 2" descr="C:\Users\Kabinet\AppData\Local\Temp\MP90042268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945" y="1172986"/>
            <a:ext cx="1854493" cy="278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binet\AppData\Local\Temp\MP90043088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1" y="1172986"/>
            <a:ext cx="200680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binet\AppData\Local\Temp\MP90040904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555" y="4951044"/>
            <a:ext cx="2841104" cy="1891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binet\AppData\Local\Temp\MP900432947-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491" y="1172986"/>
            <a:ext cx="1848616" cy="276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abinet\AppData\Local\Temp\MP90043942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1" y="4046739"/>
            <a:ext cx="2840360" cy="1904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abinet\AppData\Local\Temp\MP900402619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33820"/>
            <a:ext cx="2018295" cy="1614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abinet\AppData\Local\Temp\MP90043855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119" y="4046739"/>
            <a:ext cx="3127881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60002" y="3572622"/>
            <a:ext cx="1521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novorozeně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69987" y="1172986"/>
            <a:ext cx="10801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kojenec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539958"/>
            <a:ext cx="899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batole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6494914"/>
            <a:ext cx="1440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předškolák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2047" y="2976256"/>
            <a:ext cx="69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stáří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60247" y="5711933"/>
            <a:ext cx="1285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dospělost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5221" y="3591978"/>
            <a:ext cx="1381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Školní věk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2450" y="5981609"/>
            <a:ext cx="1423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adolescent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38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329" y="188640"/>
            <a:ext cx="7859039" cy="924475"/>
          </a:xfrm>
        </p:spPr>
        <p:txBody>
          <a:bodyPr/>
          <a:lstStyle/>
          <a:p>
            <a:r>
              <a:rPr lang="cs-CZ" dirty="0" smtClean="0"/>
              <a:t>Ke každému </a:t>
            </a:r>
            <a:r>
              <a:rPr lang="cs-CZ" dirty="0" err="1" smtClean="0"/>
              <a:t>temperamentovému</a:t>
            </a:r>
            <a:r>
              <a:rPr lang="cs-CZ" dirty="0" smtClean="0"/>
              <a:t> typu  doplň stručnou charakteristiku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67544" y="3645024"/>
            <a:ext cx="72008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 flipV="1">
            <a:off x="3995936" y="1052736"/>
            <a:ext cx="72008" cy="56886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67544" y="1412776"/>
            <a:ext cx="1564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melancholik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04436" y="1412776"/>
            <a:ext cx="1090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cholerik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6623" y="6293497"/>
            <a:ext cx="1266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flegmatik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04258" y="6293497"/>
            <a:ext cx="1279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sangvinik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6623" y="2132856"/>
            <a:ext cx="31632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Náladový, tichý, obětavý, citlivý, uzavřený,  věrný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74619" y="2132855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Aktivní, vznětlivý, výkonný, žárlivý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6623" y="4725144"/>
            <a:ext cx="31632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Pasivní, pomalý, lhostejný, trpělivý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27984" y="4586644"/>
            <a:ext cx="30869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Hovorný, vnímavý, optimistický, společenský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441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125113" cy="23299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17" y="2701948"/>
            <a:ext cx="1979861" cy="1979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955" y="2699329"/>
            <a:ext cx="1943496" cy="1943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846739"/>
            <a:ext cx="1691828" cy="1858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152" y="2967728"/>
            <a:ext cx="1943496" cy="1943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 descr="C:\Users\Kabinet\AppData\Local\Temp\MP90040521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192836"/>
            <a:ext cx="196743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1520" y="62068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Okolní svět vnímáme pomocí ……..</a:t>
            </a:r>
          </a:p>
          <a:p>
            <a:endParaRPr lang="cs-CZ" sz="3200" dirty="0"/>
          </a:p>
          <a:p>
            <a:r>
              <a:rPr lang="cs-CZ" sz="3200" dirty="0" smtClean="0"/>
              <a:t>Ty jsou? </a:t>
            </a:r>
            <a:r>
              <a:rPr lang="cs-CZ" sz="3200" i="1" dirty="0" smtClean="0"/>
              <a:t>(přiřaď k obrázkům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87744" y="620688"/>
            <a:ext cx="993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smyslů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45781" y="6335672"/>
            <a:ext cx="67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zrak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458159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chuť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77538" y="4497143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čich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03532" y="6350001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sluch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11783" y="4642825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hmat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487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125113" cy="924475"/>
          </a:xfrm>
        </p:spPr>
        <p:txBody>
          <a:bodyPr/>
          <a:lstStyle/>
          <a:p>
            <a:r>
              <a:rPr lang="cs-CZ" dirty="0" smtClean="0"/>
              <a:t>Jaký je rozdíl mezi představou, fantazií a myšlením?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509120"/>
            <a:ext cx="74168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Fantazie </a:t>
            </a:r>
            <a:r>
              <a:rPr lang="cs-CZ" sz="2400" dirty="0" smtClean="0"/>
              <a:t>=  věc si pouze představuji, nikdy jsem ji neviděl</a:t>
            </a:r>
          </a:p>
          <a:p>
            <a:endParaRPr lang="cs-CZ" sz="2400" dirty="0"/>
          </a:p>
          <a:p>
            <a:r>
              <a:rPr lang="cs-CZ" sz="2400" b="1" i="1" u="sng" dirty="0" smtClean="0"/>
              <a:t>Představy</a:t>
            </a:r>
            <a:r>
              <a:rPr lang="cs-CZ" sz="2400" dirty="0" smtClean="0"/>
              <a:t> = danou věc, už jsem někdy viděl, slyšel… a teď si ji vybavuji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1655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7883035" cy="924475"/>
          </a:xfrm>
        </p:spPr>
        <p:txBody>
          <a:bodyPr/>
          <a:lstStyle/>
          <a:p>
            <a:r>
              <a:rPr lang="cs-CZ" dirty="0" smtClean="0"/>
              <a:t>Vysvětli pojmy </a:t>
            </a:r>
            <a:r>
              <a:rPr lang="cs-CZ" u="sng" dirty="0" smtClean="0"/>
              <a:t>analýza</a:t>
            </a:r>
            <a:r>
              <a:rPr lang="cs-CZ" dirty="0" smtClean="0"/>
              <a:t> a </a:t>
            </a:r>
            <a:r>
              <a:rPr lang="cs-CZ" u="sng" dirty="0" smtClean="0"/>
              <a:t>syntéza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676" y="4207309"/>
            <a:ext cx="74168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Jsou to myšlenkové operace, patří k myšlení.</a:t>
            </a:r>
          </a:p>
          <a:p>
            <a:endParaRPr lang="cs-CZ" sz="2800" dirty="0"/>
          </a:p>
          <a:p>
            <a:r>
              <a:rPr lang="cs-CZ" sz="2800" b="1" i="1" u="sng" dirty="0" smtClean="0"/>
              <a:t>Analýza: </a:t>
            </a:r>
            <a:r>
              <a:rPr lang="cs-CZ" sz="2800" dirty="0" smtClean="0"/>
              <a:t>celek členíme na části</a:t>
            </a:r>
          </a:p>
          <a:p>
            <a:endParaRPr lang="cs-CZ" sz="2800" dirty="0"/>
          </a:p>
          <a:p>
            <a:r>
              <a:rPr lang="cs-CZ" sz="2800" b="1" i="1" u="sng" dirty="0" smtClean="0"/>
              <a:t>Syntéza: </a:t>
            </a:r>
            <a:r>
              <a:rPr lang="cs-CZ" sz="2800" dirty="0" smtClean="0"/>
              <a:t>z částí vytváříme celek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0527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7668344" cy="924475"/>
          </a:xfrm>
        </p:spPr>
        <p:txBody>
          <a:bodyPr/>
          <a:lstStyle/>
          <a:p>
            <a:r>
              <a:rPr lang="cs-CZ" dirty="0" smtClean="0"/>
              <a:t>K myšlení neodmyslitelně patří řeč.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Vzpomeneš si, jak dělíme řeč?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5589240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Vnitřní: „pro sebe“</a:t>
            </a:r>
          </a:p>
          <a:p>
            <a:r>
              <a:rPr lang="cs-CZ" sz="2800" dirty="0" smtClean="0"/>
              <a:t>Vnější: vyjadřujeme své myšlenky navenek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93770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6842" y="692696"/>
            <a:ext cx="17977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vybavení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1367190"/>
            <a:ext cx="17978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uchování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2113692"/>
            <a:ext cx="2708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zapamatování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6842" y="2852936"/>
            <a:ext cx="7751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Ti připomínají výše uvedené pojmy? K čemu patří, jsou ve správném pořadí?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4797152"/>
            <a:ext cx="69127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Jsou to procesy paměti, zapamatování. (zapamatování, uchování, vybavení)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5411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7125113" cy="924475"/>
          </a:xfrm>
        </p:spPr>
        <p:txBody>
          <a:bodyPr/>
          <a:lstStyle/>
          <a:p>
            <a:r>
              <a:rPr lang="cs-CZ" dirty="0" smtClean="0"/>
              <a:t>Kdo z lidí uvedených na obrázku pracuje fyzicky a kdo psychicky?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92831"/>
            <a:ext cx="2485484" cy="1708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56663"/>
            <a:ext cx="2478038" cy="1672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Kabinet\AppData\Local\Temp\MP90020213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94" y="4437112"/>
            <a:ext cx="3048322" cy="2027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abinet\AppData\Local\Temp\MP90028936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589051"/>
            <a:ext cx="2584884" cy="172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17130"/>
            <a:ext cx="2520280" cy="2061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5413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05" y="116632"/>
            <a:ext cx="7125113" cy="924475"/>
          </a:xfrm>
        </p:spPr>
        <p:txBody>
          <a:bodyPr/>
          <a:lstStyle/>
          <a:p>
            <a:r>
              <a:rPr lang="cs-CZ" dirty="0" smtClean="0"/>
              <a:t>Vysvětli uvedené pojmy: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446449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Asertivita</a:t>
            </a:r>
          </a:p>
          <a:p>
            <a:endParaRPr lang="cs-CZ" sz="2800" dirty="0"/>
          </a:p>
          <a:p>
            <a:r>
              <a:rPr lang="cs-CZ" sz="2800" dirty="0" smtClean="0"/>
              <a:t>NŽS</a:t>
            </a:r>
          </a:p>
          <a:p>
            <a:endParaRPr lang="cs-CZ" sz="2800" dirty="0"/>
          </a:p>
          <a:p>
            <a:r>
              <a:rPr lang="cs-CZ" sz="2800" dirty="0" smtClean="0"/>
              <a:t>Agresivita</a:t>
            </a:r>
          </a:p>
          <a:p>
            <a:endParaRPr lang="cs-CZ" sz="2800" dirty="0"/>
          </a:p>
          <a:p>
            <a:r>
              <a:rPr lang="cs-CZ" sz="2800" dirty="0" smtClean="0"/>
              <a:t>Listina základních práv a svobod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84784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Je chování kdy přiměřeným způsobem prosadím své názory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25649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Náročné životní situace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1" y="3111351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Nepřiměřené jednání, kdy svým chování ubližuji ostatním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3073" y="4244900"/>
            <a:ext cx="3312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Mezinárodní dokument, kde jsou zapsány základní lidská práva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214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7125113" cy="924475"/>
          </a:xfrm>
        </p:spPr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96752"/>
            <a:ext cx="77048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/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dirty="0"/>
              <a:t>Není-li uvedeno jinak je materiál dílem autorky podle učebních osnov odpovídajících ŠVP vyučovaných podle učebnic:</a:t>
            </a:r>
          </a:p>
          <a:p>
            <a:r>
              <a:rPr lang="cs-CZ" dirty="0"/>
              <a:t> JANOŠKOVÁ, </a:t>
            </a:r>
            <a:r>
              <a:rPr lang="cs-CZ" dirty="0" err="1"/>
              <a:t>D.,a</a:t>
            </a:r>
            <a:r>
              <a:rPr lang="cs-CZ" dirty="0"/>
              <a:t> kol. autorů. Občanská výchova 8, Rodinná výchova 8, učebnice pro základní školy a víceletá gymnázia. 1st </a:t>
            </a:r>
            <a:r>
              <a:rPr lang="cs-CZ" dirty="0" err="1"/>
              <a:t>ed</a:t>
            </a:r>
            <a:r>
              <a:rPr lang="cs-CZ" dirty="0"/>
              <a:t>. Plzeň: Fraus, 2005. ISBN 80-7238-393-0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Citováno dne: 11. 1. </a:t>
            </a:r>
            <a:r>
              <a:rPr lang="cs-CZ" smtClean="0"/>
              <a:t>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2731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471</Words>
  <Application>Microsoft Office PowerPoint</Application>
  <PresentationFormat>Předvádění na obrazovce (4:3)</PresentationFormat>
  <Paragraphs>101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1_Motiv systému Office</vt:lpstr>
      <vt:lpstr>Winter</vt:lpstr>
      <vt:lpstr>Název školy: ZŠ Klášterec nad Ohří, Krátká 676 Autor: Mgr. Veronika Kubincová Název materiálu: VY_32_INOVACE_20_11_ PL-opakování Osobnost Číslo projektu: CZ.1.07/1.4.00/21.1115  </vt:lpstr>
      <vt:lpstr>OSOBNOST</vt:lpstr>
      <vt:lpstr>Správně spoj!</vt:lpstr>
      <vt:lpstr>Doplň větu ….!</vt:lpstr>
      <vt:lpstr>Potřeby!</vt:lpstr>
      <vt:lpstr>Dokážeš podle obrázků přiřadit věkové období člověka?</vt:lpstr>
      <vt:lpstr>Ke každému temperamentovému typu  doplň stručnou charakteristiku</vt:lpstr>
      <vt:lpstr>Prezentace aplikace PowerPoint</vt:lpstr>
      <vt:lpstr>Jaký je rozdíl mezi představou, fantazií a myšlením?</vt:lpstr>
      <vt:lpstr>Vysvětli pojmy analýza a syntéza?</vt:lpstr>
      <vt:lpstr>K myšlení neodmyslitelně patří řeč.</vt:lpstr>
      <vt:lpstr>Prezentace aplikace PowerPoint</vt:lpstr>
      <vt:lpstr>Kdo z lidí uvedených na obrázku pracuje fyzicky a kdo psychicky?</vt:lpstr>
      <vt:lpstr>Vysvětli uvedené pojmy: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Veronika Kubincová Název materiálu: VY_32_INOVACE_11/20_ OZ Číslo projektu: CZ.1.07/1.4.00/21.1115</dc:title>
  <dc:creator>Kabinet</dc:creator>
  <cp:lastModifiedBy>Kabinet</cp:lastModifiedBy>
  <cp:revision>16</cp:revision>
  <dcterms:created xsi:type="dcterms:W3CDTF">2012-01-30T09:19:36Z</dcterms:created>
  <dcterms:modified xsi:type="dcterms:W3CDTF">2012-03-27T18:21:22Z</dcterms:modified>
</cp:coreProperties>
</file>