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88" r:id="rId2"/>
    <p:sldId id="267" r:id="rId3"/>
    <p:sldId id="270" r:id="rId4"/>
    <p:sldId id="271" r:id="rId5"/>
    <p:sldId id="279" r:id="rId6"/>
    <p:sldId id="286" r:id="rId7"/>
    <p:sldId id="280" r:id="rId8"/>
    <p:sldId id="287" r:id="rId9"/>
    <p:sldId id="282" r:id="rId10"/>
    <p:sldId id="283" r:id="rId11"/>
    <p:sldId id="285" r:id="rId12"/>
    <p:sldId id="273" r:id="rId13"/>
    <p:sldId id="278" r:id="rId14"/>
    <p:sldId id="276" r:id="rId15"/>
    <p:sldId id="28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1" autoAdjust="0"/>
    <p:restoredTop sz="94660"/>
  </p:normalViewPr>
  <p:slideViewPr>
    <p:cSldViewPr>
      <p:cViewPr>
        <p:scale>
          <a:sx n="70" d="100"/>
          <a:sy n="70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FD3C2-A774-44EB-A122-2CDB9E0F54D3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FA840-3F30-4299-B6C6-CD2D7B95B0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26.11.2011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slide" Target="slide14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7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slide" Target="slide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slide" Target="slide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683569" y="620689"/>
            <a:ext cx="7704856" cy="1872208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76200">
            <a:solidFill>
              <a:schemeClr val="tx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48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9" y="632033"/>
            <a:ext cx="7772400" cy="1470025"/>
          </a:xfrm>
          <a:effectLst/>
        </p:spPr>
        <p:txBody>
          <a:bodyPr>
            <a:noAutofit/>
          </a:bodyPr>
          <a:lstStyle/>
          <a:p>
            <a:pPr algn="ctr"/>
            <a:r>
              <a:rPr lang="cs-CZ" sz="66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6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>EVROPA </a:t>
            </a:r>
            <a:r>
              <a:rPr lang="cs-CZ" sz="6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/>
            </a:r>
            <a:br>
              <a:rPr lang="cs-CZ" sz="6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>PŘÍRODNÍ POMĚRY - POVRCH</a:t>
            </a:r>
            <a:endParaRPr lang="cs-CZ" sz="2000" dirty="0">
              <a:solidFill>
                <a:schemeClr val="tx2">
                  <a:lumMod val="2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5104079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VY_32_INOVACE_07-42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1906857"/>
              </p:ext>
            </p:extLst>
          </p:nvPr>
        </p:nvGraphicFramePr>
        <p:xfrm>
          <a:off x="1013507" y="3068960"/>
          <a:ext cx="7200799" cy="164592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749933"/>
                <a:gridCol w="5450866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VIII.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ročník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oblast: 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obor: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Téma: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Evropa –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přírodní poměry (povrch)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Jméno autora: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Hana Lipenská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 dne: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28. 9.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2011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popis,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(anotace):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rezentaci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lze využít k výkladu tématu Povrch Evropy. Obsahuje úkoly, které vyžadují práci s atlasem, vyhledávání informací a jejich interpretaci.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284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nejnižší průměrná nadmořská výška – 290 m n. m.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rozmanitý povrch – výsledek geologického vývoje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převažují nížiny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 jaké nadmořské výšky </a:t>
            </a:r>
          </a:p>
          <a:p>
            <a:pPr>
              <a:buNone/>
            </a:pPr>
            <a:r>
              <a:rPr lang="cs-CZ" sz="2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označujeme krajiny jako nížiny?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POVRCH EVROPY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Europe_relief_laea_location_map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996952"/>
            <a:ext cx="4262870" cy="364502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2376264"/>
          </a:xfrm>
        </p:spPr>
        <p:txBody>
          <a:bodyPr/>
          <a:lstStyle/>
          <a:p>
            <a:pPr>
              <a:buNone/>
            </a:pP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Který ze zobrazených povrchů je geologicky nejstarší?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POVRCH EVROPY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Obrázek 3" descr="238oblast_Jungfrau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916832"/>
            <a:ext cx="3264000" cy="244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38_Krater_Vulcana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132856"/>
            <a:ext cx="3264000" cy="244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48Snezka[2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4149080"/>
            <a:ext cx="3264000" cy="244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4644008" y="2564904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ALPY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00192" y="6021288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KRKONOŠE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653136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LIPARSKÉ OSTROVY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nejstarší část Evropy – Skandinávské pohoří </a:t>
            </a:r>
            <a:r>
              <a:rPr lang="cs-CZ" sz="2400" dirty="0" smtClean="0">
                <a:latin typeface="Arial"/>
                <a:cs typeface="Arial"/>
              </a:rPr>
              <a:t>→ </a:t>
            </a:r>
          </a:p>
          <a:p>
            <a:pPr>
              <a:buNone/>
            </a:pPr>
            <a:r>
              <a:rPr lang="cs-CZ" sz="2400" dirty="0" smtClean="0">
                <a:latin typeface="Arial"/>
                <a:cs typeface="Arial"/>
              </a:rPr>
              <a:t>   plošinný ráz</a:t>
            </a:r>
          </a:p>
          <a:p>
            <a:r>
              <a:rPr lang="cs-CZ" sz="2400" dirty="0" smtClean="0">
                <a:latin typeface="Arial"/>
                <a:cs typeface="Arial"/>
              </a:rPr>
              <a:t>nejmladší pohoří – </a:t>
            </a:r>
            <a:r>
              <a:rPr lang="cs-CZ" sz="2400" dirty="0" err="1" smtClean="0">
                <a:latin typeface="Arial"/>
                <a:cs typeface="Arial"/>
              </a:rPr>
              <a:t>stř</a:t>
            </a:r>
            <a:r>
              <a:rPr lang="cs-CZ" sz="2400" dirty="0" smtClean="0">
                <a:latin typeface="Arial"/>
                <a:cs typeface="Arial"/>
              </a:rPr>
              <a:t>. a J Evropa → třetihorní vrásnění, špičaté štíty (Alpy, Pyreneje, Karpaty)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POHOŘÍ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197Vysoke_a_Belianske_Tatry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4005064"/>
            <a:ext cx="3580904" cy="26856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62Chata_Rondvassbu_v_NP_Rondane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3861048"/>
            <a:ext cx="3508896" cy="263167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 kterých států zasahují Alpy?</a:t>
            </a:r>
          </a:p>
          <a:p>
            <a:pPr>
              <a:buNone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Rakousko, Švýcarsko, Německo, Francie, Itálie, Slovinsko, </a:t>
            </a:r>
          </a:p>
          <a:p>
            <a:pPr>
              <a:buNone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Lichtenštejnsko</a:t>
            </a:r>
            <a:endParaRPr lang="cs-CZ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POHOŘÍ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8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Alpenrelief_01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3717032"/>
            <a:ext cx="3688367" cy="288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Alps_with_borders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3140968"/>
            <a:ext cx="3686400" cy="288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nejvyšší vrchol </a:t>
            </a:r>
          </a:p>
          <a:p>
            <a:pPr lvl="1"/>
            <a:r>
              <a:rPr lang="cs-CZ" dirty="0" err="1" smtClean="0">
                <a:latin typeface="Arial" pitchFamily="34" charset="0"/>
                <a:cs typeface="Arial" pitchFamily="34" charset="0"/>
              </a:rPr>
              <a:t>Mont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Blanc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(4807 m n. m., Francie)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nejnižší bod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proláklina v Kaspické nížině (- 28 m n. m., Rusko)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POHOŘÍ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8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ont_Blanc_-_4808_m.n.m.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3860974"/>
            <a:ext cx="4139841" cy="275847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Mont_Blanc_du_Tacul_-_July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1640" y="4509120"/>
            <a:ext cx="3744416" cy="17205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obsah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Vyhledejte a zakreslete do mapy Evropy. </a:t>
            </a:r>
          </a:p>
          <a:p>
            <a:pPr>
              <a:buNone/>
            </a:pP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 vrcholů doplňte nadmořskou výšku.</a:t>
            </a:r>
          </a:p>
          <a:p>
            <a:pPr>
              <a:buNone/>
            </a:pPr>
            <a:endParaRPr lang="cs-CZ" sz="1200" dirty="0" smtClean="0"/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Pohoří: Apeniny, Pyreneje,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Pindos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Dinárské hory, Sierra Nevada, Skandinávské pohoří, Karpaty, Alpy, Ural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Vrcholy: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Mont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Blanc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(Francie),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Olympos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Mytikas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(Řecko), Etna (Itálie),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Mulhacén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(Španělsko)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ORIENTACE – POHOŘÍ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Europe_relief_laea_location_map[1]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75656" y="1340767"/>
            <a:ext cx="6336704" cy="541828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ORIENTACE – POHOŘÍ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 rot="2508469">
            <a:off x="4074704" y="5307000"/>
            <a:ext cx="11974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Dinárské hory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 rot="998801">
            <a:off x="2345429" y="5393400"/>
            <a:ext cx="864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Pyreneje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 rot="2508469">
            <a:off x="4765217" y="5987969"/>
            <a:ext cx="864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Pindos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 rot="2508469">
            <a:off x="3685098" y="5555921"/>
            <a:ext cx="864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Apeniny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 rot="998801">
            <a:off x="1735291" y="5920003"/>
            <a:ext cx="86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Sierra Nevada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 rot="18471719">
            <a:off x="3234724" y="2315007"/>
            <a:ext cx="186633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Skandinávské pohoří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 rot="998801">
            <a:off x="4663374" y="4627406"/>
            <a:ext cx="864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Karpaty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21144639">
            <a:off x="3577380" y="4781060"/>
            <a:ext cx="864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Alpy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rot="2626317">
            <a:off x="6846679" y="2107360"/>
            <a:ext cx="864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Ural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 rot="998801">
            <a:off x="2955192" y="5228871"/>
            <a:ext cx="10661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Mont</a:t>
            </a:r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1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Blanc</a:t>
            </a:r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(4807 m)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 rot="998801">
            <a:off x="4807388" y="5982928"/>
            <a:ext cx="86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Olympos</a:t>
            </a:r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(2917 m)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 rot="998801">
            <a:off x="1807299" y="5992012"/>
            <a:ext cx="86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Mulhacén</a:t>
            </a:r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(3478 m)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 rot="998801">
            <a:off x="3967538" y="6136027"/>
            <a:ext cx="86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Etna (3323 m)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9" grpId="0"/>
      <p:bldP spid="39" grpId="1"/>
      <p:bldP spid="40" grpId="0"/>
      <p:bldP spid="40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8" grpId="0"/>
      <p:bldP spid="48" grpId="1"/>
      <p:bldP spid="49" grpId="0"/>
      <p:bldP spid="50" grpId="0"/>
      <p:bldP spid="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7715200" cy="4434840"/>
          </a:xfrm>
        </p:spPr>
        <p:txBody>
          <a:bodyPr>
            <a:normAutofit/>
          </a:bodyPr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tvoří polovinu rozlohy, převážně S a V Evropy</a:t>
            </a:r>
          </a:p>
          <a:p>
            <a:pPr>
              <a:buNone/>
            </a:pPr>
            <a:endParaRPr lang="cs-CZ" sz="2200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 čemu se nejčastěji využívají nížiny v Evropě?</a:t>
            </a:r>
          </a:p>
          <a:p>
            <a:pPr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zemědělství</a:t>
            </a: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Jsou všechny nížiny vhodné k zemědělství?</a:t>
            </a:r>
          </a:p>
          <a:p>
            <a:pPr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ne</a:t>
            </a: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Proč?</a:t>
            </a:r>
          </a:p>
          <a:p>
            <a:pPr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zeměpisná šířka</a:t>
            </a:r>
          </a:p>
          <a:p>
            <a:endParaRPr lang="cs-CZ" dirty="0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NÍŽINY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6" name="Picture 2" descr="C:\Documents and Settings\Iva\Local Settings\Temporary Internet Files\Content.IE5\2YCVNOQ7\MCj03501220000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Desmerciereskoog_WKA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2" y="2564903"/>
            <a:ext cx="2233905" cy="335741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Obrázek 7" descr="Netherlands,_Zuid-Holland,_Does_(1)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031" y="4149080"/>
            <a:ext cx="3772321" cy="250549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7715200" cy="44348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Vyhledejte a zakreslete do mapy Evropy.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Nížiny: Baltská, Severoněmecká,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Středopolská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Francouzská, Velká Uherská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Rovina: Východoevropská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NÍŽINY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6" name="Picture 2" descr="C:\Documents and Settings\Iva\Local Settings\Temporary Internet Files\Content.IE5\2YCVNOQ7\MCj03501220000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Europe_relief_laea_location_map[1]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75656" y="1340767"/>
            <a:ext cx="6336704" cy="541828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ORIENTACE – NÍŽINY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 rot="19546515">
            <a:off x="4570754" y="3276681"/>
            <a:ext cx="86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Baltská nížina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 rot="21353450">
            <a:off x="3067427" y="3969654"/>
            <a:ext cx="13834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Severoněmecká nížina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 rot="21029501">
            <a:off x="4224680" y="3809465"/>
            <a:ext cx="12937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Středopolská</a:t>
            </a:r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nížina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 rot="19365041">
            <a:off x="2438019" y="4624458"/>
            <a:ext cx="12247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Francouzská nížina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 rot="21336033">
            <a:off x="4154431" y="4777842"/>
            <a:ext cx="13905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Velká Uherská nížina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 rot="21106294">
            <a:off x="5445246" y="2624595"/>
            <a:ext cx="18592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Východoevropská rovina</a:t>
            </a:r>
            <a:endParaRPr lang="cs-CZ" sz="1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2" grpId="1"/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7859216" cy="4434840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činné sopky najdeme na jihu Evropy (Itálie, Liparské ostrovy) a  na Islandu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Vyhledejte a zakreslete do mapy sopky – Etna, Vesuv, Hekla a </a:t>
            </a:r>
          </a:p>
          <a:p>
            <a:pPr>
              <a:buNone/>
            </a:pPr>
            <a:r>
              <a:rPr lang="cs-CZ" sz="20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Stromboli</a:t>
            </a: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Přiraďte správný název k uvedeným textům.</a:t>
            </a:r>
          </a:p>
          <a:p>
            <a:pPr>
              <a:buNone/>
            </a:pPr>
            <a:endParaRPr lang="cs-CZ" sz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2843808" y="3645024"/>
            <a:ext cx="4320480" cy="2160240"/>
          </a:xfrm>
        </p:spPr>
        <p:txBody>
          <a:bodyPr>
            <a:normAutofit lnSpcReduction="10000"/>
          </a:bodyPr>
          <a:lstStyle/>
          <a:p>
            <a:pPr lvl="1">
              <a:lnSpc>
                <a:spcPct val="180000"/>
              </a:lnSpc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je v Evropě nejvyšší</a:t>
            </a:r>
          </a:p>
          <a:p>
            <a:pPr lvl="1">
              <a:lnSpc>
                <a:spcPct val="180000"/>
              </a:lnSpc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způsobil zkázu starověkých Pompejí</a:t>
            </a:r>
          </a:p>
          <a:p>
            <a:pPr lvl="1">
              <a:lnSpc>
                <a:spcPct val="180000"/>
              </a:lnSpc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leží na Liparských ostrovech</a:t>
            </a:r>
          </a:p>
          <a:p>
            <a:pPr lvl="1">
              <a:lnSpc>
                <a:spcPct val="180000"/>
              </a:lnSpc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se nachází na Islandu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SOPEČNÁ ČINNOST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1403648" y="3861048"/>
            <a:ext cx="1656184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Etna</a:t>
            </a:r>
            <a:endParaRPr lang="cs-CZ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aoblený obdélník 8">
            <a:hlinkClick r:id="rId4" action="ppaction://hlinksldjump"/>
          </p:cNvPr>
          <p:cNvSpPr/>
          <p:nvPr/>
        </p:nvSpPr>
        <p:spPr>
          <a:xfrm>
            <a:off x="1403648" y="4365104"/>
            <a:ext cx="1656184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Vesuv</a:t>
            </a:r>
            <a:endParaRPr lang="cs-CZ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aoblený obdélník 9">
            <a:hlinkClick r:id="rId5" action="ppaction://hlinksldjump"/>
          </p:cNvPr>
          <p:cNvSpPr/>
          <p:nvPr/>
        </p:nvSpPr>
        <p:spPr>
          <a:xfrm>
            <a:off x="1403648" y="5373216"/>
            <a:ext cx="1656184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Hekla</a:t>
            </a:r>
            <a:endParaRPr lang="cs-CZ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aoblený obdélník 10">
            <a:hlinkClick r:id="rId5" action="ppaction://hlinksldjump"/>
          </p:cNvPr>
          <p:cNvSpPr/>
          <p:nvPr/>
        </p:nvSpPr>
        <p:spPr>
          <a:xfrm>
            <a:off x="1403648" y="4869160"/>
            <a:ext cx="1656184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Stromboli</a:t>
            </a:r>
            <a:endParaRPr lang="cs-CZ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Zástupný symbol pro obsah 16" descr="67_Hlavni_vrchol_Etny[1]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1691680" y="1844824"/>
            <a:ext cx="3325416" cy="443388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ETNA a VESUV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8" name="Obrázek 17" descr="76_Domek_zasypany_lavou_z_Etny[1]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412776"/>
            <a:ext cx="1599642" cy="213285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Zástupný symbol pro obsah 15" descr="44_Vulcano_-_sira[1].jpg"/>
          <p:cNvPicPr>
            <a:picLocks noGrp="1" noChangeAspect="1"/>
          </p:cNvPicPr>
          <p:nvPr>
            <p:ph sz="half" idx="1"/>
          </p:nvPr>
        </p:nvPicPr>
        <p:blipFill>
          <a:blip r:embed="rId6" cstate="print"/>
          <a:stretch>
            <a:fillRect/>
          </a:stretch>
        </p:blipFill>
        <p:spPr>
          <a:xfrm>
            <a:off x="179512" y="5085184"/>
            <a:ext cx="2171733" cy="16288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9" name="Obrázek 18" descr="Vesubio_desde_Pompeya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0072" y="2996952"/>
            <a:ext cx="3585071" cy="26642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" name="Obrázek 19" descr="17_Pompeje_-_obeti_katastrofy[1]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60232" y="1700808"/>
            <a:ext cx="2339752" cy="17548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DenglerSW-Stromboli-20040928-1230x800[1]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3789040"/>
            <a:ext cx="3744416" cy="243539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Zástupný symbol pro obsah 6" descr="Stromboli_Eruption[1].jpg">
            <a:hlinkClick r:id="rId4" action="ppaction://hlinksldjump"/>
          </p:cNvPr>
          <p:cNvPicPr>
            <a:picLocks noGrp="1" noChangeAspect="1"/>
          </p:cNvPicPr>
          <p:nvPr>
            <p:ph sz="half" idx="2"/>
          </p:nvPr>
        </p:nvPicPr>
        <p:blipFill>
          <a:blip r:embed="rId5" cstate="print"/>
          <a:stretch>
            <a:fillRect/>
          </a:stretch>
        </p:blipFill>
        <p:spPr>
          <a:xfrm>
            <a:off x="251520" y="1628800"/>
            <a:ext cx="1699690" cy="253415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STROMBOLI a HEKLA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8" name="Obrázek 7" descr="Islande_volcan_Hekla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1916832"/>
            <a:ext cx="3823320" cy="254888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Hekla1980[1]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31840" y="1484784"/>
            <a:ext cx="2085012" cy="149278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Flower_near_Hekla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940152" y="4221088"/>
            <a:ext cx="2627784" cy="175185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7715200" cy="4434840"/>
          </a:xfrm>
        </p:spPr>
        <p:txBody>
          <a:bodyPr>
            <a:normAutofit/>
          </a:bodyPr>
          <a:lstStyle/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&lt;http://commons.wikimedia.org/wiki/File:Europe_relief_laea_location_map.jpg&gt;.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&lt;http://commons.wikimedia.org/wiki/File:Alpenrelief_01.jpg?uselang=cs&gt;.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&lt;http://commons.wikimedia.org/wiki/File:Alps_with_borders.jpg&gt;.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&lt;http://commons.wikimedia.org/wiki/File:Mont_Blanc_-_4808_m.n.m..jpg&gt;.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&lt;http://commons.wikimedia.org/wiki/File:Mont_Blanc_du_Tacul_-_July.jpg&gt;.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&lt;http://commons.wikimedia.org/wiki/File:Desmerciereskoog_WKA.jpg&gt;.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&lt;http://commons.wikimedia.org/wiki/File:Netherlands%2C_Zuid-Holland%2C_Does_%281%29.JPG&gt;.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&lt;http://commons.wikimedia.org/wiki/File:Vesubio_desde_Pompeya.jpg&gt;.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&lt;http://commons.wikimedia.org/wiki/File:DenglerSW-Stromboli-20040928-1230x800.jpg&gt;.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&lt;http://commons.wikimedia.org/wiki/File:Stromboli_Eruption.jpg&gt;.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&lt;http://commons.wikimedia.org/wiki/File:Flower_near_Hekla.jpg&gt;.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&lt;http://commons.wikimedia.org/wiki/File:Islande_volcan_Hekla.jpg&gt;.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2011-09-28].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&lt;http://commons.wikimedia.org/wiki/File:Hekla1980.jpg&gt;.</a:t>
            </a:r>
          </a:p>
          <a:p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Hubelová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D. – Chalupa, P. (2009): Zeměpis pro 8. ročník, 1. díl (Evropa). Brno, Nová škola, 96 s. ISBN 80-7289-101-4.</a:t>
            </a:r>
          </a:p>
          <a:p>
            <a:pPr>
              <a:buFont typeface="Arial" pitchFamily="34" charset="0"/>
              <a:buChar char="•"/>
            </a:pPr>
            <a:r>
              <a:rPr lang="cs-CZ" sz="900" dirty="0" smtClean="0">
                <a:latin typeface="Arial" pitchFamily="34" charset="0"/>
                <a:cs typeface="Arial" pitchFamily="34" charset="0"/>
              </a:rPr>
              <a:t>ostatní fotografie autorka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POUŽITÉ ZDROJE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4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000000"/>
      </a:hlink>
      <a:folHlink>
        <a:srgbClr val="4F271C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1875</TotalTime>
  <Words>728</Words>
  <Application>Microsoft Office PowerPoint</Application>
  <PresentationFormat>Předvádění na obrazovce (4:3)</PresentationFormat>
  <Paragraphs>132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 EVROPA  PŘÍRODNÍ POMĚRY - POVRCH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Hanka</cp:lastModifiedBy>
  <cp:revision>166</cp:revision>
  <dcterms:created xsi:type="dcterms:W3CDTF">2011-03-22T17:13:23Z</dcterms:created>
  <dcterms:modified xsi:type="dcterms:W3CDTF">2011-11-26T18:44:45Z</dcterms:modified>
</cp:coreProperties>
</file>