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16" r:id="rId1"/>
  </p:sldMasterIdLst>
  <p:notesMasterIdLst>
    <p:notesMasterId r:id="rId22"/>
  </p:notesMasterIdLst>
  <p:sldIdLst>
    <p:sldId id="256" r:id="rId2"/>
    <p:sldId id="262" r:id="rId3"/>
    <p:sldId id="263" r:id="rId4"/>
    <p:sldId id="264" r:id="rId5"/>
    <p:sldId id="270" r:id="rId6"/>
    <p:sldId id="265" r:id="rId7"/>
    <p:sldId id="266" r:id="rId8"/>
    <p:sldId id="267" r:id="rId9"/>
    <p:sldId id="268" r:id="rId10"/>
    <p:sldId id="269" r:id="rId11"/>
    <p:sldId id="271" r:id="rId12"/>
    <p:sldId id="275" r:id="rId13"/>
    <p:sldId id="273" r:id="rId14"/>
    <p:sldId id="279" r:id="rId15"/>
    <p:sldId id="274" r:id="rId16"/>
    <p:sldId id="278" r:id="rId17"/>
    <p:sldId id="272" r:id="rId18"/>
    <p:sldId id="260" r:id="rId19"/>
    <p:sldId id="277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037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kraje – Kraj, ve kterém žijeme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Únor/2014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 custLinFactNeighborX="-172" custLinFactNeighborY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Autor:Mgr.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76085" y="79208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Datum/období: Únor/2014</a:t>
          </a:r>
          <a:endParaRPr lang="cs-CZ" sz="2100" b="1" kern="1200" dirty="0"/>
        </a:p>
      </dsp:txBody>
      <dsp:txXfrm>
        <a:off x="576085" y="79208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sady:ČR kraje – Kraj, ve kterém žijeme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3" grpId="0" build="p"/>
    </p:bld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3/Predni_Labska,_prehrada.JPG?uselang=cs" TargetMode="External"/><Relationship Id="rId2" Type="http://schemas.openxmlformats.org/officeDocument/2006/relationships/hyperlink" Target="http://upload.wikimedia.org/wikipedia/commons/2/22/Velka_destna_001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e/e7/Babi%C4%8D%C4%8Dino_%C3%BAdol%C3%AD,_pam%C3%A1tn%C3%ADk_Babi%C4%8Dky,_detail.jpg" TargetMode="External"/><Relationship Id="rId4" Type="http://schemas.openxmlformats.org/officeDocument/2006/relationships/hyperlink" Target="http://upload.wikimedia.org/wikipedia/commons/9/94/Husova_bouda_zima.JPG?uselang=cs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je výukový-slouží k seznámení s krajem, ve kterém žijeme. Žáci pomocí něj získají podrobnější informace o Královéhradeckém kraji (povrch, vodstvo, zemědělství, památky a pamětihodnosti…)</a:t>
            </a:r>
          </a:p>
          <a:p>
            <a:r>
              <a:rPr lang="cs-CZ" dirty="0" smtClean="0"/>
              <a:t>Materiál je určen pro žáky 4. ročníku.</a:t>
            </a:r>
          </a:p>
          <a:p>
            <a:r>
              <a:rPr lang="cs-CZ" dirty="0" smtClean="0"/>
              <a:t>Časová dotace 45min.</a:t>
            </a:r>
          </a:p>
          <a:p>
            <a:r>
              <a:rPr lang="cs-CZ" dirty="0" smtClean="0"/>
              <a:t>List č. 17 – Křížovka (pomocí kliku myší odkrývání </a:t>
            </a:r>
            <a:r>
              <a:rPr lang="cs-CZ" smtClean="0"/>
              <a:t>potřebných políček).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76872"/>
            <a:ext cx="724839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i="1" u="sng" dirty="0" smtClean="0">
                <a:solidFill>
                  <a:schemeClr val="tx2">
                    <a:lumMod val="75000"/>
                  </a:schemeClr>
                </a:solidFill>
              </a:rPr>
              <a:t>Královéhradecký kraj</a:t>
            </a:r>
          </a:p>
          <a:p>
            <a:r>
              <a:rPr lang="cs-CZ" sz="6600" dirty="0" smtClean="0"/>
              <a:t> </a:t>
            </a:r>
            <a:r>
              <a:rPr lang="cs-CZ" sz="6600" i="1" dirty="0" smtClean="0"/>
              <a:t>- kraj, v němž žijeme - </a:t>
            </a:r>
            <a:endParaRPr lang="cs-CZ" sz="6600" i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8" name="Picture 4" descr="http://upload.wikimedia.org/wikipedia/commons/1/16/2004_Kralovehradecky_kraj.PN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836712"/>
            <a:ext cx="5884632" cy="33843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126876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692696"/>
            <a:ext cx="30040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400" b="1" i="1" dirty="0" smtClean="0"/>
              <a:t>Rozloha</a:t>
            </a:r>
            <a:r>
              <a:rPr lang="cs-CZ" sz="2400" i="1" dirty="0" smtClean="0"/>
              <a:t>:4 758km</a:t>
            </a:r>
          </a:p>
          <a:p>
            <a:r>
              <a:rPr lang="cs-CZ" sz="24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400" b="1" i="1" dirty="0" smtClean="0"/>
              <a:t>Počet obyvatel</a:t>
            </a:r>
            <a:r>
              <a:rPr lang="cs-CZ" sz="2400" i="1" dirty="0" smtClean="0"/>
              <a:t>:553 856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7170" name="Picture 2" descr="Soubor:Hradec Kralove Region CoA C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051044"/>
            <a:ext cx="2160240" cy="260269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5576" y="40466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400" b="1" i="1" dirty="0" smtClean="0"/>
              <a:t>Poloha kraje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3501008"/>
            <a:ext cx="1501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Znak kraje</a:t>
            </a:r>
            <a:endParaRPr lang="cs-CZ" sz="24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616530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5925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600" b="1" dirty="0" smtClean="0"/>
              <a:t>Krajské město:</a:t>
            </a:r>
            <a:r>
              <a:rPr lang="cs-CZ" sz="3600" dirty="0" smtClean="0"/>
              <a:t> Hradec Králové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764704"/>
            <a:ext cx="600747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i="1" dirty="0" smtClean="0"/>
              <a:t>Patří k nejstarším českým městům.</a:t>
            </a:r>
          </a:p>
          <a:p>
            <a:r>
              <a:rPr lang="cs-CZ" sz="2800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i="1" dirty="0" smtClean="0"/>
              <a:t>Soustřeďuje se zde nejvíce průmyslových závodů.</a:t>
            </a:r>
          </a:p>
          <a:p>
            <a:r>
              <a:rPr lang="cs-CZ" sz="2800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i="1" dirty="0" smtClean="0"/>
              <a:t>HK náleží mezi universitní města.</a:t>
            </a:r>
            <a:endParaRPr lang="cs-CZ" sz="2800" i="1" dirty="0"/>
          </a:p>
        </p:txBody>
      </p:sp>
      <p:pic>
        <p:nvPicPr>
          <p:cNvPr id="24578" name="Picture 2" descr="http://upload.wikimedia.org/wikipedia/commons/b/bf/Hradec_Kr%C3%A1lov%C3%A9_-_pohled_na_hlavn%C3%AD_n%C3%A1dra%C5%BE%C3%AD_z_hotelu_%C4%8Cernig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040089"/>
            <a:ext cx="8712968" cy="39471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6165304"/>
            <a:ext cx="8295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Další města: Trutnov, Dvůr Králové, Jičín, Náchod, Nové Město n. M.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34888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04664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u="sng" dirty="0" smtClean="0">
                <a:solidFill>
                  <a:schemeClr val="accent4">
                    <a:lumMod val="75000"/>
                  </a:schemeClr>
                </a:solidFill>
              </a:rPr>
              <a:t>Povrch:</a:t>
            </a:r>
            <a:endParaRPr lang="cs-CZ" sz="5400" b="1" i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9458" name="Picture 2" descr="http://upload.wikimedia.org/wikipedia/commons/d/d1/Schneekop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05548"/>
            <a:ext cx="3888432" cy="29163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552" y="3933056"/>
            <a:ext cx="4038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Krkonoše</a:t>
            </a:r>
            <a:r>
              <a:rPr lang="cs-CZ" sz="2400" dirty="0" smtClean="0"/>
              <a:t>-Sněžka (14 602m n. m.)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630932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9460" name="Picture 4" descr="http://upload.wikimedia.org/wikipedia/commons/2/22/Velka_destna_001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836854"/>
            <a:ext cx="4120686" cy="275258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843808" y="548680"/>
            <a:ext cx="585827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Polabská nížina</a:t>
            </a:r>
          </a:p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Krkonoše – </a:t>
            </a:r>
            <a:r>
              <a:rPr lang="cs-CZ" sz="3200" i="1" dirty="0" smtClean="0"/>
              <a:t>Krkonošský národní park,</a:t>
            </a:r>
          </a:p>
          <a:p>
            <a:r>
              <a:rPr lang="cs-CZ" sz="3200" i="1" dirty="0" smtClean="0"/>
              <a:t>                      Sněžka – nejvyšší hora ČR</a:t>
            </a:r>
          </a:p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Orlické hory</a:t>
            </a:r>
          </a:p>
          <a:p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393305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Orlické hory-Velká Deštná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6237312"/>
            <a:ext cx="29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8640"/>
            <a:ext cx="22797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0070C0"/>
                </a:solidFill>
              </a:rPr>
              <a:t>Vodstvo</a:t>
            </a:r>
            <a:r>
              <a:rPr lang="cs-CZ" sz="3200" b="1" i="1" u="sng" dirty="0" smtClean="0">
                <a:solidFill>
                  <a:srgbClr val="0070C0"/>
                </a:solidFill>
              </a:rPr>
              <a:t>:</a:t>
            </a:r>
            <a:endParaRPr lang="cs-CZ" sz="3200" b="1" i="1" u="sng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3937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Labe</a:t>
            </a:r>
            <a:r>
              <a:rPr lang="cs-CZ" sz="3200" dirty="0" smtClean="0"/>
              <a:t> </a:t>
            </a:r>
            <a:r>
              <a:rPr lang="cs-CZ" sz="2800" i="1" dirty="0" smtClean="0"/>
              <a:t>– pramení v Krkonoších</a:t>
            </a:r>
            <a:endParaRPr lang="cs-CZ" sz="2800" i="1" dirty="0"/>
          </a:p>
        </p:txBody>
      </p:sp>
      <p:pic>
        <p:nvPicPr>
          <p:cNvPr id="32770" name="Picture 2" descr="http://upload.wikimedia.org/wikipedia/commons/f/fb/Decin_castle_over_the_El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653136"/>
            <a:ext cx="2664296" cy="19959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39752" y="623731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32772" name="Picture 4" descr="http://upload.wikimedia.org/wikipedia/commons/6/6e/Spring_of_Labe_%28Elbe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2117187" cy="37638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91683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1772816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pramen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1412776"/>
            <a:ext cx="151195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Úpa</a:t>
            </a:r>
          </a:p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Orlice</a:t>
            </a:r>
          </a:p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Metuje</a:t>
            </a:r>
          </a:p>
          <a:p>
            <a:endParaRPr lang="cs-CZ" sz="3200" b="1" i="1" dirty="0" smtClean="0"/>
          </a:p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b="1" i="1" dirty="0" smtClean="0"/>
              <a:t>Cidlina</a:t>
            </a:r>
          </a:p>
          <a:p>
            <a:endParaRPr lang="cs-CZ" sz="3200" b="1" i="1" dirty="0" smtClean="0">
              <a:latin typeface="Verdana"/>
              <a:ea typeface="Verdana"/>
              <a:cs typeface="Verdana"/>
            </a:endParaRPr>
          </a:p>
        </p:txBody>
      </p:sp>
      <p:pic>
        <p:nvPicPr>
          <p:cNvPr id="32774" name="Picture 6" descr="http://upload.wikimedia.org/wikipedia/commons/2/23/Predni_Labska%2C_prehrada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420888"/>
            <a:ext cx="2952328" cy="221424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627784" y="242088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48680"/>
            <a:ext cx="3578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pramen řeky Labe a tři přítoky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36631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00B050"/>
                </a:solidFill>
              </a:rPr>
              <a:t>Zemědělství:</a:t>
            </a:r>
            <a:endParaRPr lang="cs-CZ" sz="5400" b="1" i="1" u="sng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8789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i="1" dirty="0" smtClean="0"/>
              <a:t>Polabí</a:t>
            </a:r>
            <a:r>
              <a:rPr lang="cs-CZ" sz="3200" dirty="0" smtClean="0"/>
              <a:t> </a:t>
            </a:r>
            <a:r>
              <a:rPr lang="cs-CZ" sz="3200" b="1" i="1" dirty="0" smtClean="0"/>
              <a:t>: pšenice, cukrová řepa, kukuřici ….  ovocné sady</a:t>
            </a:r>
            <a:endParaRPr lang="cs-CZ" sz="32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420888"/>
            <a:ext cx="31643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200" i="1" dirty="0" smtClean="0"/>
              <a:t>Podhorské oblasti: </a:t>
            </a:r>
          </a:p>
          <a:p>
            <a:r>
              <a:rPr lang="cs-CZ" sz="3200" b="1" i="1" dirty="0" smtClean="0"/>
              <a:t>brambory, oves, len</a:t>
            </a:r>
            <a:endParaRPr lang="cs-CZ" sz="32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653136"/>
            <a:ext cx="1968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600" b="1" i="1" dirty="0" smtClean="0"/>
              <a:t>skot, ovce</a:t>
            </a:r>
            <a:endParaRPr lang="cs-CZ" sz="3600" b="1" i="1" dirty="0"/>
          </a:p>
        </p:txBody>
      </p:sp>
      <p:pic>
        <p:nvPicPr>
          <p:cNvPr id="33794" name="Picture 2" descr="C:\Users\baudyš\AppData\Local\Microsoft\Windows\Temporary Internet Files\Content.IE5\TCCF7NND\MP900227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221088"/>
            <a:ext cx="3657600" cy="2420112"/>
          </a:xfrm>
          <a:prstGeom prst="rect">
            <a:avLst/>
          </a:prstGeom>
          <a:noFill/>
        </p:spPr>
      </p:pic>
      <p:pic>
        <p:nvPicPr>
          <p:cNvPr id="33795" name="Picture 3" descr="C:\Users\baudyš\AppData\Local\Microsoft\Windows\Temporary Internet Files\Content.IE5\TCCF7NND\MP9002275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077072"/>
            <a:ext cx="1735967" cy="2636912"/>
          </a:xfrm>
          <a:prstGeom prst="rect">
            <a:avLst/>
          </a:prstGeom>
          <a:noFill/>
        </p:spPr>
      </p:pic>
      <p:pic>
        <p:nvPicPr>
          <p:cNvPr id="33796" name="Picture 4" descr="C:\Users\baudyš\AppData\Local\Microsoft\Windows\Temporary Internet Files\Content.IE5\4AZ0HYIR\MP9004482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700808"/>
            <a:ext cx="1467312" cy="2204864"/>
          </a:xfrm>
          <a:prstGeom prst="rect">
            <a:avLst/>
          </a:prstGeom>
          <a:noFill/>
        </p:spPr>
      </p:pic>
      <p:pic>
        <p:nvPicPr>
          <p:cNvPr id="33797" name="Picture 5" descr="C:\Users\baudyš\AppData\Local\Microsoft\Windows\Temporary Internet Files\Content.IE5\MDL4DZMN\MP9001779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420888"/>
            <a:ext cx="2332856" cy="1555237"/>
          </a:xfrm>
          <a:prstGeom prst="rect">
            <a:avLst/>
          </a:prstGeom>
          <a:noFill/>
        </p:spPr>
      </p:pic>
      <p:pic>
        <p:nvPicPr>
          <p:cNvPr id="33798" name="Picture 6" descr="C:\Users\baudyš\AppData\Local\Microsoft\Windows\Temporary Internet Files\Content.IE5\TCCF7NND\MP9004018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1556792"/>
            <a:ext cx="2238752" cy="14919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u="sng" dirty="0" smtClean="0">
                <a:solidFill>
                  <a:schemeClr val="bg2">
                    <a:lumMod val="25000"/>
                  </a:schemeClr>
                </a:solidFill>
              </a:rPr>
              <a:t>Průmysl:</a:t>
            </a:r>
            <a:endParaRPr lang="cs-CZ" sz="5400" b="1" i="1" u="sng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77631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600" b="1" i="1" dirty="0" smtClean="0"/>
              <a:t>potravinářský – </a:t>
            </a:r>
            <a:r>
              <a:rPr lang="cs-CZ" sz="3600" i="1" dirty="0" smtClean="0"/>
              <a:t>Hořické trubičky,….</a:t>
            </a:r>
          </a:p>
          <a:p>
            <a:r>
              <a:rPr lang="cs-CZ" sz="36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600" b="1" i="1" dirty="0" smtClean="0"/>
              <a:t>chemický</a:t>
            </a:r>
          </a:p>
          <a:p>
            <a:r>
              <a:rPr lang="cs-CZ" sz="3600" b="1" i="1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3600" b="1" i="1" dirty="0" smtClean="0"/>
              <a:t>dřevozpracující – </a:t>
            </a:r>
            <a:r>
              <a:rPr lang="cs-CZ" sz="3600" i="1" dirty="0" smtClean="0"/>
              <a:t>využití bohatství lesů…výroba </a:t>
            </a:r>
            <a:r>
              <a:rPr lang="cs-CZ" sz="3600" i="1" dirty="0" err="1" smtClean="0"/>
              <a:t>hu</a:t>
            </a:r>
            <a:r>
              <a:rPr lang="cs-CZ" sz="3600" i="1" dirty="0" smtClean="0"/>
              <a:t>-</a:t>
            </a:r>
          </a:p>
          <a:p>
            <a:r>
              <a:rPr lang="cs-CZ" sz="3600" i="1" dirty="0" smtClean="0"/>
              <a:t> </a:t>
            </a:r>
            <a:r>
              <a:rPr lang="cs-CZ" sz="3600" i="1" dirty="0" err="1" smtClean="0"/>
              <a:t>debních</a:t>
            </a:r>
            <a:r>
              <a:rPr lang="cs-CZ" sz="3600" i="1" dirty="0" smtClean="0"/>
              <a:t> nástrojů, především klavírů zn. </a:t>
            </a:r>
            <a:r>
              <a:rPr lang="cs-CZ" sz="3600" i="1" dirty="0" err="1" smtClean="0"/>
              <a:t>Petrof</a:t>
            </a:r>
            <a:endParaRPr lang="cs-CZ" sz="3600" i="1" dirty="0"/>
          </a:p>
        </p:txBody>
      </p:sp>
      <p:pic>
        <p:nvPicPr>
          <p:cNvPr id="34819" name="Picture 3" descr="C:\Users\baudyš\AppData\Local\Microsoft\Windows\Temporary Internet Files\Content.IE5\TCCF7NND\dglxasset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365104"/>
            <a:ext cx="2194560" cy="2194560"/>
          </a:xfrm>
          <a:prstGeom prst="rect">
            <a:avLst/>
          </a:prstGeom>
          <a:noFill/>
        </p:spPr>
      </p:pic>
      <p:pic>
        <p:nvPicPr>
          <p:cNvPr id="34820" name="Picture 4" descr="C:\Users\baudyš\AppData\Local\Microsoft\Windows\Temporary Internet Files\Content.IE5\MDL4DZMN\dglxasset[4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353975"/>
            <a:ext cx="4763754" cy="3354588"/>
          </a:xfrm>
          <a:prstGeom prst="rect">
            <a:avLst/>
          </a:prstGeom>
          <a:noFill/>
        </p:spPr>
      </p:pic>
      <p:pic>
        <p:nvPicPr>
          <p:cNvPr id="34822" name="Picture 6" descr="C:\Users\baudyš\AppData\Local\Microsoft\Windows\Temporary Internet Files\Content.IE5\MDL4DZMN\dglxasset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933235">
            <a:off x="1616710" y="4578167"/>
            <a:ext cx="2194560" cy="2194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3886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FFC000"/>
                </a:solidFill>
              </a:rPr>
              <a:t>Turisty vyhledávané:</a:t>
            </a:r>
            <a:endParaRPr lang="cs-CZ" sz="3600" b="1" i="1" u="sng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4963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Krkonoše – Špindlerův Mlýn, Pec pod Sněžkou </a:t>
            </a:r>
          </a:p>
          <a:p>
            <a:r>
              <a:rPr lang="cs-CZ" i="1" dirty="0" smtClean="0"/>
              <a:t>= </a:t>
            </a:r>
            <a:r>
              <a:rPr lang="cs-CZ" sz="2800" i="1" dirty="0" smtClean="0"/>
              <a:t>nejvýznamnější střediska zimních sportů.</a:t>
            </a:r>
            <a:endParaRPr lang="cs-CZ" sz="2800" i="1" dirty="0"/>
          </a:p>
        </p:txBody>
      </p:sp>
      <p:pic>
        <p:nvPicPr>
          <p:cNvPr id="35842" name="Picture 2" descr="http://upload.wikimedia.org/wikipedia/commons/e/eb/Husova_bouda_zima%2C_lyzari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348880"/>
            <a:ext cx="4824536" cy="27107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234888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35844" name="Picture 4" descr="http://upload.wikimedia.org/wikipedia/commons/9/94/Husova_bouda_zima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05064"/>
            <a:ext cx="4104456" cy="27363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748464" y="638132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448610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dirty="0" smtClean="0"/>
              <a:t>CHKO Český ráj</a:t>
            </a:r>
          </a:p>
          <a:p>
            <a:r>
              <a:rPr lang="cs-CZ" sz="28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dirty="0" smtClean="0"/>
              <a:t>CHKO </a:t>
            </a:r>
            <a:r>
              <a:rPr lang="cs-CZ" sz="2800" dirty="0" err="1" smtClean="0"/>
              <a:t>Broumovsko</a:t>
            </a:r>
            <a:endParaRPr lang="cs-CZ" sz="2800" dirty="0" smtClean="0"/>
          </a:p>
          <a:p>
            <a:r>
              <a:rPr lang="cs-CZ" sz="28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dirty="0" smtClean="0"/>
              <a:t>Kuks </a:t>
            </a:r>
          </a:p>
          <a:p>
            <a:r>
              <a:rPr lang="cs-CZ" sz="28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dirty="0" smtClean="0"/>
              <a:t>Babiččino údolí</a:t>
            </a:r>
          </a:p>
          <a:p>
            <a:r>
              <a:rPr lang="cs-CZ" sz="2800" dirty="0" smtClean="0">
                <a:latin typeface="Verdana"/>
                <a:ea typeface="Verdana"/>
                <a:cs typeface="Verdana"/>
              </a:rPr>
              <a:t>▪</a:t>
            </a:r>
            <a:r>
              <a:rPr lang="cs-CZ" sz="2800" dirty="0" smtClean="0"/>
              <a:t>ZOO Dvůr Králové nad. Labem</a:t>
            </a:r>
            <a:endParaRPr lang="cs-CZ" sz="2800" dirty="0"/>
          </a:p>
        </p:txBody>
      </p:sp>
      <p:pic>
        <p:nvPicPr>
          <p:cNvPr id="5122" name="Picture 2" descr="http://upload.wikimedia.org/wikipedia/commons/d/d7/Diceros.bicornis-08-ZOO.Dvur.Kralo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501008"/>
            <a:ext cx="4147532" cy="31071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335699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29698" name="Picture 2" descr="http://upload.wikimedia.org/wikipedia/commons/0/0b/Z%C3%A1mek_-_hospital_Kuks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5181912" cy="34511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932040" y="476672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620688"/>
            <a:ext cx="28859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Zámek Kuks</a:t>
            </a:r>
            <a:endParaRPr lang="cs-CZ" sz="4000" b="1" dirty="0"/>
          </a:p>
        </p:txBody>
      </p:sp>
      <p:pic>
        <p:nvPicPr>
          <p:cNvPr id="29700" name="Picture 4" descr="http://upload.wikimedia.org/wikipedia/commons/1/12/Kuks_Betlem_9497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9779" y="3356992"/>
            <a:ext cx="5074221" cy="337946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11960" y="609329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437112"/>
            <a:ext cx="36808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Braunův betlém</a:t>
            </a:r>
            <a:endParaRPr lang="cs-CZ" sz="40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2050" name="Picture 2" descr="http://upload.wikimedia.org/wikipedia/commons/e/e7/Babi%C4%8D%C4%8Dino_%C3%BAdol%C3%AD%2C_pam%C3%A1tn%C3%ADk_Babi%C4%8Dky%2C_detai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96" y="172821"/>
            <a:ext cx="4957711" cy="37197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5096" y="3523225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2052" name="Picture 4" descr="http://upload.wikimedia.org/wikipedia/commons/3/35/Babi%C4%8D%C4%8Dino_%C3%BAdol%C3%AD%2C_Viktor%C4%8Din_spla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92588"/>
            <a:ext cx="5112568" cy="2761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49485" y="626867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1065576"/>
            <a:ext cx="3086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Babiččino údolí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622288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6484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Zajímavá místa </a:t>
            </a:r>
          </a:p>
          <a:p>
            <a:pPr algn="ctr"/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Královéhradeckého kraje</a:t>
            </a:r>
            <a:endParaRPr lang="cs-CZ" sz="5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3074" name="Picture 2" descr="http://upload.wikimedia.org/wikipedia/commons/6/65/Adr%C5%A1pach_from_air_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05" y="116632"/>
            <a:ext cx="5112568" cy="34083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21297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3076" name="Picture 4" descr="http://upload.wikimedia.org/wikipedia/commons/7/7e/Starostaastarostov%C3%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09149"/>
            <a:ext cx="4220468" cy="31665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60432" y="3582308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264" y="3739037"/>
            <a:ext cx="52958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Adršpašsko-teplické skály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2322345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30722" name="Picture 2" descr="http://upload.wikimedia.org/wikipedia/commons/d/dc/Trosky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202830" cy="347199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0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</a:t>
            </a:r>
            <a:r>
              <a:rPr lang="cs-CZ" sz="3200" dirty="0" smtClean="0"/>
              <a:t>rad Trosky</a:t>
            </a:r>
            <a:endParaRPr lang="cs-CZ" sz="3200" dirty="0"/>
          </a:p>
        </p:txBody>
      </p:sp>
      <p:pic>
        <p:nvPicPr>
          <p:cNvPr id="2050" name="Picture 2" descr="http://upload.wikimedia.org/wikipedia/commons/f/f4/Prachauer_felsen_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4391188" cy="330445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3573016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3933056"/>
            <a:ext cx="26634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Prachovské skály</a:t>
            </a:r>
            <a:endParaRPr lang="cs-CZ" sz="3200" dirty="0"/>
          </a:p>
        </p:txBody>
      </p:sp>
      <p:pic>
        <p:nvPicPr>
          <p:cNvPr id="2052" name="Picture 4" descr="http://upload.wikimedia.org/wikipedia/commons/5/5b/Hrad_Kost_01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51995" y="3342920"/>
            <a:ext cx="4692005" cy="35150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532440" y="3429000"/>
            <a:ext cx="396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42900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</a:t>
            </a:r>
            <a:r>
              <a:rPr lang="cs-CZ" sz="3200" dirty="0" smtClean="0"/>
              <a:t>rad Kost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268760"/>
            <a:ext cx="37484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CHKO Český ráj</a:t>
            </a:r>
            <a:endParaRPr lang="cs-CZ" sz="40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412776"/>
          <a:ext cx="6095996" cy="2219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</a:tblGrid>
              <a:tr h="298832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 gridSpan="1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Veselý obličej 6"/>
          <p:cNvSpPr/>
          <p:nvPr/>
        </p:nvSpPr>
        <p:spPr>
          <a:xfrm>
            <a:off x="3707904" y="1484784"/>
            <a:ext cx="216024" cy="19432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788024" y="2564904"/>
            <a:ext cx="216024" cy="19432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788024" y="1844824"/>
            <a:ext cx="216024" cy="19432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43609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07605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471601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35597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399593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27585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291581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255577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651621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615617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579613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723629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6876256" y="141277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2555776" y="220486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1835696" y="220486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687625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615617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507605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43609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399593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363589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rak 40"/>
          <p:cNvSpPr/>
          <p:nvPr/>
        </p:nvSpPr>
        <p:spPr>
          <a:xfrm>
            <a:off x="327585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291581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255577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195736" y="177281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4355976" y="292494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2915816" y="292494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6156176" y="256490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/>
          <p:cNvSpPr/>
          <p:nvPr/>
        </p:nvSpPr>
        <p:spPr>
          <a:xfrm>
            <a:off x="5076056" y="256490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/>
          <p:cNvSpPr/>
          <p:nvPr/>
        </p:nvSpPr>
        <p:spPr>
          <a:xfrm>
            <a:off x="2195736" y="220486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1475656" y="220486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/>
          <p:cNvSpPr/>
          <p:nvPr/>
        </p:nvSpPr>
        <p:spPr>
          <a:xfrm>
            <a:off x="6516216" y="1772816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rak 51"/>
          <p:cNvSpPr/>
          <p:nvPr/>
        </p:nvSpPr>
        <p:spPr>
          <a:xfrm>
            <a:off x="5796136" y="1772816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Mrak 52"/>
          <p:cNvSpPr/>
          <p:nvPr/>
        </p:nvSpPr>
        <p:spPr>
          <a:xfrm>
            <a:off x="4355976" y="1772816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rak 53"/>
          <p:cNvSpPr/>
          <p:nvPr/>
        </p:nvSpPr>
        <p:spPr>
          <a:xfrm>
            <a:off x="3275856" y="256490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rak 54"/>
          <p:cNvSpPr/>
          <p:nvPr/>
        </p:nvSpPr>
        <p:spPr>
          <a:xfrm>
            <a:off x="327585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Mrak 55"/>
          <p:cNvSpPr/>
          <p:nvPr/>
        </p:nvSpPr>
        <p:spPr>
          <a:xfrm>
            <a:off x="723629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rak 56"/>
          <p:cNvSpPr/>
          <p:nvPr/>
        </p:nvSpPr>
        <p:spPr>
          <a:xfrm>
            <a:off x="687625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Mrak 57"/>
          <p:cNvSpPr/>
          <p:nvPr/>
        </p:nvSpPr>
        <p:spPr>
          <a:xfrm>
            <a:off x="651621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Mrak 58"/>
          <p:cNvSpPr/>
          <p:nvPr/>
        </p:nvSpPr>
        <p:spPr>
          <a:xfrm>
            <a:off x="579613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Mrak 59"/>
          <p:cNvSpPr/>
          <p:nvPr/>
        </p:nvSpPr>
        <p:spPr>
          <a:xfrm>
            <a:off x="5436096" y="249289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Mrak 60"/>
          <p:cNvSpPr/>
          <p:nvPr/>
        </p:nvSpPr>
        <p:spPr>
          <a:xfrm>
            <a:off x="435597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Mrak 61"/>
          <p:cNvSpPr/>
          <p:nvPr/>
        </p:nvSpPr>
        <p:spPr>
          <a:xfrm>
            <a:off x="399593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Mrak 62"/>
          <p:cNvSpPr/>
          <p:nvPr/>
        </p:nvSpPr>
        <p:spPr>
          <a:xfrm>
            <a:off x="3635896" y="2492896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rak 63"/>
          <p:cNvSpPr/>
          <p:nvPr/>
        </p:nvSpPr>
        <p:spPr>
          <a:xfrm>
            <a:off x="291581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Mrak 64"/>
          <p:cNvSpPr/>
          <p:nvPr/>
        </p:nvSpPr>
        <p:spPr>
          <a:xfrm>
            <a:off x="2555776" y="256490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Mrak 65"/>
          <p:cNvSpPr/>
          <p:nvPr/>
        </p:nvSpPr>
        <p:spPr>
          <a:xfrm>
            <a:off x="3275856" y="220486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Mrak 66"/>
          <p:cNvSpPr/>
          <p:nvPr/>
        </p:nvSpPr>
        <p:spPr>
          <a:xfrm>
            <a:off x="2915816" y="220486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Mrak 71"/>
          <p:cNvSpPr/>
          <p:nvPr/>
        </p:nvSpPr>
        <p:spPr>
          <a:xfrm>
            <a:off x="2915816" y="328498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Mrak 72"/>
          <p:cNvSpPr/>
          <p:nvPr/>
        </p:nvSpPr>
        <p:spPr>
          <a:xfrm>
            <a:off x="4355976" y="328498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Mrak 73"/>
          <p:cNvSpPr/>
          <p:nvPr/>
        </p:nvSpPr>
        <p:spPr>
          <a:xfrm>
            <a:off x="3995936" y="328498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>
            <a:off x="543609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>
            <a:off x="507605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Mrak 76"/>
          <p:cNvSpPr/>
          <p:nvPr/>
        </p:nvSpPr>
        <p:spPr>
          <a:xfrm>
            <a:off x="471601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Mrak 77"/>
          <p:cNvSpPr/>
          <p:nvPr/>
        </p:nvSpPr>
        <p:spPr>
          <a:xfrm>
            <a:off x="399593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Mrak 78"/>
          <p:cNvSpPr/>
          <p:nvPr/>
        </p:nvSpPr>
        <p:spPr>
          <a:xfrm>
            <a:off x="3635896" y="2924944"/>
            <a:ext cx="360040" cy="3383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Mrak 83"/>
          <p:cNvSpPr/>
          <p:nvPr/>
        </p:nvSpPr>
        <p:spPr>
          <a:xfrm>
            <a:off x="3635896" y="328498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Mrak 84"/>
          <p:cNvSpPr/>
          <p:nvPr/>
        </p:nvSpPr>
        <p:spPr>
          <a:xfrm>
            <a:off x="3275856" y="3284984"/>
            <a:ext cx="360040" cy="338336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107504" y="4221088"/>
            <a:ext cx="693580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1./Název nejbližší přehrady v našem okolí.</a:t>
            </a:r>
          </a:p>
          <a:p>
            <a:r>
              <a:rPr lang="cs-CZ" sz="2400" dirty="0" smtClean="0"/>
              <a:t>2./ Jak se nazývá nejúrodnější část Královéhradeckého kraje.</a:t>
            </a:r>
          </a:p>
          <a:p>
            <a:r>
              <a:rPr lang="cs-CZ" sz="2400" dirty="0" smtClean="0"/>
              <a:t>3./ Název firmy významné firmy vyrábějící klavíry.</a:t>
            </a:r>
          </a:p>
          <a:p>
            <a:r>
              <a:rPr lang="cs-CZ" sz="2400" dirty="0" smtClean="0"/>
              <a:t>4./Název Krajského města.</a:t>
            </a:r>
          </a:p>
          <a:p>
            <a:r>
              <a:rPr lang="cs-CZ" sz="2400" dirty="0" smtClean="0"/>
              <a:t>5./ Kde pramení Labe.</a:t>
            </a:r>
          </a:p>
          <a:p>
            <a:r>
              <a:rPr lang="cs-CZ" sz="2400" dirty="0" smtClean="0"/>
              <a:t>6./ Město pohádek?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851920" y="5661248"/>
            <a:ext cx="48590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znamená slovo SAFARI?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str\AppData\Local\Microsoft\Windows\Temporary Internet Files\Content.IE5\TEJ53PEK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796" y="3087007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tr\AppData\Local\Microsoft\Windows\Temporary Internet Files\Content.IE5\ZLR30FX4\MC90043485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6" y="19046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48977" y="277197"/>
            <a:ext cx="25740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Křížovka</a:t>
            </a:r>
            <a:endParaRPr lang="cs-CZ" sz="48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5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4" fill="hold">
                      <p:stCondLst>
                        <p:cond delay="0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73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4" fill="hold">
                      <p:stCondLst>
                        <p:cond delay="0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4" grpId="0" animBg="1"/>
      <p:bldP spid="85" grpId="0" animBg="1"/>
      <p:bldP spid="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-171400"/>
            <a:ext cx="7772400" cy="11430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899592" y="908720"/>
            <a:ext cx="7408333" cy="3450696"/>
          </a:xfrm>
        </p:spPr>
        <p:txBody>
          <a:bodyPr>
            <a:normAutofit fontScale="25000" lnSpcReduction="20000"/>
          </a:bodyPr>
          <a:lstStyle/>
          <a:p>
            <a:r>
              <a:rPr lang="cs-CZ" sz="4800" i="1" u="sng" dirty="0" smtClean="0"/>
              <a:t>Použitá literatura:</a:t>
            </a:r>
          </a:p>
          <a:p>
            <a:r>
              <a:rPr lang="cs-CZ" sz="4800" i="1" dirty="0" smtClean="0"/>
              <a:t>Vlastivěda pro 4. ročník základní školy, SPN, </a:t>
            </a:r>
            <a:r>
              <a:rPr lang="cs-CZ" sz="4800" i="1" dirty="0" smtClean="0"/>
              <a:t>2010</a:t>
            </a:r>
          </a:p>
          <a:p>
            <a:r>
              <a:rPr lang="cs-CZ" sz="4800" i="1" dirty="0" smtClean="0"/>
              <a:t>Vlastivěda 4, Učebnice pro 4. ročník základní školy, </a:t>
            </a:r>
            <a:r>
              <a:rPr lang="cs-CZ" sz="4800" i="1" dirty="0" err="1" smtClean="0"/>
              <a:t>nakl</a:t>
            </a:r>
            <a:r>
              <a:rPr lang="cs-CZ" sz="4800" i="1" dirty="0" smtClean="0"/>
              <a:t>. Nová škola , 2003</a:t>
            </a:r>
            <a:endParaRPr lang="cs-CZ" sz="4800" i="1" dirty="0" smtClean="0"/>
          </a:p>
          <a:p>
            <a:endParaRPr lang="cs-CZ" sz="4800" dirty="0"/>
          </a:p>
          <a:p>
            <a:r>
              <a:rPr lang="cs-CZ" sz="4800" i="1" u="sng" dirty="0" smtClean="0"/>
              <a:t>Internetové odkazy:obr. 1 </a:t>
            </a:r>
            <a:r>
              <a:rPr lang="cs-CZ" sz="4800" dirty="0" smtClean="0"/>
              <a:t>HUSTOLES.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http://upload.wikimedia.org/wikipedia/commons/1/16/2004_Kralovehradecky_kraj.PNG?uselang=cs </a:t>
            </a:r>
          </a:p>
          <a:p>
            <a:r>
              <a:rPr lang="cs-CZ" sz="4800" i="1" u="sng" dirty="0" smtClean="0"/>
              <a:t>Obr. 2 </a:t>
            </a:r>
            <a:r>
              <a:rPr lang="cs-CZ" sz="4800" dirty="0" smtClean="0"/>
              <a:t>PIOTRON.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http://upload.wikimedia.org/wikipedia/commons/d/d1/Schneekoppe.JPG </a:t>
            </a:r>
          </a:p>
          <a:p>
            <a:r>
              <a:rPr lang="cs-CZ" sz="4800" i="1" u="sng" dirty="0" smtClean="0"/>
              <a:t>Obr. 3 </a:t>
            </a:r>
            <a:r>
              <a:rPr lang="cs-CZ" sz="4800" dirty="0" smtClean="0"/>
              <a:t>DARWINEK.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</a:t>
            </a:r>
            <a:r>
              <a:rPr lang="cs-CZ" sz="4800" dirty="0" smtClean="0">
                <a:hlinkClick r:id="rId2"/>
              </a:rPr>
              <a:t>http://upload.wikimedia.org/wikipedia/commons/2/22/Velka_destna_001.jpg?uselang=cs</a:t>
            </a:r>
            <a:endParaRPr lang="cs-CZ" sz="4800" dirty="0" smtClean="0"/>
          </a:p>
          <a:p>
            <a:r>
              <a:rPr lang="cs-CZ" sz="4800" dirty="0" smtClean="0"/>
              <a:t>Obr. 4 MIAOW </a:t>
            </a:r>
            <a:r>
              <a:rPr lang="cs-CZ" sz="4800" dirty="0" err="1" smtClean="0"/>
              <a:t>MIAOW.</a:t>
            </a:r>
            <a:r>
              <a:rPr lang="cs-CZ" sz="4800" dirty="0" smtClean="0"/>
              <a:t>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http://upload.wikimedia.org/wikipedia/commons/f/fb/Decin_castle_over_the_Elbe.JPG </a:t>
            </a:r>
          </a:p>
          <a:p>
            <a:r>
              <a:rPr lang="cs-CZ" sz="4800" dirty="0" smtClean="0"/>
              <a:t>Obr. 5 ANTONI PAWŁOWSKI.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http://upload.wikimedia.org/wikipedia/commons/6/6e/Spring_of_Labe_%28Elbe%29.jpg  </a:t>
            </a:r>
          </a:p>
          <a:p>
            <a:r>
              <a:rPr lang="cs-CZ" sz="4800" i="1" u="sng" dirty="0" smtClean="0"/>
              <a:t>Obr. 6 </a:t>
            </a:r>
            <a:r>
              <a:rPr lang="cs-CZ" sz="4800" dirty="0" smtClean="0"/>
              <a:t>OBRAZKAR.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</a:t>
            </a:r>
            <a:r>
              <a:rPr lang="cs-CZ" sz="4800" dirty="0" smtClean="0">
                <a:hlinkClick r:id="rId3"/>
              </a:rPr>
              <a:t>http://upload.wikimedia.org/wikipedia/commons/2/23/Predni_Labska%2C_prehrada.JPG?uselang=cs</a:t>
            </a:r>
            <a:endParaRPr lang="cs-CZ" sz="4800" dirty="0" smtClean="0"/>
          </a:p>
          <a:p>
            <a:r>
              <a:rPr lang="cs-CZ" sz="4800" dirty="0" smtClean="0"/>
              <a:t>Obr. 7 PETR VILGUS.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http://upload.wikimedia.org/wikipedia/commons/e/eb/Husova_bouda_zima%2C_lyzari.JPG?uselang=cs  </a:t>
            </a:r>
          </a:p>
          <a:p>
            <a:r>
              <a:rPr lang="cs-CZ" sz="4800" i="1" u="sng" dirty="0" smtClean="0"/>
              <a:t>Obr. 8 </a:t>
            </a:r>
            <a:r>
              <a:rPr lang="cs-CZ" sz="4800" dirty="0" smtClean="0"/>
              <a:t>PETR VILGUS.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5.2.2014]. Dostupný na WWW: </a:t>
            </a:r>
            <a:r>
              <a:rPr lang="cs-CZ" sz="4800" dirty="0" smtClean="0">
                <a:hlinkClick r:id="rId4"/>
              </a:rPr>
              <a:t>http://upload.wikimedia.org/wikipedia/commons/9/94/Husova_bouda_zima.JPG?uselang=cs</a:t>
            </a:r>
            <a:endParaRPr lang="cs-CZ" sz="4800" dirty="0" smtClean="0"/>
          </a:p>
          <a:p>
            <a:r>
              <a:rPr lang="cs-CZ" sz="4800" i="1" u="sng" dirty="0" smtClean="0"/>
              <a:t>Obr. 9 </a:t>
            </a:r>
            <a:r>
              <a:rPr lang="cs-CZ" sz="4800" dirty="0" smtClean="0"/>
              <a:t>URBAN, Tomáš. </a:t>
            </a:r>
            <a:r>
              <a:rPr lang="cs-CZ" sz="4800" i="1" dirty="0" err="1" smtClean="0"/>
              <a:t>Wikipedia.org</a:t>
            </a:r>
            <a:r>
              <a:rPr lang="cs-CZ" sz="4800" dirty="0" smtClean="0"/>
              <a:t> [online]. [cit. 6.2.2014]. Dostupný na WWW: http://cs.wikipedia.org/wiki/Soubor:Hradec_Kralove_Region_CoA_CZ.svg </a:t>
            </a:r>
          </a:p>
          <a:p>
            <a:r>
              <a:rPr lang="cs-CZ" sz="4800" i="1" u="sng" dirty="0" smtClean="0"/>
              <a:t>Obr. 10 </a:t>
            </a:r>
            <a:r>
              <a:rPr lang="cs-CZ" sz="4800" dirty="0" smtClean="0"/>
              <a:t>PRAZAK.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6.2.2014]. Dostupný na WWW: http://upload.wikimedia.org/wikipedia/commons/b/bf/Hradec_Kr%C3%A1lov%C3%A9_-_pohled_na_hlavn%C3%AD_n%C3%A1dra%C5%BE%C3%AD_z_hotelu_%C4%8Cernigov.jpg </a:t>
            </a:r>
          </a:p>
          <a:p>
            <a:r>
              <a:rPr lang="cs-CZ" sz="4800" i="1" u="sng" dirty="0" smtClean="0"/>
              <a:t>Obr. 11 </a:t>
            </a:r>
            <a:r>
              <a:rPr lang="cs-CZ" sz="4800" dirty="0"/>
              <a:t>HONZA GROH (JAGRO). </a:t>
            </a:r>
            <a:r>
              <a:rPr lang="cs-CZ" sz="4800" i="1" dirty="0"/>
              <a:t>commons.wikimedia.org</a:t>
            </a:r>
            <a:r>
              <a:rPr lang="cs-CZ" sz="4800" dirty="0"/>
              <a:t> [online]. [cit. 7.2.2014]. Dostupný na WWW: </a:t>
            </a:r>
            <a:r>
              <a:rPr lang="cs-CZ" sz="4800" dirty="0">
                <a:hlinkClick r:id="rId5"/>
              </a:rPr>
              <a:t>http://upload.wikimedia.org/wikipedia/commons/e/e7/Babi%C4%8D%C4%8Dino_%</a:t>
            </a:r>
            <a:r>
              <a:rPr lang="cs-CZ" sz="4800" dirty="0" smtClean="0">
                <a:hlinkClick r:id="rId5"/>
              </a:rPr>
              <a:t>C3%BAdol%C3%AD%2C_pam%C3%A1tn%C3%ADk_Babi%C4%8Dky%2C_detail.jpg</a:t>
            </a:r>
            <a:endParaRPr lang="cs-CZ" sz="4800" dirty="0" smtClean="0"/>
          </a:p>
          <a:p>
            <a:r>
              <a:rPr lang="cs-CZ" sz="4800" dirty="0" smtClean="0"/>
              <a:t>Obr. 12 </a:t>
            </a:r>
            <a:r>
              <a:rPr lang="cs-CZ" sz="4800" dirty="0"/>
              <a:t>GROH, Honza. </a:t>
            </a:r>
            <a:r>
              <a:rPr lang="cs-CZ" sz="4800" i="1" dirty="0"/>
              <a:t>commons.wikimedia.org</a:t>
            </a:r>
            <a:r>
              <a:rPr lang="cs-CZ" sz="4800" dirty="0"/>
              <a:t> [online]. [cit. 7.2.2014]. Dostupný na WWW: http://upload.wikimedia.org/wikipedia/commons/3/35/Babi%C4%8D%C4%8Dino_%C3%BAdol%C3%AD%2C_Viktor%C4%8Din_splav.jpg </a:t>
            </a:r>
            <a:r>
              <a:rPr lang="cs-CZ" sz="4800" dirty="0" smtClean="0"/>
              <a:t> </a:t>
            </a:r>
          </a:p>
          <a:p>
            <a:endParaRPr lang="cs-CZ" sz="4800" i="1" u="sng" dirty="0" smtClean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zdroje:</a:t>
            </a:r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043608" y="1340768"/>
            <a:ext cx="7408333" cy="3450696"/>
          </a:xfrm>
        </p:spPr>
        <p:txBody>
          <a:bodyPr>
            <a:normAutofit fontScale="25000" lnSpcReduction="20000"/>
          </a:bodyPr>
          <a:lstStyle/>
          <a:p>
            <a:r>
              <a:rPr lang="cs-CZ" sz="4800" i="1" u="sng" dirty="0" smtClean="0"/>
              <a:t>Obr. 13 </a:t>
            </a:r>
            <a:r>
              <a:rPr lang="cs-CZ" sz="4800" dirty="0" smtClean="0"/>
              <a:t>KARELJ.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7.2.2014]. Dostupný na WWW: http://upload.wikimedia.org/wikipedia/commons/6/65/Adr%C5%A1pach_from_air_3.jpg </a:t>
            </a:r>
          </a:p>
          <a:p>
            <a:r>
              <a:rPr lang="cs-CZ" sz="4800" i="1" u="sng" dirty="0" smtClean="0"/>
              <a:t>Obr. 14 </a:t>
            </a:r>
            <a:r>
              <a:rPr lang="cs-CZ" sz="4800" dirty="0" smtClean="0"/>
              <a:t>MAUDI. </a:t>
            </a:r>
            <a:r>
              <a:rPr lang="cs-CZ" sz="4800" i="1" dirty="0" err="1" smtClean="0"/>
              <a:t>commons.wikimedia.org</a:t>
            </a:r>
            <a:r>
              <a:rPr lang="cs-CZ" sz="4800" dirty="0" smtClean="0"/>
              <a:t> [online]. [cit. 7.2.2014]. Dostupný na WWW: http://upload.wikimedia.org/wikipedia/commons/7/7e/Starostaastarostov%C3%A1.JPG </a:t>
            </a:r>
          </a:p>
          <a:p>
            <a:r>
              <a:rPr lang="cs-CZ" sz="4800" i="1" u="sng" dirty="0" smtClean="0"/>
              <a:t>Obr. 15 </a:t>
            </a:r>
            <a:r>
              <a:rPr lang="nl-NL" sz="4800" dirty="0" smtClean="0"/>
              <a:t>MISTVAN. </a:t>
            </a:r>
            <a:r>
              <a:rPr lang="nl-NL" sz="4800" i="1" dirty="0" smtClean="0"/>
              <a:t>Wikimedia.org</a:t>
            </a:r>
            <a:r>
              <a:rPr lang="nl-NL" sz="4800" dirty="0" smtClean="0"/>
              <a:t> [online]. [cit. 9.3.2014]. Dostupný na WWW: http://upload.wikimedia.org/wikipedia/commons/d/d7/Diceros.bicornis-08-ZOO.Dvur.Kralove.jpg </a:t>
            </a:r>
            <a:endParaRPr lang="cs-CZ" sz="4800" dirty="0" smtClean="0"/>
          </a:p>
          <a:p>
            <a:r>
              <a:rPr lang="cs-CZ" sz="4800" i="1" u="sng" dirty="0" smtClean="0"/>
              <a:t>Obr. 16 </a:t>
            </a:r>
            <a:r>
              <a:rPr lang="cs-CZ" sz="4800" dirty="0" smtClean="0"/>
              <a:t>PRAZAK. </a:t>
            </a:r>
            <a:r>
              <a:rPr lang="cs-CZ" sz="4800" i="1" dirty="0" err="1" smtClean="0"/>
              <a:t>Wikimedia.org</a:t>
            </a:r>
            <a:r>
              <a:rPr lang="cs-CZ" sz="4800" dirty="0" smtClean="0"/>
              <a:t> [online]. [cit. 9.3.2014]. Dostupný na WWW: http://upload.wikimedia.org/wikipedia/commons/0/0b/Z%C3%A1mek_-_hospital_Kuks.jpg?uselang=cs </a:t>
            </a:r>
          </a:p>
          <a:p>
            <a:r>
              <a:rPr lang="cs-CZ" sz="4800" i="1" u="sng" dirty="0" smtClean="0"/>
              <a:t>Obr. 17 </a:t>
            </a:r>
            <a:r>
              <a:rPr lang="cs-CZ" sz="4900" dirty="0" smtClean="0"/>
              <a:t>KENYH CEVAROM. </a:t>
            </a:r>
            <a:r>
              <a:rPr lang="cs-CZ" sz="4900" i="1" dirty="0" err="1" smtClean="0"/>
              <a:t>Wikimedia.org</a:t>
            </a:r>
            <a:r>
              <a:rPr lang="cs-CZ" sz="4900" dirty="0" smtClean="0"/>
              <a:t> [online]. [cit. 9.3.2014]. Dostupný na WWW: http://upload.wikimedia.org/wikipedia/commons/1/12/Kuks_Betlem_9497.JPG?uselang=cs </a:t>
            </a:r>
            <a:endParaRPr lang="cs-CZ" sz="4900" dirty="0" smtClean="0"/>
          </a:p>
          <a:p>
            <a:r>
              <a:rPr lang="cs-CZ" sz="4900" dirty="0" smtClean="0"/>
              <a:t>Obr. 18 </a:t>
            </a:r>
            <a:r>
              <a:rPr lang="cs-CZ" sz="4800" dirty="0" smtClean="0"/>
              <a:t>OLAF1541. </a:t>
            </a:r>
            <a:r>
              <a:rPr lang="cs-CZ" sz="4800" i="1" dirty="0" err="1" smtClean="0"/>
              <a:t>Wikimedia.org</a:t>
            </a:r>
            <a:r>
              <a:rPr lang="cs-CZ" sz="4800" dirty="0" smtClean="0"/>
              <a:t> [online]. [cit. 10.3.2014]. Dostupný na WWW: http://upload.wikimedia.org/wikipedia/commons/d/dc/Trosky001.jpg </a:t>
            </a:r>
            <a:endParaRPr lang="cs-CZ" sz="4800" dirty="0" smtClean="0"/>
          </a:p>
          <a:p>
            <a:r>
              <a:rPr lang="cs-CZ" sz="4800" i="1" u="sng" dirty="0" smtClean="0"/>
              <a:t>Obr. 19 </a:t>
            </a:r>
            <a:r>
              <a:rPr lang="cs-CZ" sz="4800" dirty="0" smtClean="0"/>
              <a:t>MAGNUS MERTENS. </a:t>
            </a:r>
            <a:r>
              <a:rPr lang="cs-CZ" sz="4800" i="1" dirty="0" err="1" smtClean="0"/>
              <a:t>Wikimedia.org</a:t>
            </a:r>
            <a:r>
              <a:rPr lang="cs-CZ" sz="4800" dirty="0" smtClean="0"/>
              <a:t> [online]. [cit. 10.3.2014]. Dostupný na WWW: http://upload.wikimedia.org/wikipedia/commons/f/f4/Prachauer_felsen_03.jpg </a:t>
            </a:r>
            <a:endParaRPr lang="cs-CZ" sz="4800" dirty="0" smtClean="0"/>
          </a:p>
          <a:p>
            <a:r>
              <a:rPr lang="cs-CZ" sz="4800" i="1" u="sng" dirty="0" smtClean="0"/>
              <a:t>Obr. 20 </a:t>
            </a:r>
            <a:r>
              <a:rPr lang="cs-CZ" sz="4800" dirty="0" smtClean="0"/>
              <a:t>HADONOS. </a:t>
            </a:r>
            <a:r>
              <a:rPr lang="cs-CZ" sz="4800" i="1" dirty="0" err="1" smtClean="0"/>
              <a:t>Wikimedia.org</a:t>
            </a:r>
            <a:r>
              <a:rPr lang="cs-CZ" sz="4800" dirty="0" smtClean="0"/>
              <a:t> [online]. [cit. 10.3.2014]. Dostupný na WWW: http://upload.wikimedia.org/wikipedia/commons/5/5b/Hrad_Kost_01.jpg?uselang=cs </a:t>
            </a:r>
            <a:endParaRPr lang="cs-CZ" sz="4800" i="1" u="sng" dirty="0" smtClean="0"/>
          </a:p>
          <a:p>
            <a:pPr marL="0" indent="0">
              <a:buNone/>
            </a:pPr>
            <a:endParaRPr lang="cs-CZ" sz="2000" i="1" u="sng" dirty="0" smtClean="0"/>
          </a:p>
          <a:p>
            <a:pPr lvl="0">
              <a:buClr>
                <a:srgbClr val="31B6FD"/>
              </a:buClr>
            </a:pPr>
            <a:r>
              <a:rPr lang="cs-CZ" sz="4800" i="1" u="sng" dirty="0" smtClean="0"/>
              <a:t>Jiné zdroje:</a:t>
            </a:r>
          </a:p>
          <a:p>
            <a:pPr lvl="0">
              <a:buClr>
                <a:srgbClr val="31B6FD"/>
              </a:buClr>
            </a:pPr>
            <a:r>
              <a:rPr lang="cs-CZ" sz="48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Galerie </a:t>
            </a:r>
            <a:r>
              <a:rPr lang="cs-CZ" sz="48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microsoft</a:t>
            </a:r>
            <a:r>
              <a:rPr lang="cs-CZ" sz="48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office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4800" i="1" u="sng" dirty="0" smtClean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KENYH CEVAROM.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9.3.2014]. Dostupný na WWW: http://upload.wikimedia.org/wikipedia/commons/1/12/Kuks_Betlem_9497.JPG?uselang=cs 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1185</TotalTime>
  <Words>987</Words>
  <Application>Microsoft Office PowerPoint</Application>
  <PresentationFormat>Předvádění na obrazovce (4:3)</PresentationFormat>
  <Paragraphs>202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</vt:lpstr>
      <vt:lpstr>Použité zdroje: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baudyš</cp:lastModifiedBy>
  <cp:revision>133</cp:revision>
  <dcterms:created xsi:type="dcterms:W3CDTF">2013-05-10T12:01:16Z</dcterms:created>
  <dcterms:modified xsi:type="dcterms:W3CDTF">2014-03-10T21:15:37Z</dcterms:modified>
</cp:coreProperties>
</file>