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93" r:id="rId2"/>
    <p:sldId id="291" r:id="rId3"/>
    <p:sldId id="292" r:id="rId4"/>
    <p:sldId id="267" r:id="rId5"/>
    <p:sldId id="287" r:id="rId6"/>
    <p:sldId id="290" r:id="rId7"/>
    <p:sldId id="285" r:id="rId8"/>
    <p:sldId id="286" r:id="rId9"/>
    <p:sldId id="284" r:id="rId10"/>
    <p:sldId id="277" r:id="rId11"/>
    <p:sldId id="281" r:id="rId12"/>
    <p:sldId id="283" r:id="rId13"/>
    <p:sldId id="288" r:id="rId14"/>
    <p:sldId id="289" r:id="rId15"/>
    <p:sldId id="282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70" autoAdjust="0"/>
    <p:restoredTop sz="94660"/>
  </p:normalViewPr>
  <p:slideViewPr>
    <p:cSldViewPr>
      <p:cViewPr>
        <p:scale>
          <a:sx n="70" d="100"/>
          <a:sy n="70" d="100"/>
        </p:scale>
        <p:origin x="-106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BFD3C2-A774-44EB-A122-2CDB9E0F54D3}" type="datetimeFigureOut">
              <a:rPr lang="cs-CZ" smtClean="0"/>
              <a:pPr/>
              <a:t>26.11.2011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5FA840-3F30-4299-B6C6-CD2D7B95B0C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26.11.2011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26.11.2011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26.11.2011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26.11.2011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26.11.2011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6.jpeg"/><Relationship Id="rId7" Type="http://schemas.openxmlformats.org/officeDocument/2006/relationships/image" Target="../media/image8.jpeg"/><Relationship Id="rId12" Type="http://schemas.openxmlformats.org/officeDocument/2006/relationships/image" Target="../media/image1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11" Type="http://schemas.openxmlformats.org/officeDocument/2006/relationships/image" Target="../media/image12.jpeg"/><Relationship Id="rId5" Type="http://schemas.openxmlformats.org/officeDocument/2006/relationships/slide" Target="slide13.xml"/><Relationship Id="rId10" Type="http://schemas.openxmlformats.org/officeDocument/2006/relationships/image" Target="../media/image11.jpeg"/><Relationship Id="rId4" Type="http://schemas.openxmlformats.org/officeDocument/2006/relationships/image" Target="../media/image5.wmf"/><Relationship Id="rId9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7" Type="http://schemas.openxmlformats.org/officeDocument/2006/relationships/image" Target="../media/image19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png"/><Relationship Id="rId5" Type="http://schemas.openxmlformats.org/officeDocument/2006/relationships/image" Target="../media/image5.wmf"/><Relationship Id="rId4" Type="http://schemas.openxmlformats.org/officeDocument/2006/relationships/slide" Target="slide1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eg"/><Relationship Id="rId3" Type="http://schemas.openxmlformats.org/officeDocument/2006/relationships/image" Target="../media/image20.jpeg"/><Relationship Id="rId7" Type="http://schemas.openxmlformats.org/officeDocument/2006/relationships/image" Target="../media/image23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4" Type="http://schemas.openxmlformats.org/officeDocument/2006/relationships/slide" Target="slide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jpeg"/><Relationship Id="rId5" Type="http://schemas.openxmlformats.org/officeDocument/2006/relationships/image" Target="../media/image25.jpeg"/><Relationship Id="rId4" Type="http://schemas.openxmlformats.org/officeDocument/2006/relationships/slide" Target="slide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AutoShape 4"/>
          <p:cNvSpPr>
            <a:spLocks noChangeArrowheads="1"/>
          </p:cNvSpPr>
          <p:nvPr/>
        </p:nvSpPr>
        <p:spPr bwMode="auto">
          <a:xfrm>
            <a:off x="683569" y="620689"/>
            <a:ext cx="7704856" cy="1872208"/>
          </a:xfrm>
          <a:prstGeom prst="roundRect">
            <a:avLst>
              <a:gd name="adj" fmla="val 50000"/>
            </a:avLst>
          </a:prstGeom>
          <a:solidFill>
            <a:schemeClr val="tx1"/>
          </a:solidFill>
          <a:ln w="76200">
            <a:solidFill>
              <a:schemeClr val="tx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48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9" y="632033"/>
            <a:ext cx="7772400" cy="1470025"/>
          </a:xfrm>
          <a:effectLst/>
        </p:spPr>
        <p:txBody>
          <a:bodyPr>
            <a:noAutofit/>
          </a:bodyPr>
          <a:lstStyle/>
          <a:p>
            <a:pPr algn="ctr"/>
            <a:r>
              <a:rPr lang="cs-CZ" sz="6600" dirty="0" smtClean="0">
                <a:solidFill>
                  <a:srgbClr val="00206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6600" dirty="0" smtClean="0">
                <a:solidFill>
                  <a:schemeClr val="tx2">
                    <a:lumMod val="25000"/>
                  </a:schemeClr>
                </a:solidFill>
                <a:latin typeface="Arial Black" pitchFamily="34" charset="0"/>
                <a:cs typeface="Arial" pitchFamily="34" charset="0"/>
              </a:rPr>
              <a:t>EVROPA </a:t>
            </a:r>
            <a:r>
              <a:rPr lang="cs-CZ" sz="6000" dirty="0" smtClean="0">
                <a:solidFill>
                  <a:schemeClr val="tx2">
                    <a:lumMod val="25000"/>
                  </a:schemeClr>
                </a:solidFill>
                <a:latin typeface="Arial Black" pitchFamily="34" charset="0"/>
                <a:cs typeface="Arial" pitchFamily="34" charset="0"/>
              </a:rPr>
              <a:t/>
            </a:r>
            <a:br>
              <a:rPr lang="cs-CZ" sz="6000" dirty="0" smtClean="0">
                <a:solidFill>
                  <a:schemeClr val="tx2">
                    <a:lumMod val="25000"/>
                  </a:schemeClr>
                </a:solidFill>
                <a:latin typeface="Arial Black" pitchFamily="34" charset="0"/>
                <a:cs typeface="Arial" pitchFamily="34" charset="0"/>
              </a:rPr>
            </a:br>
            <a:r>
              <a:rPr lang="cs-CZ" sz="2000" dirty="0" smtClean="0">
                <a:solidFill>
                  <a:schemeClr val="tx2">
                    <a:lumMod val="25000"/>
                  </a:schemeClr>
                </a:solidFill>
                <a:latin typeface="Arial Black" pitchFamily="34" charset="0"/>
                <a:cs typeface="Arial" pitchFamily="34" charset="0"/>
              </a:rPr>
              <a:t>PŘÍRODNÍ POMĚRY - VODSTVO</a:t>
            </a:r>
            <a:endParaRPr lang="cs-CZ" sz="2000" dirty="0">
              <a:solidFill>
                <a:schemeClr val="tx2">
                  <a:lumMod val="25000"/>
                </a:schemeClr>
              </a:solidFill>
              <a:latin typeface="Arial Black" pitchFamily="34" charset="0"/>
              <a:cs typeface="Arial" pitchFamily="34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5104079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VY_32_INOVACE_07-43</a:t>
            </a: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288133787"/>
              </p:ext>
            </p:extLst>
          </p:nvPr>
        </p:nvGraphicFramePr>
        <p:xfrm>
          <a:off x="1013507" y="3068960"/>
          <a:ext cx="7200799" cy="16459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49933"/>
                <a:gridCol w="5450866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Ročník: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VIII.</a:t>
                      </a:r>
                      <a:r>
                        <a:rPr lang="cs-CZ" sz="1200" kern="5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ročník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>
                          <a:effectLst/>
                          <a:latin typeface="Arial" pitchFamily="34" charset="0"/>
                          <a:cs typeface="Arial" pitchFamily="34" charset="0"/>
                        </a:rPr>
                        <a:t>Vzdělávací oblast: </a:t>
                      </a:r>
                      <a:endParaRPr lang="cs-CZ" sz="1200" kern="5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Člověk a příroda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>
                          <a:effectLst/>
                          <a:latin typeface="Arial" pitchFamily="34" charset="0"/>
                          <a:cs typeface="Arial" pitchFamily="34" charset="0"/>
                        </a:rPr>
                        <a:t>Vzdělávací obor:</a:t>
                      </a:r>
                      <a:endParaRPr lang="cs-CZ" sz="1200" kern="5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Zeměpis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>
                          <a:effectLst/>
                          <a:latin typeface="Arial" pitchFamily="34" charset="0"/>
                          <a:cs typeface="Arial" pitchFamily="34" charset="0"/>
                        </a:rPr>
                        <a:t>Tematický okruh:</a:t>
                      </a:r>
                      <a:endParaRPr lang="cs-CZ" sz="1200" kern="5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Evropa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>
                          <a:effectLst/>
                          <a:latin typeface="Arial" pitchFamily="34" charset="0"/>
                          <a:cs typeface="Arial" pitchFamily="34" charset="0"/>
                        </a:rPr>
                        <a:t>Téma:</a:t>
                      </a:r>
                      <a:endParaRPr lang="cs-CZ" sz="1200" kern="5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Evropa –</a:t>
                      </a:r>
                      <a:r>
                        <a:rPr lang="cs-CZ" sz="1200" kern="5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přírodní poměry (vodstvo)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>
                          <a:effectLst/>
                          <a:latin typeface="Arial" pitchFamily="34" charset="0"/>
                          <a:cs typeface="Arial" pitchFamily="34" charset="0"/>
                        </a:rPr>
                        <a:t>Jméno autora:</a:t>
                      </a:r>
                      <a:endParaRPr lang="cs-CZ" sz="1200" kern="5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200" kern="5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Hana Lipenská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Vytvořeno dne: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9.</a:t>
                      </a:r>
                      <a:r>
                        <a:rPr lang="cs-CZ" sz="1200" kern="50" baseline="0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10. 2011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Metodický popis,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(anotace):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Prezentaci</a:t>
                      </a:r>
                      <a:r>
                        <a:rPr lang="cs-CZ" sz="1200" kern="50" baseline="0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lze využít k výkladu tématu Vodstvo Evropy. </a:t>
                      </a:r>
                      <a:r>
                        <a:rPr lang="cs-CZ" sz="1200" kern="5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Obsahuje úkoly, které vyžadují práci s atlasem, vyhledávání informací a jejich interpretaci.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568783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683568" y="4941168"/>
            <a:ext cx="8229600" cy="1323528"/>
          </a:xfrm>
        </p:spPr>
        <p:txBody>
          <a:bodyPr>
            <a:normAutofit fontScale="47500" lnSpcReduction="20000"/>
          </a:bodyPr>
          <a:lstStyle/>
          <a:p>
            <a:pPr>
              <a:buNone/>
            </a:pPr>
            <a:r>
              <a:rPr lang="cs-CZ" sz="4200" i="1" dirty="0" smtClean="0">
                <a:latin typeface="Arial" pitchFamily="34" charset="0"/>
                <a:cs typeface="Arial" pitchFamily="34" charset="0"/>
              </a:rPr>
              <a:t>Pont </a:t>
            </a:r>
            <a:r>
              <a:rPr lang="cs-CZ" sz="4200" i="1" dirty="0" err="1" smtClean="0">
                <a:latin typeface="Arial" pitchFamily="34" charset="0"/>
                <a:cs typeface="Arial" pitchFamily="34" charset="0"/>
              </a:rPr>
              <a:t>du</a:t>
            </a:r>
            <a:r>
              <a:rPr lang="cs-CZ" sz="4200" i="1" dirty="0" smtClean="0">
                <a:latin typeface="Arial" pitchFamily="34" charset="0"/>
                <a:cs typeface="Arial" pitchFamily="34" charset="0"/>
              </a:rPr>
              <a:t> Gard (most přes řeku Gard) je dva tisíce let starý akvadukt </a:t>
            </a:r>
          </a:p>
          <a:p>
            <a:pPr>
              <a:buNone/>
            </a:pPr>
            <a:r>
              <a:rPr lang="cs-CZ" sz="4200" i="1" dirty="0" smtClean="0">
                <a:latin typeface="Arial" pitchFamily="34" charset="0"/>
                <a:cs typeface="Arial" pitchFamily="34" charset="0"/>
              </a:rPr>
              <a:t>v jižní Francii u města </a:t>
            </a:r>
            <a:r>
              <a:rPr lang="cs-CZ" sz="4200" i="1" dirty="0" err="1" smtClean="0">
                <a:latin typeface="Arial" pitchFamily="34" charset="0"/>
                <a:cs typeface="Arial" pitchFamily="34" charset="0"/>
              </a:rPr>
              <a:t>Nimes</a:t>
            </a:r>
            <a:r>
              <a:rPr lang="cs-CZ" sz="4200" i="1" dirty="0" smtClean="0">
                <a:latin typeface="Arial" pitchFamily="34" charset="0"/>
                <a:cs typeface="Arial" pitchFamily="34" charset="0"/>
              </a:rPr>
              <a:t>. Je součástí 50 km dlouhého kanálu a</a:t>
            </a:r>
          </a:p>
          <a:p>
            <a:pPr>
              <a:buNone/>
            </a:pPr>
            <a:r>
              <a:rPr lang="cs-CZ" sz="4200" i="1" dirty="0" smtClean="0">
                <a:latin typeface="Arial" pitchFamily="34" charset="0"/>
                <a:cs typeface="Arial" pitchFamily="34" charset="0"/>
              </a:rPr>
              <a:t>v jeho nejvyšším patře vede vodovod, který kdysi zásobil každého </a:t>
            </a:r>
          </a:p>
          <a:p>
            <a:pPr>
              <a:buNone/>
            </a:pPr>
            <a:r>
              <a:rPr lang="cs-CZ" sz="4200" i="1" dirty="0" smtClean="0">
                <a:latin typeface="Arial" pitchFamily="34" charset="0"/>
                <a:cs typeface="Arial" pitchFamily="34" charset="0"/>
              </a:rPr>
              <a:t>obyvatele města až 400 litry vody denně.</a:t>
            </a: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VODSTVO EVROPY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7" name="Obrázek 6" descr="Pont_du_Gard[1] (2)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04048" y="2132856"/>
            <a:ext cx="3323861" cy="2492896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9" name="Obrázek 8" descr="Pont_du_gard[1]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827584" y="1484784"/>
            <a:ext cx="3840427" cy="288032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4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Které oceány a moře omývají břehy Evropy?</a:t>
            </a: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hustá říční síť, vodnaté řeky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nejmladší na severu (po ústupu ledovců)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nejdelší evropská řeka – Volha (3531 km)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VODSTVO EVROPY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Russia_River_Volga[1]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99592" y="2276872"/>
            <a:ext cx="3456000" cy="259200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484784"/>
            <a:ext cx="7704856" cy="845448"/>
          </a:xfrm>
        </p:spPr>
        <p:txBody>
          <a:bodyPr/>
          <a:lstStyle/>
          <a:p>
            <a:pPr>
              <a:buNone/>
            </a:pPr>
            <a:r>
              <a:rPr lang="cs-CZ" sz="20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Kterými státy protékají uvedené řeky a do jakého moře se vlévají?</a:t>
            </a: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VODSTVO EVROPY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Zaoblený obdélník 10">
            <a:hlinkClick r:id="rId5" action="ppaction://hlinksldjump"/>
          </p:cNvPr>
          <p:cNvSpPr/>
          <p:nvPr/>
        </p:nvSpPr>
        <p:spPr>
          <a:xfrm>
            <a:off x="7164288" y="2564904"/>
            <a:ext cx="1656184" cy="36004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Volha</a:t>
            </a:r>
            <a:endParaRPr lang="cs-CZ" b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Zaoblený obdélník 12">
            <a:hlinkClick r:id="rId5" action="ppaction://hlinksldjump"/>
          </p:cNvPr>
          <p:cNvSpPr/>
          <p:nvPr/>
        </p:nvSpPr>
        <p:spPr>
          <a:xfrm>
            <a:off x="7164288" y="6093296"/>
            <a:ext cx="1656184" cy="36004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Rýn</a:t>
            </a:r>
            <a:endParaRPr lang="cs-CZ" b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Zaoblený obdélník 13">
            <a:hlinkClick r:id="rId5" action="ppaction://hlinksldjump"/>
          </p:cNvPr>
          <p:cNvSpPr/>
          <p:nvPr/>
        </p:nvSpPr>
        <p:spPr>
          <a:xfrm>
            <a:off x="7164288" y="4581128"/>
            <a:ext cx="1656184" cy="36004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Seina</a:t>
            </a:r>
            <a:endParaRPr lang="cs-CZ" b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Zaoblený obdélník 14">
            <a:hlinkClick r:id="rId5" action="ppaction://hlinksldjump"/>
          </p:cNvPr>
          <p:cNvSpPr/>
          <p:nvPr/>
        </p:nvSpPr>
        <p:spPr>
          <a:xfrm>
            <a:off x="7164288" y="5589240"/>
            <a:ext cx="1656184" cy="36004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Temže</a:t>
            </a:r>
            <a:endParaRPr lang="cs-CZ" b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Zaoblený obdélník 18">
            <a:hlinkClick r:id="rId5" action="ppaction://hlinksldjump"/>
          </p:cNvPr>
          <p:cNvSpPr/>
          <p:nvPr/>
        </p:nvSpPr>
        <p:spPr>
          <a:xfrm>
            <a:off x="7164288" y="4077072"/>
            <a:ext cx="1656184" cy="36004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Visla</a:t>
            </a:r>
            <a:endParaRPr lang="cs-CZ" b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Zaoblený obdélník 20">
            <a:hlinkClick r:id="rId5" action="ppaction://hlinksldjump"/>
          </p:cNvPr>
          <p:cNvSpPr/>
          <p:nvPr/>
        </p:nvSpPr>
        <p:spPr>
          <a:xfrm>
            <a:off x="7164288" y="5085184"/>
            <a:ext cx="1656184" cy="36004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Dněpr</a:t>
            </a:r>
            <a:endParaRPr lang="cs-CZ" b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7" name="Obrázek 16" descr="221Labe_v_Drazdanech[1]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1187624" y="2492896"/>
            <a:ext cx="3456000" cy="259200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sp>
        <p:nvSpPr>
          <p:cNvPr id="16" name="Zaoblený obdélník 15">
            <a:hlinkClick r:id="rId5" action="ppaction://hlinksldjump"/>
          </p:cNvPr>
          <p:cNvSpPr/>
          <p:nvPr/>
        </p:nvSpPr>
        <p:spPr>
          <a:xfrm>
            <a:off x="7164288" y="3068960"/>
            <a:ext cx="1656184" cy="36004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Labe</a:t>
            </a:r>
            <a:endParaRPr lang="cs-CZ" b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Zaoblený obdélník 11">
            <a:hlinkClick r:id="rId5" action="ppaction://hlinksldjump"/>
          </p:cNvPr>
          <p:cNvSpPr/>
          <p:nvPr/>
        </p:nvSpPr>
        <p:spPr>
          <a:xfrm>
            <a:off x="7164288" y="3573016"/>
            <a:ext cx="1656184" cy="36004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Dunaj</a:t>
            </a:r>
            <a:endParaRPr lang="cs-CZ" b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7" name="Obrázek 6" descr="Passau_Altstadt_1[1]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1475656" y="2708920"/>
            <a:ext cx="3456000" cy="259200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8" name="Obrázek 17" descr="Kraków_Wisła_11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1763688" y="2924944"/>
            <a:ext cx="3464076" cy="259200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9" name="Obrázek 8" descr="0080320[1]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2051720" y="3140968"/>
            <a:ext cx="3456000" cy="259200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20" name="Obrázek 19" descr="Dněpr_v_Kyjevě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2339752" y="3356992"/>
            <a:ext cx="3456000" cy="259200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22" name="Obrázek 21" descr="_0056696.JPG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2627784" y="3573016"/>
            <a:ext cx="3456001" cy="259200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23" name="Obrázek 22" descr="P8220370.JPG"/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2915816" y="3789040"/>
            <a:ext cx="3456000" cy="259200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3" grpId="0" animBg="1"/>
      <p:bldP spid="14" grpId="0" animBg="1"/>
      <p:bldP spid="15" grpId="0" animBg="1"/>
      <p:bldP spid="19" grpId="0" animBg="1"/>
      <p:bldP spid="21" grpId="0" animBg="1"/>
      <p:bldP spid="1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VODSTVO EVROPY - ÚMOŘÍ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13" name="Zástupný symbol pro obsah 12" descr="mapa_umori_evropa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331640" y="1412776"/>
            <a:ext cx="6530131" cy="5256584"/>
          </a:xfrm>
          <a:ln>
            <a:solidFill>
              <a:schemeClr val="accent1"/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Ke kterým úmořím patří území Evropy?</a:t>
            </a:r>
          </a:p>
          <a:p>
            <a:pPr>
              <a:buNone/>
            </a:pPr>
            <a:r>
              <a:rPr lang="cs-CZ" sz="24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Vysvětlete, co znamená bezodtoká oblast. </a:t>
            </a: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převažuje úmoří Atlantského oceánu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zbytek Severní ledový oceán a bezodtoká oblast Kaspického moře</a:t>
            </a: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VODSTVO EVROPY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2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Jaký je rozdíl mezi jezerem a přehradní nádrží?</a:t>
            </a: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většina jezer ledovcového původu</a:t>
            </a:r>
          </a:p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největší na S Evropy – Ladožské a Oněžské (Rusko),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Vänern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(Švédsko)</a:t>
            </a:r>
          </a:p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Finská jezerní plošina</a:t>
            </a:r>
          </a:p>
          <a:p>
            <a:pPr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Vyhledejte v atlase další jezerní </a:t>
            </a:r>
          </a:p>
          <a:p>
            <a:pPr>
              <a:buNone/>
            </a:pPr>
            <a:r>
              <a:rPr lang="cs-CZ" sz="22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plošiny.</a:t>
            </a: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JEZERA a PŘEHRADY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Lake_Meiko_Kirkkonummi_Finland[1]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004048" y="3717032"/>
            <a:ext cx="3899925" cy="2924944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  <a:tabLst>
                <a:tab pos="3944938" algn="l"/>
              </a:tabLst>
            </a:pPr>
            <a:r>
              <a:rPr lang="cs-CZ" sz="22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Přiřaďte k evropskému jezeru stát, ve kterém leží.</a:t>
            </a:r>
          </a:p>
          <a:p>
            <a:pPr>
              <a:buNone/>
              <a:tabLst>
                <a:tab pos="3944938" algn="l"/>
              </a:tabLst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  <a:tabLst>
                <a:tab pos="3944938" algn="l"/>
              </a:tabLst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1) 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Lago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di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Como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	A)  Rusko</a:t>
            </a:r>
          </a:p>
          <a:p>
            <a:pPr>
              <a:buNone/>
              <a:tabLst>
                <a:tab pos="3944938" algn="l"/>
              </a:tabLst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2) 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Mjøsa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                            	B)  Maďarsko</a:t>
            </a:r>
          </a:p>
          <a:p>
            <a:pPr>
              <a:buNone/>
              <a:tabLst>
                <a:tab pos="3944938" algn="l"/>
              </a:tabLst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3)  Skadarské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j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. 	C)  Švýcarsko </a:t>
            </a:r>
          </a:p>
          <a:p>
            <a:pPr>
              <a:buNone/>
              <a:tabLst>
                <a:tab pos="3944938" algn="l"/>
              </a:tabLst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4) 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Saimaa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                            	D)  Norsko</a:t>
            </a:r>
          </a:p>
          <a:p>
            <a:pPr>
              <a:buNone/>
              <a:tabLst>
                <a:tab pos="3944938" algn="l"/>
              </a:tabLst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5)  Neziderské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j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.                    	E)  Itálie</a:t>
            </a:r>
          </a:p>
          <a:p>
            <a:pPr>
              <a:buNone/>
              <a:tabLst>
                <a:tab pos="3944938" algn="l"/>
              </a:tabLst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6)  Ladožské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j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.                        	F)  Rakousko</a:t>
            </a:r>
          </a:p>
          <a:p>
            <a:pPr>
              <a:buNone/>
              <a:tabLst>
                <a:tab pos="3944938" algn="l"/>
              </a:tabLst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7) 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Vattern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	G)  Finsko</a:t>
            </a:r>
          </a:p>
          <a:p>
            <a:pPr>
              <a:buNone/>
              <a:tabLst>
                <a:tab pos="3944938" algn="l"/>
              </a:tabLst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8)  Ženevské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j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.                           	H)  Albánie</a:t>
            </a:r>
          </a:p>
          <a:p>
            <a:pPr>
              <a:buNone/>
              <a:tabLst>
                <a:tab pos="3944938" algn="l"/>
              </a:tabLst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9)  Balaton	I)   Švédsko 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VODSTVO EVROPY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doprava (vodní kanály, přístavy)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vodní elektrárny (Alpy – velký spád řek)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ochrana před povodněmi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zásobárna pitné vody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zavlažování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rybolov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rekreace</a:t>
            </a: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VYUŽITÍ ŘEK a PŘEHRAD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404[1]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868144" y="3645024"/>
            <a:ext cx="3096344" cy="2322258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6" name="Obrázek 5" descr="Canal_du_midi_toulouse[1]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699792" y="4365104"/>
            <a:ext cx="3032224" cy="2274168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zalednění – pevninské a horské </a:t>
            </a:r>
            <a:r>
              <a:rPr lang="cs-CZ" sz="2400" dirty="0" smtClean="0">
                <a:latin typeface="Arial"/>
                <a:cs typeface="Arial"/>
              </a:rPr>
              <a:t>→ vliv na utváření krajiny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lvl="1"/>
            <a:r>
              <a:rPr lang="cs-CZ" sz="2200" dirty="0" smtClean="0">
                <a:latin typeface="Arial" pitchFamily="34" charset="0"/>
                <a:cs typeface="Arial" pitchFamily="34" charset="0"/>
              </a:rPr>
              <a:t>horské ledovce – </a:t>
            </a:r>
            <a:r>
              <a:rPr lang="cs-CZ" sz="2200" dirty="0" smtClean="0">
                <a:latin typeface="Arial" pitchFamily="34" charset="0"/>
                <a:cs typeface="Arial" pitchFamily="34" charset="0"/>
                <a:hlinkClick r:id="rId3" action="ppaction://hlinksldjump"/>
              </a:rPr>
              <a:t>Alpy</a:t>
            </a: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lvl="1"/>
            <a:r>
              <a:rPr lang="cs-CZ" sz="2200" dirty="0" smtClean="0">
                <a:latin typeface="Arial" pitchFamily="34" charset="0"/>
                <a:cs typeface="Arial" pitchFamily="34" charset="0"/>
              </a:rPr>
              <a:t>pevninské ledovce – </a:t>
            </a:r>
            <a:r>
              <a:rPr lang="cs-CZ" sz="2200" dirty="0" smtClean="0">
                <a:latin typeface="Arial" pitchFamily="34" charset="0"/>
                <a:cs typeface="Arial" pitchFamily="34" charset="0"/>
                <a:hlinkClick r:id="rId3" action="ppaction://hlinksldjump"/>
              </a:rPr>
              <a:t>Skandinávie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, Špicberky a Island</a:t>
            </a: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LEDOVCE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8" name="Picture 2" descr="C:\Documents and Settings\Iva\Local Settings\Temporary Internet Files\Content.IE5\2YCVNOQ7\MCj03501220000[1].wmf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739px-Map_of_Iceland.svg[1]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932040" y="3933056"/>
            <a:ext cx="3192481" cy="259200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0" name="Obrázek 9" descr="Satellitenaufnahme_der_Alpen[1]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1115616" y="3933056"/>
            <a:ext cx="3353170" cy="259200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Zástupný symbol pro obsah 10" descr="285Ledovec_Svartisen[1].jpg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323528" y="2420888"/>
            <a:ext cx="4038600" cy="3028950"/>
          </a:xfr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2" name="Zástupný symbol pro obsah 11" descr="290Ledovec_Svartisen[2].jpg">
            <a:hlinkClick r:id="rId4" action="ppaction://hlinksldjump"/>
          </p:cNvPr>
          <p:cNvPicPr>
            <a:picLocks noGrp="1" noChangeAspect="1"/>
          </p:cNvPicPr>
          <p:nvPr>
            <p:ph sz="half" idx="2"/>
          </p:nvPr>
        </p:nvPicPr>
        <p:blipFill>
          <a:blip r:embed="rId5" cstate="print"/>
          <a:stretch>
            <a:fillRect/>
          </a:stretch>
        </p:blipFill>
        <p:spPr>
          <a:xfrm>
            <a:off x="2987824" y="1340768"/>
            <a:ext cx="2026568" cy="1519926"/>
          </a:xfr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LEDOVCE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14" name="Obrázek 13" descr="298[1]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572000" y="3140968"/>
            <a:ext cx="4091947" cy="306896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7" name="Obrázek 6" descr="295Detail_ledu[1]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1043608" y="5085184"/>
            <a:ext cx="2068736" cy="1551552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8" name="Obrázek 7" descr="302[1].jpg">
            <a:hlinkClick r:id="rId4" action="ppaction://hlinksldjump"/>
          </p:cNvPr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6660232" y="1628800"/>
            <a:ext cx="2256251" cy="1692188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fjordy – zálivy ledovcového původu (Norsko, Skotsko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)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ČINNOST LEDOVCE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8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358Geirangerfjord[1].jpg">
            <a:hlinkClick r:id="rId4" action="ppaction://hlinksldjump"/>
          </p:cNvPr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95536" y="3140968"/>
            <a:ext cx="3840427" cy="288032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9" name="Obrázek 8" descr="P8030789[1]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572000" y="2564904"/>
            <a:ext cx="4228976" cy="3171732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7715200" cy="443484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Vyhledejte a zakreslete do mapy Evropy.</a:t>
            </a: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Řeky: Volha, Dunaj, Dněpr, Pečora, Severní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Dvina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Rýn, Visla, Labe, Odra, Seina, Temže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Jezera: Ladožské, Oněžské,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Vänern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Balaton, Bodamské</a:t>
            </a: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ŘEKY a JEZERA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6" name="Picture 2" descr="C:\Documents and Settings\Iva\Local Settings\Temporary Internet Files\Content.IE5\2YCVNOQ7\MCj03501220000[1].wmf">
            <a:hlinkClick r:id="" action="ppaction://noaction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Europe_relief_laea_location_map[1]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475656" y="1340767"/>
            <a:ext cx="6336704" cy="5418284"/>
          </a:xfr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ORIENTACE – ŘEKY a JEZERA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sp>
        <p:nvSpPr>
          <p:cNvPr id="57" name="TextovéPole 56"/>
          <p:cNvSpPr txBox="1"/>
          <p:nvPr/>
        </p:nvSpPr>
        <p:spPr>
          <a:xfrm rot="154175">
            <a:off x="4865349" y="2661135"/>
            <a:ext cx="108647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Ladožské </a:t>
            </a:r>
            <a:r>
              <a:rPr lang="cs-CZ" sz="11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</a:t>
            </a:r>
            <a:r>
              <a:rPr lang="cs-CZ" sz="11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11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 rot="307028">
            <a:off x="5089184" y="2425281"/>
            <a:ext cx="108647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Oněžské </a:t>
            </a:r>
            <a:r>
              <a:rPr lang="cs-CZ" sz="11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</a:t>
            </a:r>
            <a:r>
              <a:rPr lang="cs-CZ" sz="11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11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779912" y="3140968"/>
            <a:ext cx="108647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Vänern</a:t>
            </a:r>
            <a:endParaRPr lang="cs-CZ" sz="11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 rot="355279">
            <a:off x="4369104" y="4873554"/>
            <a:ext cx="108647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Balaton</a:t>
            </a:r>
            <a:endParaRPr lang="cs-CZ" sz="11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 rot="333595">
            <a:off x="3213965" y="4849169"/>
            <a:ext cx="108647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Bodamské </a:t>
            </a:r>
            <a:r>
              <a:rPr lang="cs-CZ" sz="11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</a:t>
            </a:r>
            <a:r>
              <a:rPr lang="cs-CZ" sz="11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11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 rot="18887954">
            <a:off x="4508117" y="4319721"/>
            <a:ext cx="6014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Visla</a:t>
            </a:r>
            <a:endParaRPr lang="cs-CZ" sz="11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 rot="1237145">
            <a:off x="4814997" y="5181749"/>
            <a:ext cx="596017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Dunaj</a:t>
            </a:r>
            <a:endParaRPr lang="cs-CZ" sz="11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 rot="2274717">
            <a:off x="3724775" y="4162343"/>
            <a:ext cx="60178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Labe</a:t>
            </a:r>
            <a:endParaRPr lang="cs-CZ" sz="11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 rot="3075754">
            <a:off x="3212605" y="4510908"/>
            <a:ext cx="499638" cy="2621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Rýn</a:t>
            </a:r>
            <a:endParaRPr lang="cs-CZ" sz="11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 rot="1814794">
            <a:off x="2716724" y="4666347"/>
            <a:ext cx="67397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Seina</a:t>
            </a:r>
            <a:endParaRPr lang="cs-CZ" sz="11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 rot="1338460">
            <a:off x="2508999" y="4191133"/>
            <a:ext cx="65256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Temže</a:t>
            </a:r>
            <a:endParaRPr lang="cs-CZ" sz="11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 rot="2229127">
            <a:off x="4091088" y="4216718"/>
            <a:ext cx="550377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Odra</a:t>
            </a:r>
            <a:endParaRPr lang="cs-CZ" sz="11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 rot="288606">
            <a:off x="6309765" y="2813707"/>
            <a:ext cx="79282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Volha</a:t>
            </a:r>
            <a:endParaRPr lang="cs-CZ" sz="11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 rot="1546105">
            <a:off x="5597557" y="4236400"/>
            <a:ext cx="79282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Dněpr</a:t>
            </a:r>
            <a:endParaRPr lang="cs-CZ" sz="11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 rot="919522">
            <a:off x="5816612" y="1440888"/>
            <a:ext cx="79282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Pečora</a:t>
            </a:r>
            <a:endParaRPr lang="cs-CZ" sz="11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 rot="1331364">
            <a:off x="5438709" y="2073735"/>
            <a:ext cx="1263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Severní </a:t>
            </a:r>
            <a:r>
              <a:rPr lang="cs-CZ" sz="11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Dvina</a:t>
            </a:r>
            <a:endParaRPr lang="cs-CZ" sz="11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7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3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8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3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8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3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8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3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9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2" presetID="3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9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3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9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8" presetID="3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9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3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0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4" presetID="3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0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3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0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3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43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5" presetID="3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4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8" presetID="3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4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1" presetID="3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5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4" presetID="3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5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" grpId="0"/>
      <p:bldP spid="57" grpId="1"/>
      <p:bldP spid="6" grpId="0"/>
      <p:bldP spid="6" grpId="1"/>
      <p:bldP spid="7" grpId="0"/>
      <p:bldP spid="7" grpId="1"/>
      <p:bldP spid="8" grpId="0"/>
      <p:bldP spid="8" grpId="1"/>
      <p:bldP spid="9" grpId="0"/>
      <p:bldP spid="9" grpId="1"/>
      <p:bldP spid="10" grpId="0"/>
      <p:bldP spid="10" grpId="1"/>
      <p:bldP spid="11" grpId="0"/>
      <p:bldP spid="11" grpId="1"/>
      <p:bldP spid="12" grpId="0"/>
      <p:bldP spid="12" grpId="1"/>
      <p:bldP spid="13" grpId="0"/>
      <p:bldP spid="13" grpId="1"/>
      <p:bldP spid="14" grpId="0"/>
      <p:bldP spid="14" grpId="1"/>
      <p:bldP spid="15" grpId="0"/>
      <p:bldP spid="15" grpId="1"/>
      <p:bldP spid="16" grpId="0"/>
      <p:bldP spid="16" grpId="1"/>
      <p:bldP spid="17" grpId="0"/>
      <p:bldP spid="17" grpId="1"/>
      <p:bldP spid="18" grpId="0"/>
      <p:bldP spid="18" grpId="1"/>
      <p:bldP spid="19" grpId="0"/>
      <p:bldP spid="19" grpId="1"/>
      <p:bldP spid="20" grpId="0"/>
      <p:bldP spid="20" grpId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389120"/>
          </a:xfrm>
        </p:spPr>
        <p:txBody>
          <a:bodyPr>
            <a:normAutofit/>
          </a:bodyPr>
          <a:lstStyle/>
          <a:p>
            <a:r>
              <a:rPr lang="cs-CZ" sz="900" dirty="0" smtClean="0">
                <a:latin typeface="Arial" pitchFamily="34" charset="0"/>
                <a:cs typeface="Arial" pitchFamily="34" charset="0"/>
              </a:rPr>
              <a:t>[cit. 2011-10-09]. Dostupný pod licencí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z WWW: &lt;http://commons.wikimedia.org/wiki/File:Pont_du_gard.jpg&gt;.</a:t>
            </a:r>
          </a:p>
          <a:p>
            <a:r>
              <a:rPr lang="cs-CZ" sz="900" dirty="0" smtClean="0">
                <a:latin typeface="Arial" pitchFamily="34" charset="0"/>
                <a:cs typeface="Arial" pitchFamily="34" charset="0"/>
              </a:rPr>
              <a:t>[cit. 2011-10-09]. Dostupný pod licencí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z WWW: &lt;http://commons.wikimedia.org/wiki/File:Pont_du_Gard.JPG&gt;.</a:t>
            </a:r>
          </a:p>
          <a:p>
            <a:r>
              <a:rPr lang="cs-CZ" sz="900" dirty="0" smtClean="0">
                <a:latin typeface="Arial" pitchFamily="34" charset="0"/>
                <a:cs typeface="Arial" pitchFamily="34" charset="0"/>
              </a:rPr>
              <a:t>[cit. 2011-10-09]. Dostupný pod licencí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z WWW: &lt;http://commons.wikimedia.org/wiki/File:Russia_River_Volga.jpg&gt;.</a:t>
            </a:r>
          </a:p>
          <a:p>
            <a:r>
              <a:rPr lang="cs-CZ" sz="900" dirty="0" smtClean="0">
                <a:latin typeface="Arial" pitchFamily="34" charset="0"/>
                <a:cs typeface="Arial" pitchFamily="34" charset="0"/>
              </a:rPr>
              <a:t>[cit. 2011-10-09]. Dostupný pod licencí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z WWW: &lt;http://commons.wikimedia.org/wiki/File:Passau_Altstadt_1.jpg&gt;.</a:t>
            </a:r>
          </a:p>
          <a:p>
            <a:r>
              <a:rPr lang="cs-CZ" sz="900" dirty="0" smtClean="0">
                <a:latin typeface="Arial" pitchFamily="34" charset="0"/>
                <a:cs typeface="Arial" pitchFamily="34" charset="0"/>
              </a:rPr>
              <a:t>[cit. 2011-10-09]. Dostupný pod licencí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z WWW: &lt;http://commons.wikimedia.org/wiki/File:Krak%C3%B3w_Wis%C5%82a_11.jpg&gt;.</a:t>
            </a:r>
          </a:p>
          <a:p>
            <a:r>
              <a:rPr lang="cs-CZ" sz="900" dirty="0" smtClean="0">
                <a:latin typeface="Arial" pitchFamily="34" charset="0"/>
                <a:cs typeface="Arial" pitchFamily="34" charset="0"/>
              </a:rPr>
              <a:t>[cit. 2011-10-09]. Dostupný pod licencí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z WWW: &lt;http://commons.wikimedia.org/wiki/File:Dn%C4%9Bpr_v_Kyjev%C4%9B.jpg&gt;.</a:t>
            </a:r>
          </a:p>
          <a:p>
            <a:r>
              <a:rPr lang="cs-CZ" sz="900" dirty="0" smtClean="0">
                <a:latin typeface="Arial" pitchFamily="34" charset="0"/>
                <a:cs typeface="Arial" pitchFamily="34" charset="0"/>
              </a:rPr>
              <a:t>[cit. 2011-10-09]. Dostupný pod licencí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z WWW: &lt;http://commons.wikimedia.org/wiki/File:Lake_Meiko_Kirkkonummi_Finland.jpg&gt;.</a:t>
            </a:r>
          </a:p>
          <a:p>
            <a:r>
              <a:rPr lang="cs-CZ" sz="900" dirty="0" smtClean="0">
                <a:latin typeface="Arial" pitchFamily="34" charset="0"/>
                <a:cs typeface="Arial" pitchFamily="34" charset="0"/>
              </a:rPr>
              <a:t>[cit. 2011-10-09]. Dostupný pod licencí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z WWW: &lt;http://commons.wikimedia.org/wiki/File:Canal_du_midi_toulouse.jpg&gt;.</a:t>
            </a:r>
          </a:p>
          <a:p>
            <a:r>
              <a:rPr lang="cs-CZ" sz="900" dirty="0" smtClean="0">
                <a:latin typeface="Arial" pitchFamily="34" charset="0"/>
                <a:cs typeface="Arial" pitchFamily="34" charset="0"/>
              </a:rPr>
              <a:t>[cit. 2011-10-09]. Dostupný pod licencí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z WWW: &lt;http://commons.wikimedia.org/wiki/File:Map_of_Iceland.svg&gt;.</a:t>
            </a:r>
          </a:p>
          <a:p>
            <a:r>
              <a:rPr lang="cs-CZ" sz="900" dirty="0" smtClean="0">
                <a:latin typeface="Arial" pitchFamily="34" charset="0"/>
                <a:cs typeface="Arial" pitchFamily="34" charset="0"/>
              </a:rPr>
              <a:t>[cit. 2011-10-09]. Dostupný pod licencí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z WWW: &lt;http://commons.wikimedia.org/wiki/File:Satellitenaufnahme_der_Alpen.jpg&gt;.</a:t>
            </a:r>
          </a:p>
          <a:p>
            <a:r>
              <a:rPr lang="cs-CZ" sz="900" dirty="0" smtClean="0">
                <a:latin typeface="Arial" pitchFamily="34" charset="0"/>
                <a:cs typeface="Arial" pitchFamily="34" charset="0"/>
              </a:rPr>
              <a:t>[cit. 2011-10-09]. Dostupný pod licencí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z WWW: &lt;http://commons.wikimedia.org/wiki/File:Europe_relief_laea_location_map.jpg &gt;.</a:t>
            </a:r>
          </a:p>
          <a:p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Hubelová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D. – Chalupa, P. (2009): Zeměpis pro 8. ročník, 1. díl (Evropa). Brno, Nová škola, 96 s. ISBN 80-7289-101-4.</a:t>
            </a:r>
          </a:p>
          <a:p>
            <a:r>
              <a:rPr lang="cs-CZ" sz="900" dirty="0" smtClean="0">
                <a:latin typeface="Arial" pitchFamily="34" charset="0"/>
                <a:cs typeface="Arial" pitchFamily="34" charset="0"/>
              </a:rPr>
              <a:t>Kol. (2010): Školní atlas Česká republika a Evropa. Vizovice,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SHOCart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, 65 s. ISBN 978-80-7224-247-4.</a:t>
            </a:r>
          </a:p>
          <a:p>
            <a:r>
              <a:rPr lang="cs-CZ" sz="900" dirty="0" smtClean="0">
                <a:latin typeface="Arial" pitchFamily="34" charset="0"/>
                <a:cs typeface="Arial" pitchFamily="34" charset="0"/>
              </a:rPr>
              <a:t>ostatní fotografie autorka</a:t>
            </a: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POUŽITÉ ZDROJE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6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000000"/>
      </a:hlink>
      <a:folHlink>
        <a:srgbClr val="6B568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2305</TotalTime>
  <Words>684</Words>
  <Application>Microsoft Office PowerPoint</Application>
  <PresentationFormat>Předvádění na obrazovce (4:3)</PresentationFormat>
  <Paragraphs>135</Paragraphs>
  <Slides>15</Slides>
  <Notes>15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Tok</vt:lpstr>
      <vt:lpstr> EVROPA  PŘÍRODNÍ POMĚRY - VODSTVO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Hanka</cp:lastModifiedBy>
  <cp:revision>184</cp:revision>
  <dcterms:created xsi:type="dcterms:W3CDTF">2011-03-22T17:13:23Z</dcterms:created>
  <dcterms:modified xsi:type="dcterms:W3CDTF">2011-11-26T18:44:31Z</dcterms:modified>
</cp:coreProperties>
</file>