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6" r:id="rId3"/>
    <p:sldId id="258" r:id="rId4"/>
    <p:sldId id="260" r:id="rId5"/>
    <p:sldId id="264" r:id="rId6"/>
    <p:sldId id="262" r:id="rId7"/>
    <p:sldId id="265" r:id="rId8"/>
    <p:sldId id="26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A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A8FE88-5C55-4BE7-8BA0-B02A63DA3A48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0CDB2E-8B6C-45A7-A061-EE104CB8C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65F4976-2971-4183-95AE-2F56E063EB0D}" type="slidenum">
              <a:rPr lang="cs-CZ"/>
              <a:pPr/>
              <a:t>1</a:t>
            </a:fld>
            <a:endParaRPr lang="cs-CZ"/>
          </a:p>
        </p:txBody>
      </p:sp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0CDB2E-8B6C-45A7-A061-EE104CB8C3E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74C0AF-76E9-4EAD-A649-0CC04D381C49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0CDB2E-8B6C-45A7-A061-EE104CB8C3EE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0CDB2E-8B6C-45A7-A061-EE104CB8C3E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0CDB2E-8B6C-45A7-A061-EE104CB8C3E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487DE7-9D45-4715-9CC6-C0D465D79CB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487DE7-9D45-4715-9CC6-C0D465D79CB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0CDB2E-8B6C-45A7-A061-EE104CB8C3E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B5A9C-1628-4ACF-8CD4-15D5A9D4CCDD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177CA-80BD-4FF2-B101-ACB6847FA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B5A9C-1628-4ACF-8CD4-15D5A9D4CCDD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177CA-80BD-4FF2-B101-ACB6847FA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B5A9C-1628-4ACF-8CD4-15D5A9D4CCDD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177CA-80BD-4FF2-B101-ACB6847FA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B5A9C-1628-4ACF-8CD4-15D5A9D4CCDD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177CA-80BD-4FF2-B101-ACB6847FA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B5A9C-1628-4ACF-8CD4-15D5A9D4CCDD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177CA-80BD-4FF2-B101-ACB6847FA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B5A9C-1628-4ACF-8CD4-15D5A9D4CCDD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177CA-80BD-4FF2-B101-ACB6847FA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B5A9C-1628-4ACF-8CD4-15D5A9D4CCDD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177CA-80BD-4FF2-B101-ACB6847FA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B5A9C-1628-4ACF-8CD4-15D5A9D4CCDD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177CA-80BD-4FF2-B101-ACB6847FA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B5A9C-1628-4ACF-8CD4-15D5A9D4CCDD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177CA-80BD-4FF2-B101-ACB6847FA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B5A9C-1628-4ACF-8CD4-15D5A9D4CCDD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177CA-80BD-4FF2-B101-ACB6847FA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B5A9C-1628-4ACF-8CD4-15D5A9D4CCDD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177CA-80BD-4FF2-B101-ACB6847FA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EB5A9C-1628-4ACF-8CD4-15D5A9D4CCDD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177CA-80BD-4FF2-B101-ACB6847FA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1/15/PTFE-3D-vdW.png/800px-PTFE-3D-vdW.pn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0"/>
            <a:ext cx="8208963" cy="1579563"/>
          </a:xfrm>
          <a:noFill/>
          <a:ln/>
        </p:spPr>
      </p:pic>
      <p:graphicFrame>
        <p:nvGraphicFramePr>
          <p:cNvPr id="5156" name="Group 36"/>
          <p:cNvGraphicFramePr>
            <a:graphicFrameLocks noGrp="1"/>
          </p:cNvGraphicFramePr>
          <p:nvPr>
            <p:ph sz="half" idx="2"/>
          </p:nvPr>
        </p:nvGraphicFramePr>
        <p:xfrm>
          <a:off x="611188" y="1824038"/>
          <a:ext cx="8002587" cy="4221993"/>
        </p:xfrm>
        <a:graphic>
          <a:graphicData uri="http://schemas.openxmlformats.org/drawingml/2006/table">
            <a:tbl>
              <a:tblPr/>
              <a:tblGrid>
                <a:gridCol w="2874962"/>
                <a:gridCol w="5127625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Elementária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s.r.o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Jesenická 11, Plzeň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CZ.1.07/1.4.00/21.3312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DUMu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VY_32_INOVACE_06.43.10.176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Chemie – 9.ročník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Téma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Deriváty uhlovodíků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Tomáš Starove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Deriváty uhlovodíků, radikál,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halogenderiváty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130425"/>
            <a:ext cx="9144000" cy="1470025"/>
          </a:xfrm>
        </p:spPr>
        <p:txBody>
          <a:bodyPr>
            <a:noAutofit/>
          </a:bodyPr>
          <a:lstStyle/>
          <a:p>
            <a:r>
              <a:rPr lang="cs-CZ" sz="6600" b="1" u="sng" dirty="0" smtClean="0">
                <a:solidFill>
                  <a:srgbClr val="FF6600"/>
                </a:solidFill>
              </a:rPr>
              <a:t>DERIVÁTY UHLOVODÍKŮ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0"/>
            <a:ext cx="7772400" cy="981075"/>
          </a:xfrm>
        </p:spPr>
        <p:txBody>
          <a:bodyPr>
            <a:normAutofit/>
          </a:bodyPr>
          <a:lstStyle/>
          <a:p>
            <a:r>
              <a:rPr lang="cs-CZ" sz="3600" u="sng" dirty="0" smtClean="0"/>
              <a:t>DERIVÁT = odvozenina</a:t>
            </a:r>
            <a:endParaRPr lang="cs-CZ" sz="3600" b="1" u="sng" dirty="0">
              <a:solidFill>
                <a:srgbClr val="FF6600"/>
              </a:solidFill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0" y="1125538"/>
            <a:ext cx="8893175" cy="5472112"/>
          </a:xfrm>
        </p:spPr>
        <p:txBody>
          <a:bodyPr/>
          <a:lstStyle/>
          <a:p>
            <a:pPr marL="609600" indent="-609600" algn="l">
              <a:buFontTx/>
              <a:buChar char="•"/>
            </a:pPr>
            <a:r>
              <a:rPr lang="cs-CZ" dirty="0" smtClean="0"/>
              <a:t>Vznikají </a:t>
            </a:r>
            <a:r>
              <a:rPr lang="cs-CZ" dirty="0"/>
              <a:t>tak sloučeniny odvozené od </a:t>
            </a:r>
            <a:r>
              <a:rPr lang="cs-CZ" dirty="0" smtClean="0"/>
              <a:t>uhlovodíků náhradou </a:t>
            </a:r>
            <a:r>
              <a:rPr lang="cs-CZ" dirty="0" smtClean="0">
                <a:solidFill>
                  <a:srgbClr val="FFFF00"/>
                </a:solidFill>
              </a:rPr>
              <a:t>1 nebo více vodíků</a:t>
            </a:r>
            <a:r>
              <a:rPr lang="cs-CZ" dirty="0" smtClean="0"/>
              <a:t> </a:t>
            </a:r>
            <a:r>
              <a:rPr lang="cs-CZ" dirty="0"/>
              <a:t>jiným </a:t>
            </a:r>
            <a:r>
              <a:rPr lang="cs-CZ" dirty="0">
                <a:solidFill>
                  <a:srgbClr val="FFFF00"/>
                </a:solidFill>
              </a:rPr>
              <a:t>prvkem nebo </a:t>
            </a:r>
            <a:r>
              <a:rPr lang="cs-CZ" dirty="0" smtClean="0">
                <a:solidFill>
                  <a:srgbClr val="FFFF00"/>
                </a:solidFill>
              </a:rPr>
              <a:t>skupinou</a:t>
            </a:r>
          </a:p>
          <a:p>
            <a:pPr marL="609600" indent="-609600" algn="l">
              <a:buFontTx/>
              <a:buChar char="•"/>
            </a:pPr>
            <a:r>
              <a:rPr lang="cs-CZ" b="1" u="sng" dirty="0" smtClean="0">
                <a:solidFill>
                  <a:srgbClr val="FF0000"/>
                </a:solidFill>
              </a:rPr>
              <a:t>Částice </a:t>
            </a:r>
            <a:r>
              <a:rPr lang="cs-CZ" b="1" u="sng" dirty="0">
                <a:solidFill>
                  <a:srgbClr val="FF0000"/>
                </a:solidFill>
              </a:rPr>
              <a:t>s </a:t>
            </a:r>
            <a:r>
              <a:rPr lang="cs-CZ" b="1" u="sng" dirty="0" smtClean="0">
                <a:solidFill>
                  <a:srgbClr val="FF0000"/>
                </a:solidFill>
              </a:rPr>
              <a:t>odtrženým </a:t>
            </a:r>
            <a:r>
              <a:rPr lang="cs-CZ" b="1" u="sng" dirty="0">
                <a:solidFill>
                  <a:srgbClr val="FF0000"/>
                </a:solidFill>
              </a:rPr>
              <a:t>vodíkem</a:t>
            </a:r>
            <a:r>
              <a:rPr lang="cs-CZ" b="1" dirty="0"/>
              <a:t> </a:t>
            </a:r>
            <a:r>
              <a:rPr lang="cs-CZ" dirty="0" smtClean="0"/>
              <a:t>= </a:t>
            </a:r>
            <a:r>
              <a:rPr lang="cs-CZ" b="1" u="sng" dirty="0" smtClean="0">
                <a:solidFill>
                  <a:srgbClr val="FFFF00"/>
                </a:solidFill>
              </a:rPr>
              <a:t>RADIKÁL</a:t>
            </a:r>
            <a:r>
              <a:rPr lang="cs-CZ" dirty="0" smtClean="0"/>
              <a:t> =  </a:t>
            </a:r>
            <a:r>
              <a:rPr lang="cs-CZ" dirty="0"/>
              <a:t>uhlovodíkový zbytek, v názvu koncovka </a:t>
            </a:r>
            <a:r>
              <a:rPr lang="cs-CZ" b="1" dirty="0">
                <a:solidFill>
                  <a:srgbClr val="FFFF00"/>
                </a:solidFill>
              </a:rPr>
              <a:t>– yl</a:t>
            </a:r>
          </a:p>
          <a:p>
            <a:pPr marL="609600" indent="-609600" algn="l"/>
            <a:r>
              <a:rPr lang="cs-CZ" dirty="0"/>
              <a:t>     </a:t>
            </a:r>
            <a:r>
              <a:rPr lang="cs-CZ" dirty="0" smtClean="0"/>
              <a:t>  př</a:t>
            </a:r>
            <a:r>
              <a:rPr lang="cs-CZ" dirty="0"/>
              <a:t>. </a:t>
            </a:r>
            <a:r>
              <a:rPr lang="cs-CZ" dirty="0" smtClean="0"/>
              <a:t>metan CH</a:t>
            </a:r>
            <a:r>
              <a:rPr lang="cs-CZ" baseline="-25000" dirty="0" smtClean="0"/>
              <a:t>4</a:t>
            </a:r>
            <a:endParaRPr lang="cs-CZ" dirty="0"/>
          </a:p>
        </p:txBody>
      </p:sp>
      <p:sp>
        <p:nvSpPr>
          <p:cNvPr id="2060" name="Line 12"/>
          <p:cNvSpPr>
            <a:spLocks noChangeShapeType="1"/>
          </p:cNvSpPr>
          <p:nvPr/>
        </p:nvSpPr>
        <p:spPr bwMode="auto">
          <a:xfrm>
            <a:off x="3563888" y="4077072"/>
            <a:ext cx="10810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4653136"/>
            <a:ext cx="1562100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5346154"/>
            <a:ext cx="325648" cy="459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4932040" y="3789040"/>
            <a:ext cx="31725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aseline="-25000" dirty="0" smtClean="0"/>
              <a:t> </a:t>
            </a:r>
            <a:r>
              <a:rPr lang="cs-CZ" sz="3200" dirty="0" smtClean="0"/>
              <a:t>CH</a:t>
            </a:r>
            <a:r>
              <a:rPr lang="cs-CZ" sz="3200" baseline="-25000" dirty="0" smtClean="0"/>
              <a:t>3</a:t>
            </a:r>
            <a:r>
              <a:rPr lang="cs-CZ" sz="3200" dirty="0" smtClean="0"/>
              <a:t>    metyl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6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3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0" grpId="0" animBg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Prvky, které jsou na místě vodíků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8686800" cy="367240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FFFF00"/>
                </a:solidFill>
              </a:rPr>
              <a:t>= charakteristická skupina </a:t>
            </a:r>
            <a:r>
              <a:rPr lang="cs-CZ" dirty="0" smtClean="0"/>
              <a:t>– nahrazuje vodíky</a:t>
            </a:r>
          </a:p>
          <a:p>
            <a:pPr marL="609600" indent="-609600">
              <a:buFontTx/>
              <a:buNone/>
            </a:pPr>
            <a:r>
              <a:rPr lang="cs-CZ" b="1" u="sng" dirty="0" smtClean="0"/>
              <a:t>Příklady charakteristických skupin: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6600"/>
                </a:solidFill>
              </a:rPr>
              <a:t> </a:t>
            </a:r>
          </a:p>
          <a:p>
            <a:pPr marL="609600" indent="-609600">
              <a:buFontTx/>
              <a:buChar char="-"/>
            </a:pPr>
            <a:r>
              <a:rPr lang="cs-CZ" dirty="0" smtClean="0">
                <a:solidFill>
                  <a:srgbClr val="FF6600"/>
                </a:solidFill>
              </a:rPr>
              <a:t>halogeny (Cl, F, Br, I)</a:t>
            </a:r>
          </a:p>
          <a:p>
            <a:pPr marL="609600" indent="-609600">
              <a:buFontTx/>
              <a:buChar char="-"/>
            </a:pPr>
            <a:r>
              <a:rPr lang="cs-CZ" dirty="0" smtClean="0">
                <a:solidFill>
                  <a:srgbClr val="FF6600"/>
                </a:solidFill>
              </a:rPr>
              <a:t>OH = hydroxyl</a:t>
            </a:r>
          </a:p>
          <a:p>
            <a:pPr marL="609600" indent="-609600">
              <a:buFontTx/>
              <a:buChar char="-"/>
            </a:pPr>
            <a:r>
              <a:rPr lang="cs-CZ" dirty="0" smtClean="0">
                <a:solidFill>
                  <a:srgbClr val="FF6600"/>
                </a:solidFill>
              </a:rPr>
              <a:t>COOH = karboxylová skupina</a:t>
            </a:r>
          </a:p>
          <a:p>
            <a:pPr marL="609600" indent="-609600">
              <a:buFontTx/>
              <a:buChar char="-"/>
            </a:pPr>
            <a:r>
              <a:rPr lang="cs-CZ" dirty="0" smtClean="0">
                <a:solidFill>
                  <a:srgbClr val="FF6600"/>
                </a:solidFill>
              </a:rPr>
              <a:t>NO</a:t>
            </a:r>
            <a:r>
              <a:rPr lang="cs-CZ" sz="2400" dirty="0" smtClean="0">
                <a:solidFill>
                  <a:srgbClr val="FF6600"/>
                </a:solidFill>
              </a:rPr>
              <a:t>2</a:t>
            </a:r>
            <a:r>
              <a:rPr lang="cs-CZ" dirty="0" smtClean="0">
                <a:solidFill>
                  <a:srgbClr val="FF6600"/>
                </a:solidFill>
              </a:rPr>
              <a:t> = nitro skupina</a:t>
            </a:r>
          </a:p>
          <a:p>
            <a:pPr marL="609600" indent="-609600">
              <a:buFontTx/>
              <a:buChar char="-"/>
            </a:pPr>
            <a:r>
              <a:rPr lang="cs-CZ" dirty="0" smtClean="0">
                <a:solidFill>
                  <a:srgbClr val="FF6600"/>
                </a:solidFill>
              </a:rPr>
              <a:t>NH</a:t>
            </a:r>
            <a:r>
              <a:rPr lang="cs-CZ" sz="2400" dirty="0" smtClean="0">
                <a:solidFill>
                  <a:srgbClr val="FF6600"/>
                </a:solidFill>
              </a:rPr>
              <a:t>2</a:t>
            </a:r>
            <a:r>
              <a:rPr lang="cs-CZ" dirty="0" smtClean="0">
                <a:solidFill>
                  <a:srgbClr val="FF6600"/>
                </a:solidFill>
              </a:rPr>
              <a:t> = aminoskupina</a:t>
            </a:r>
          </a:p>
          <a:p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085184"/>
            <a:ext cx="1440160" cy="14230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5301208"/>
            <a:ext cx="2070943" cy="12156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5085184"/>
            <a:ext cx="2187207" cy="13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>
                <a:solidFill>
                  <a:srgbClr val="FFFF00"/>
                </a:solidFill>
              </a:rPr>
              <a:t>Halogenderiváty</a:t>
            </a:r>
            <a:r>
              <a:rPr lang="cs-CZ" b="1" u="sng" dirty="0" smtClean="0">
                <a:solidFill>
                  <a:srgbClr val="FFFF00"/>
                </a:solidFill>
              </a:rPr>
              <a:t> uhlovodíků</a:t>
            </a:r>
            <a:endParaRPr lang="cs-CZ" b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Sloučeniny odvozené od uhlovodíků náhradou vodíku halogenem (Cl, F, Br, I)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Názvosloví na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892480" cy="4320480"/>
          </a:xfrm>
        </p:spPr>
        <p:txBody>
          <a:bodyPr>
            <a:normAutofit/>
          </a:bodyPr>
          <a:lstStyle/>
          <a:p>
            <a:pPr marL="609600" indent="-609600">
              <a:buFont typeface="Wingdings" pitchFamily="2" charset="2"/>
              <a:buChar char="Ø"/>
            </a:pPr>
            <a:r>
              <a:rPr lang="cs-CZ" sz="2800" dirty="0" smtClean="0"/>
              <a:t>číslice – udává místo cizího atomu</a:t>
            </a:r>
          </a:p>
          <a:p>
            <a:pPr marL="609600" indent="-609600">
              <a:buFont typeface="Wingdings" pitchFamily="2" charset="2"/>
              <a:buChar char="Ø"/>
            </a:pPr>
            <a:r>
              <a:rPr lang="cs-CZ" sz="2800" dirty="0" smtClean="0"/>
              <a:t>předpona – udává počet cizích atomů</a:t>
            </a:r>
          </a:p>
          <a:p>
            <a:pPr marL="609600" indent="20638">
              <a:buFontTx/>
              <a:buNone/>
            </a:pPr>
            <a:r>
              <a:rPr lang="cs-CZ" sz="2200" b="1" u="sng" dirty="0" smtClean="0">
                <a:solidFill>
                  <a:srgbClr val="FFFF00"/>
                </a:solidFill>
              </a:rPr>
              <a:t>Počet nahrazených vodíků</a:t>
            </a:r>
            <a:r>
              <a:rPr lang="cs-CZ" sz="2200" b="1" dirty="0" smtClean="0">
                <a:solidFill>
                  <a:srgbClr val="FFFF00"/>
                </a:solidFill>
              </a:rPr>
              <a:t>  </a:t>
            </a:r>
            <a:r>
              <a:rPr lang="cs-CZ" sz="2200" dirty="0" smtClean="0"/>
              <a:t>udává předpona </a:t>
            </a:r>
          </a:p>
          <a:p>
            <a:pPr marL="609600" indent="20638">
              <a:buFontTx/>
              <a:buNone/>
            </a:pPr>
            <a:r>
              <a:rPr lang="cs-CZ" sz="2200" dirty="0" smtClean="0"/>
              <a:t>mono (1), </a:t>
            </a:r>
            <a:r>
              <a:rPr lang="cs-CZ" sz="2200" dirty="0" err="1" smtClean="0"/>
              <a:t>di</a:t>
            </a:r>
            <a:r>
              <a:rPr lang="cs-CZ" sz="2200" dirty="0" smtClean="0"/>
              <a:t> (2), tri (3),</a:t>
            </a:r>
            <a:r>
              <a:rPr lang="cs-CZ" sz="2200" dirty="0" err="1" smtClean="0"/>
              <a:t>tetra</a:t>
            </a:r>
            <a:r>
              <a:rPr lang="cs-CZ" sz="2200" dirty="0" smtClean="0"/>
              <a:t> (4), </a:t>
            </a:r>
            <a:r>
              <a:rPr lang="cs-CZ" sz="2200" dirty="0" err="1" smtClean="0"/>
              <a:t>penta</a:t>
            </a:r>
            <a:r>
              <a:rPr lang="cs-CZ" sz="2200" dirty="0" smtClean="0"/>
              <a:t> (5), </a:t>
            </a:r>
            <a:r>
              <a:rPr lang="cs-CZ" sz="2200" dirty="0" err="1" smtClean="0"/>
              <a:t>hexa</a:t>
            </a:r>
            <a:r>
              <a:rPr lang="cs-CZ" sz="2200" dirty="0" smtClean="0"/>
              <a:t> (6)</a:t>
            </a:r>
            <a:endParaRPr lang="cs-CZ" dirty="0" smtClean="0"/>
          </a:p>
          <a:p>
            <a:pPr marL="609600" indent="-609600">
              <a:buFont typeface="Wingdings" pitchFamily="2" charset="2"/>
              <a:buChar char="Ø"/>
            </a:pPr>
            <a:r>
              <a:rPr lang="cs-CZ" sz="2800" dirty="0" smtClean="0"/>
              <a:t>název cizího atomu</a:t>
            </a:r>
          </a:p>
          <a:p>
            <a:pPr marL="609600" indent="-609600">
              <a:buFont typeface="Wingdings" pitchFamily="2" charset="2"/>
              <a:buChar char="Ø"/>
            </a:pPr>
            <a:r>
              <a:rPr lang="cs-CZ" sz="2800" dirty="0" smtClean="0"/>
              <a:t>název uhlovodíku</a:t>
            </a:r>
            <a:endParaRPr lang="cs-CZ" sz="2800" b="1" u="sng" dirty="0" smtClean="0"/>
          </a:p>
          <a:p>
            <a:pPr marL="609600" indent="-609600">
              <a:buFontTx/>
              <a:buNone/>
            </a:pPr>
            <a:endParaRPr lang="cs-CZ" dirty="0" smtClean="0"/>
          </a:p>
          <a:p>
            <a:pPr marL="609600" indent="-609600">
              <a:buFontTx/>
              <a:buNone/>
            </a:pPr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501008"/>
            <a:ext cx="3096344" cy="13047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691680" y="5662989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1,2,3</a:t>
            </a:r>
            <a:endParaRPr lang="cs-CZ" sz="3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43808" y="5661248"/>
            <a:ext cx="9361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DEA900"/>
                </a:solidFill>
                <a:latin typeface="Arial" pitchFamily="34" charset="0"/>
                <a:cs typeface="Arial" pitchFamily="34" charset="0"/>
              </a:rPr>
              <a:t>- tri</a:t>
            </a:r>
            <a:endParaRPr lang="cs-CZ" sz="3600" dirty="0">
              <a:solidFill>
                <a:srgbClr val="DEA9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63888" y="5662989"/>
            <a:ext cx="121058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fluór</a:t>
            </a:r>
            <a:endParaRPr lang="cs-CZ" sz="3600" dirty="0">
              <a:solidFill>
                <a:srgbClr val="92D05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44008" y="5662989"/>
            <a:ext cx="23042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pentan</a:t>
            </a:r>
            <a:endParaRPr lang="cs-CZ" sz="36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88913"/>
            <a:ext cx="7772400" cy="719137"/>
          </a:xfrm>
        </p:spPr>
        <p:txBody>
          <a:bodyPr>
            <a:normAutofit/>
          </a:bodyPr>
          <a:lstStyle/>
          <a:p>
            <a:r>
              <a:rPr lang="cs-CZ" sz="4000" b="1" u="sng" dirty="0" err="1" smtClean="0">
                <a:solidFill>
                  <a:srgbClr val="FFFF00"/>
                </a:solidFill>
              </a:rPr>
              <a:t>Halogenderiváty</a:t>
            </a:r>
            <a:r>
              <a:rPr lang="cs-CZ" sz="4000" b="1" u="sng" dirty="0" smtClean="0">
                <a:solidFill>
                  <a:srgbClr val="FFFF00"/>
                </a:solidFill>
              </a:rPr>
              <a:t> - zástupci</a:t>
            </a:r>
            <a:endParaRPr lang="cs-CZ" sz="4000" b="1" u="sng" dirty="0">
              <a:solidFill>
                <a:srgbClr val="FFFF00"/>
              </a:solidFill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1520" y="1169640"/>
            <a:ext cx="8892480" cy="5688360"/>
          </a:xfrm>
        </p:spPr>
        <p:txBody>
          <a:bodyPr>
            <a:normAutofit lnSpcReduction="10000"/>
          </a:bodyPr>
          <a:lstStyle/>
          <a:p>
            <a:pPr algn="l">
              <a:lnSpc>
                <a:spcPct val="80000"/>
              </a:lnSpc>
            </a:pPr>
            <a:r>
              <a:rPr lang="cs-CZ" sz="2800" b="1" u="sng" dirty="0" smtClean="0">
                <a:solidFill>
                  <a:srgbClr val="00B0F0"/>
                </a:solidFill>
              </a:rPr>
              <a:t>CHCl</a:t>
            </a:r>
            <a:r>
              <a:rPr lang="cs-CZ" sz="2800" b="1" u="sng" baseline="-25000" dirty="0" smtClean="0">
                <a:solidFill>
                  <a:srgbClr val="00B0F0"/>
                </a:solidFill>
              </a:rPr>
              <a:t>3</a:t>
            </a:r>
            <a:r>
              <a:rPr lang="cs-CZ" sz="2800" b="1" u="sng" dirty="0" smtClean="0">
                <a:solidFill>
                  <a:srgbClr val="00B0F0"/>
                </a:solidFill>
              </a:rPr>
              <a:t> </a:t>
            </a:r>
            <a:r>
              <a:rPr lang="cs-CZ" sz="2800" b="1" u="sng" dirty="0">
                <a:solidFill>
                  <a:srgbClr val="00B0F0"/>
                </a:solidFill>
              </a:rPr>
              <a:t>– </a:t>
            </a:r>
            <a:r>
              <a:rPr lang="cs-CZ" sz="2800" b="1" u="sng" dirty="0" err="1">
                <a:solidFill>
                  <a:srgbClr val="00B0F0"/>
                </a:solidFill>
              </a:rPr>
              <a:t>trichlormetan</a:t>
            </a:r>
            <a:r>
              <a:rPr lang="cs-CZ" sz="2800" b="1" u="sng" dirty="0">
                <a:solidFill>
                  <a:srgbClr val="00B0F0"/>
                </a:solidFill>
              </a:rPr>
              <a:t> (chloroform)</a:t>
            </a:r>
          </a:p>
          <a:p>
            <a:pPr algn="l">
              <a:lnSpc>
                <a:spcPct val="80000"/>
              </a:lnSpc>
              <a:buFontTx/>
              <a:buChar char="-"/>
            </a:pPr>
            <a:r>
              <a:rPr lang="cs-CZ" sz="2800" dirty="0" smtClean="0">
                <a:solidFill>
                  <a:schemeClr val="tx1"/>
                </a:solidFill>
              </a:rPr>
              <a:t>narkotikum,  anestetikum</a:t>
            </a:r>
          </a:p>
          <a:p>
            <a:pPr algn="l">
              <a:lnSpc>
                <a:spcPct val="80000"/>
              </a:lnSpc>
              <a:buFontTx/>
              <a:buChar char="-"/>
            </a:pPr>
            <a:r>
              <a:rPr lang="cs-CZ" sz="2800" dirty="0" smtClean="0">
                <a:solidFill>
                  <a:schemeClr val="tx1"/>
                </a:solidFill>
              </a:rPr>
              <a:t>rozkladem </a:t>
            </a:r>
            <a:r>
              <a:rPr lang="cs-CZ" sz="2800" dirty="0">
                <a:solidFill>
                  <a:schemeClr val="tx1"/>
                </a:solidFill>
              </a:rPr>
              <a:t>vzniká jedovatý plyn </a:t>
            </a:r>
            <a:r>
              <a:rPr lang="cs-CZ" sz="2800" b="1" u="sng" dirty="0" smtClean="0">
                <a:solidFill>
                  <a:schemeClr val="tx1"/>
                </a:solidFill>
              </a:rPr>
              <a:t>fosgen</a:t>
            </a:r>
          </a:p>
          <a:p>
            <a:pPr algn="l">
              <a:lnSpc>
                <a:spcPct val="80000"/>
              </a:lnSpc>
              <a:buFontTx/>
              <a:buChar char="-"/>
            </a:pPr>
            <a:endParaRPr lang="cs-CZ" sz="2800" b="1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2800" b="1" u="sng" dirty="0">
                <a:solidFill>
                  <a:srgbClr val="00B0F0"/>
                </a:solidFill>
              </a:rPr>
              <a:t>CHI</a:t>
            </a:r>
            <a:r>
              <a:rPr lang="cs-CZ" sz="2800" b="1" u="sng" baseline="-25000" dirty="0">
                <a:solidFill>
                  <a:srgbClr val="00B0F0"/>
                </a:solidFill>
              </a:rPr>
              <a:t>3</a:t>
            </a:r>
            <a:r>
              <a:rPr lang="cs-CZ" sz="2800" b="1" u="sng" dirty="0">
                <a:solidFill>
                  <a:srgbClr val="00B0F0"/>
                </a:solidFill>
              </a:rPr>
              <a:t> – jodoform (</a:t>
            </a:r>
            <a:r>
              <a:rPr lang="cs-CZ" sz="2800" b="1" u="sng" dirty="0" err="1">
                <a:solidFill>
                  <a:srgbClr val="00B0F0"/>
                </a:solidFill>
              </a:rPr>
              <a:t>trijodmetan</a:t>
            </a:r>
            <a:r>
              <a:rPr lang="cs-CZ" sz="2800" b="1" u="sng" dirty="0">
                <a:solidFill>
                  <a:srgbClr val="00B0F0"/>
                </a:solidFill>
              </a:rPr>
              <a:t>)</a:t>
            </a:r>
            <a:r>
              <a:rPr lang="cs-CZ" sz="2800" dirty="0">
                <a:solidFill>
                  <a:srgbClr val="00B0F0"/>
                </a:solidFill>
              </a:rPr>
              <a:t> </a:t>
            </a:r>
            <a:endParaRPr lang="cs-CZ" sz="2800" dirty="0" smtClean="0">
              <a:solidFill>
                <a:srgbClr val="00B0F0"/>
              </a:solidFill>
            </a:endParaRPr>
          </a:p>
          <a:p>
            <a:pPr algn="l">
              <a:lnSpc>
                <a:spcPct val="80000"/>
              </a:lnSpc>
              <a:buFontTx/>
              <a:buChar char="-"/>
            </a:pPr>
            <a:r>
              <a:rPr lang="cs-CZ" sz="2800" dirty="0" smtClean="0">
                <a:solidFill>
                  <a:schemeClr val="tx1"/>
                </a:solidFill>
              </a:rPr>
              <a:t>dezinfekční </a:t>
            </a:r>
            <a:r>
              <a:rPr lang="cs-CZ" sz="2800" dirty="0">
                <a:solidFill>
                  <a:schemeClr val="tx1"/>
                </a:solidFill>
              </a:rPr>
              <a:t>činidlo na rány, žlutohnědé </a:t>
            </a:r>
            <a:r>
              <a:rPr lang="cs-CZ" sz="2800" dirty="0" smtClean="0">
                <a:solidFill>
                  <a:schemeClr val="tx1"/>
                </a:solidFill>
              </a:rPr>
              <a:t>zbarvení</a:t>
            </a:r>
          </a:p>
          <a:p>
            <a:pPr algn="l">
              <a:lnSpc>
                <a:spcPct val="80000"/>
              </a:lnSpc>
            </a:pP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endParaRPr lang="cs-CZ" sz="28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endParaRPr lang="cs-CZ" sz="28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2800" b="1" u="sng" dirty="0">
                <a:solidFill>
                  <a:srgbClr val="00B0F0"/>
                </a:solidFill>
              </a:rPr>
              <a:t>Freony</a:t>
            </a:r>
            <a:r>
              <a:rPr lang="cs-CZ" sz="2800" b="1" dirty="0">
                <a:solidFill>
                  <a:srgbClr val="00B0F0"/>
                </a:solidFill>
              </a:rPr>
              <a:t>: </a:t>
            </a:r>
            <a:endParaRPr lang="cs-CZ" sz="2800" b="1" dirty="0" smtClean="0">
              <a:solidFill>
                <a:srgbClr val="00B0F0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deriváty </a:t>
            </a:r>
            <a:r>
              <a:rPr lang="cs-CZ" sz="2800" dirty="0">
                <a:solidFill>
                  <a:schemeClr val="tx1"/>
                </a:solidFill>
              </a:rPr>
              <a:t>s fluorem a chlorem, chladící látky, plyny do sprejů, poškozují ozonovou vrstvu – vzniká </a:t>
            </a:r>
            <a:r>
              <a:rPr lang="cs-CZ" sz="2800" dirty="0" smtClean="0">
                <a:solidFill>
                  <a:schemeClr val="tx1"/>
                </a:solidFill>
              </a:rPr>
              <a:t>ozonová díra</a:t>
            </a:r>
            <a:r>
              <a:rPr lang="cs-CZ" sz="2800" dirty="0">
                <a:solidFill>
                  <a:schemeClr val="tx1"/>
                </a:solidFill>
              </a:rPr>
              <a:t>, nutný úplný zákaz výroby!!!</a:t>
            </a:r>
          </a:p>
          <a:p>
            <a:pPr algn="l">
              <a:lnSpc>
                <a:spcPct val="80000"/>
              </a:lnSpc>
            </a:pPr>
            <a:r>
              <a:rPr lang="cs-CZ" sz="2800" b="1" u="sng" dirty="0">
                <a:solidFill>
                  <a:srgbClr val="00B0F0"/>
                </a:solidFill>
              </a:rPr>
              <a:t>Freon 12</a:t>
            </a:r>
            <a:r>
              <a:rPr lang="cs-CZ" sz="2800" b="1" dirty="0">
                <a:solidFill>
                  <a:schemeClr val="tx1"/>
                </a:solidFill>
              </a:rPr>
              <a:t>: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dichlor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difluor</a:t>
            </a:r>
            <a:r>
              <a:rPr lang="cs-CZ" sz="2800" dirty="0">
                <a:solidFill>
                  <a:schemeClr val="tx1"/>
                </a:solidFill>
              </a:rPr>
              <a:t> metan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052736"/>
            <a:ext cx="1440160" cy="167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3212976"/>
            <a:ext cx="1002301" cy="13009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88913"/>
            <a:ext cx="7772400" cy="719137"/>
          </a:xfrm>
        </p:spPr>
        <p:txBody>
          <a:bodyPr>
            <a:normAutofit/>
          </a:bodyPr>
          <a:lstStyle/>
          <a:p>
            <a:r>
              <a:rPr lang="cs-CZ" sz="4000" b="1" u="sng" dirty="0" err="1" smtClean="0">
                <a:solidFill>
                  <a:srgbClr val="FFFF00"/>
                </a:solidFill>
              </a:rPr>
              <a:t>Halogenderiváty</a:t>
            </a:r>
            <a:r>
              <a:rPr lang="cs-CZ" sz="4000" b="1" u="sng" dirty="0" smtClean="0">
                <a:solidFill>
                  <a:srgbClr val="FFFF00"/>
                </a:solidFill>
              </a:rPr>
              <a:t> - zástupci</a:t>
            </a:r>
            <a:endParaRPr lang="cs-CZ" sz="4000" b="1" u="sng" dirty="0">
              <a:solidFill>
                <a:srgbClr val="FFFF00"/>
              </a:solidFill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1520" y="1169640"/>
            <a:ext cx="8892480" cy="2835424"/>
          </a:xfrm>
        </p:spPr>
        <p:txBody>
          <a:bodyPr>
            <a:normAutofit/>
          </a:bodyPr>
          <a:lstStyle/>
          <a:p>
            <a:pPr algn="l">
              <a:lnSpc>
                <a:spcPct val="80000"/>
              </a:lnSpc>
            </a:pPr>
            <a:r>
              <a:rPr lang="cs-CZ" sz="2800" b="1" u="sng" dirty="0" smtClean="0">
                <a:solidFill>
                  <a:srgbClr val="00B0F0"/>
                </a:solidFill>
              </a:rPr>
              <a:t>C2H2Cl</a:t>
            </a:r>
            <a:r>
              <a:rPr lang="cs-CZ" sz="2800" b="1" u="sng" baseline="-25000" dirty="0">
                <a:solidFill>
                  <a:srgbClr val="00B0F0"/>
                </a:solidFill>
              </a:rPr>
              <a:t>4</a:t>
            </a:r>
            <a:r>
              <a:rPr lang="cs-CZ" sz="2800" b="1" u="sng" baseline="-25000" dirty="0" smtClean="0">
                <a:solidFill>
                  <a:srgbClr val="00B0F0"/>
                </a:solidFill>
              </a:rPr>
              <a:t> </a:t>
            </a:r>
            <a:r>
              <a:rPr lang="cs-CZ" sz="2800" b="1" u="sng" dirty="0" smtClean="0">
                <a:solidFill>
                  <a:srgbClr val="00B0F0"/>
                </a:solidFill>
              </a:rPr>
              <a:t>- </a:t>
            </a:r>
            <a:r>
              <a:rPr lang="cs-CZ" sz="2800" b="1" u="sng" dirty="0" err="1" smtClean="0">
                <a:solidFill>
                  <a:srgbClr val="00B0F0"/>
                </a:solidFill>
              </a:rPr>
              <a:t>Tetrafluorethen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</a:p>
          <a:p>
            <a:pPr algn="l">
              <a:lnSpc>
                <a:spcPct val="150000"/>
              </a:lnSpc>
            </a:pPr>
            <a:r>
              <a:rPr lang="cs-CZ" sz="2800" dirty="0" smtClean="0"/>
              <a:t>– jeho polymerací(chemická reakce) se vyrábí velmi odolný materiál  POLY</a:t>
            </a:r>
            <a:r>
              <a:rPr lang="cs-CZ" sz="2800" dirty="0" smtClean="0">
                <a:solidFill>
                  <a:srgbClr val="FFC000"/>
                </a:solidFill>
              </a:rPr>
              <a:t>TE</a:t>
            </a:r>
            <a:r>
              <a:rPr lang="cs-CZ" sz="2800" dirty="0" smtClean="0"/>
              <a:t>TRA</a:t>
            </a:r>
            <a:r>
              <a:rPr lang="cs-CZ" sz="2800" dirty="0" smtClean="0">
                <a:solidFill>
                  <a:srgbClr val="FFC000"/>
                </a:solidFill>
              </a:rPr>
              <a:t>FLO</a:t>
            </a:r>
            <a:r>
              <a:rPr lang="cs-CZ" sz="2800" dirty="0" smtClean="0"/>
              <a:t>URETHE</a:t>
            </a:r>
            <a:r>
              <a:rPr lang="cs-CZ" sz="2800" dirty="0" smtClean="0">
                <a:solidFill>
                  <a:srgbClr val="FFC000"/>
                </a:solidFill>
              </a:rPr>
              <a:t>N</a:t>
            </a:r>
            <a:r>
              <a:rPr lang="cs-CZ" sz="2800" dirty="0" smtClean="0"/>
              <a:t> = TEFLON</a:t>
            </a:r>
          </a:p>
          <a:p>
            <a:pPr algn="l">
              <a:lnSpc>
                <a:spcPct val="80000"/>
              </a:lnSpc>
            </a:pP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068960"/>
            <a:ext cx="2592288" cy="2043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2862885"/>
            <a:ext cx="2088232" cy="2294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Šipka doprava se zářezem 7"/>
          <p:cNvSpPr/>
          <p:nvPr/>
        </p:nvSpPr>
        <p:spPr>
          <a:xfrm>
            <a:off x="3563888" y="3933056"/>
            <a:ext cx="2592288" cy="432048"/>
          </a:xfrm>
          <a:prstGeom prst="notchedRightArrow">
            <a:avLst/>
          </a:prstGeom>
          <a:solidFill>
            <a:schemeClr val="tx2">
              <a:lumMod val="1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779912" y="363573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POLYMERACE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5" name="Picture 5" descr="File:PTFE-3D-vdW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13745" y="5283670"/>
            <a:ext cx="2830255" cy="157433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555776" y="5733256"/>
            <a:ext cx="33446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Část molekuly teflonu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4525963"/>
          </a:xfrm>
        </p:spPr>
        <p:txBody>
          <a:bodyPr>
            <a:normAutofit/>
          </a:bodyPr>
          <a:lstStyle/>
          <a:p>
            <a:r>
              <a:rPr lang="cs-CZ" sz="1800" dirty="0" smtClean="0">
                <a:hlinkClick r:id="rId3"/>
              </a:rPr>
              <a:t>http://upload.wikimedia.org/wikipedia/commons/thumb/1/15/PTFE-3D-vdW.png/800px-PTFE-3D-vdW.png</a:t>
            </a:r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3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646B86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88E2FF"/>
      </a:hlink>
      <a:folHlink>
        <a:srgbClr val="2A363C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297</Words>
  <Application>Microsoft Office PowerPoint</Application>
  <PresentationFormat>Předvádění na obrazovce (4:3)</PresentationFormat>
  <Paragraphs>72</Paragraphs>
  <Slides>9</Slides>
  <Notes>9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DERIVÁTY UHLOVODÍKŮ</vt:lpstr>
      <vt:lpstr>DERIVÁT = odvozenina</vt:lpstr>
      <vt:lpstr>Prvky, které jsou na místě vodíků</vt:lpstr>
      <vt:lpstr>Halogenderiváty uhlovodíků</vt:lpstr>
      <vt:lpstr>Názvosloví na příkladu</vt:lpstr>
      <vt:lpstr>Halogenderiváty - zástupci</vt:lpstr>
      <vt:lpstr>Halogenderiváty - zástupci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Starove</dc:creator>
  <cp:lastModifiedBy>User</cp:lastModifiedBy>
  <cp:revision>22</cp:revision>
  <dcterms:created xsi:type="dcterms:W3CDTF">2014-03-10T18:57:31Z</dcterms:created>
  <dcterms:modified xsi:type="dcterms:W3CDTF">2014-03-31T08:05:14Z</dcterms:modified>
</cp:coreProperties>
</file>